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67" r:id="rId32"/>
    <p:sldId id="268" r:id="rId3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2018/7/21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2018/7/21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2018/7/21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2018/7/21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2018/7/21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2018/7/21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2018/7/21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2018/7/21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2018/7/21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2018/7/21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2018/7/21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2018/7/21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运用早期丹佛模式及后续干预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牛牛爸爸</a:t>
            </a:r>
          </a:p>
        </p:txBody>
      </p:sp>
    </p:spTree>
    <p:extLst>
      <p:ext uri="{BB962C8B-B14F-4D97-AF65-F5344CB8AC3E}">
        <p14:creationId xmlns:p14="http://schemas.microsoft.com/office/powerpoint/2010/main" val="242779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5. </a:t>
            </a:r>
            <a:r>
              <a:rPr lang="zh-CN" altLang="en-US" dirty="0"/>
              <a:t>教学过程中遇到的常见问题：</a:t>
            </a:r>
            <a:endParaRPr lang="en-US" altLang="zh-CN" dirty="0"/>
          </a:p>
          <a:p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</a:t>
            </a:r>
            <a:endParaRPr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0018" y="2132856"/>
            <a:ext cx="6123963" cy="4725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965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六</a:t>
            </a:r>
            <a:r>
              <a:rPr lang="en-US" altLang="zh-CN" dirty="0"/>
              <a:t>. </a:t>
            </a:r>
            <a:r>
              <a:rPr lang="zh-CN" altLang="en-US" dirty="0"/>
              <a:t>制定短期学习目标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zh-CN" dirty="0"/>
              <a:t>1. </a:t>
            </a:r>
            <a:r>
              <a:rPr lang="en-US" altLang="zh-CN" dirty="0" err="1"/>
              <a:t>esdm</a:t>
            </a:r>
            <a:r>
              <a:rPr lang="zh-CN" altLang="en-US" dirty="0"/>
              <a:t>课程评估。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</a:t>
            </a:r>
            <a:r>
              <a:rPr lang="en-US" altLang="zh-CN" dirty="0" err="1"/>
              <a:t>esdm</a:t>
            </a:r>
            <a:r>
              <a:rPr lang="zh-CN" altLang="en-US" dirty="0"/>
              <a:t>课程评估表示各领域技能发展顺序的标准参照工具，包括理解性沟通、表达性沟通、社交技能、游戏技能、认知能力、精细运动、大运动、自理能力。包含四个技能水平，适用于四个年龄段：</a:t>
            </a:r>
            <a:r>
              <a:rPr lang="en-US" altLang="zh-CN" dirty="0"/>
              <a:t>12-18</a:t>
            </a:r>
            <a:r>
              <a:rPr lang="zh-CN" altLang="en-US" dirty="0"/>
              <a:t>个月、</a:t>
            </a:r>
            <a:r>
              <a:rPr lang="en-US" altLang="zh-CN" dirty="0"/>
              <a:t>18-24</a:t>
            </a:r>
            <a:r>
              <a:rPr lang="zh-CN" altLang="en-US" dirty="0"/>
              <a:t>、</a:t>
            </a:r>
            <a:r>
              <a:rPr lang="en-US" altLang="zh-CN" dirty="0"/>
              <a:t>24-36</a:t>
            </a:r>
            <a:r>
              <a:rPr lang="zh-CN" altLang="en-US" dirty="0"/>
              <a:t>、</a:t>
            </a:r>
            <a:r>
              <a:rPr lang="en-US" altLang="zh-CN" dirty="0"/>
              <a:t>36-48</a:t>
            </a:r>
            <a:r>
              <a:rPr lang="zh-CN" altLang="en-US" dirty="0"/>
              <a:t>，专门为谱系儿童设计，所以社交和沟通技能要求低，视觉运动技能要求高。（通过、半通过、不会）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</a:t>
            </a:r>
            <a:r>
              <a:rPr lang="zh-CN" altLang="en-US" dirty="0"/>
              <a:t>实施评估：</a:t>
            </a:r>
            <a:r>
              <a:rPr lang="en-US" altLang="zh-CN" dirty="0"/>
              <a:t>1-1.5</a:t>
            </a:r>
            <a:r>
              <a:rPr lang="zh-CN" altLang="en-US" dirty="0"/>
              <a:t>个小时的一对一游戏、访谈。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</a:t>
            </a:r>
            <a:r>
              <a:rPr lang="zh-CN" altLang="en-US" dirty="0"/>
              <a:t>制定未来</a:t>
            </a:r>
            <a:r>
              <a:rPr lang="en-US" altLang="zh-CN" dirty="0"/>
              <a:t>12</a:t>
            </a:r>
            <a:r>
              <a:rPr lang="zh-CN" altLang="en-US" dirty="0"/>
              <a:t>周的目标：平衡各领域目标、目标数量（每个领域</a:t>
            </a:r>
            <a:r>
              <a:rPr lang="en-US" altLang="zh-CN" dirty="0"/>
              <a:t>2-3</a:t>
            </a:r>
            <a:r>
              <a:rPr lang="zh-CN" altLang="en-US" dirty="0"/>
              <a:t>个）、选择技能内容。</a:t>
            </a:r>
            <a:endParaRPr lang="en-US" altLang="zh-CN" dirty="0"/>
          </a:p>
          <a:p>
            <a:r>
              <a:rPr lang="en-US" altLang="zh-CN" dirty="0"/>
              <a:t>2. </a:t>
            </a:r>
            <a:r>
              <a:rPr lang="zh-CN" altLang="en-US" dirty="0"/>
              <a:t>目标的组成成分：</a:t>
            </a:r>
            <a:endParaRPr lang="en-US" altLang="zh-CN" dirty="0"/>
          </a:p>
          <a:p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）前提刺激（环境不是前提）</a:t>
            </a:r>
            <a:endParaRPr lang="en-US" altLang="zh-CN" dirty="0"/>
          </a:p>
          <a:p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）目标行为</a:t>
            </a:r>
            <a:endParaRPr lang="en-US" altLang="zh-CN" dirty="0"/>
          </a:p>
          <a:p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）判断掌握程度的标准</a:t>
            </a:r>
            <a:endParaRPr lang="en-US" altLang="zh-CN" dirty="0"/>
          </a:p>
          <a:p>
            <a:r>
              <a:rPr lang="zh-CN" altLang="en-US" dirty="0"/>
              <a:t>（</a:t>
            </a:r>
            <a:r>
              <a:rPr lang="en-US" altLang="zh-CN" dirty="0"/>
              <a:t>4</a:t>
            </a:r>
            <a:r>
              <a:rPr lang="zh-CN" altLang="en-US" dirty="0"/>
              <a:t>）泛化的规范标准（情境、素材、人）</a:t>
            </a:r>
          </a:p>
        </p:txBody>
      </p:sp>
    </p:spTree>
    <p:extLst>
      <p:ext uri="{BB962C8B-B14F-4D97-AF65-F5344CB8AC3E}">
        <p14:creationId xmlns:p14="http://schemas.microsoft.com/office/powerpoint/2010/main" val="4214690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七</a:t>
            </a:r>
            <a:r>
              <a:rPr lang="en-US" altLang="zh-CN" dirty="0"/>
              <a:t>.</a:t>
            </a:r>
            <a:r>
              <a:rPr lang="zh-CN" altLang="en-US" dirty="0"/>
              <a:t>分解教学目标，跟踪教学进度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1. </a:t>
            </a:r>
            <a:r>
              <a:rPr lang="zh-CN" altLang="en-US" dirty="0"/>
              <a:t>为每个目标制定学习步骤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</a:t>
            </a: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）发育序列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</a:t>
            </a: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）行为链和行为束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</a:t>
            </a:r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）增加行为发生的频率和内容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</a:t>
            </a:r>
            <a:r>
              <a:rPr lang="zh-CN" altLang="en-US" dirty="0"/>
              <a:t>（</a:t>
            </a:r>
            <a:r>
              <a:rPr lang="en-US" altLang="zh-CN" dirty="0"/>
              <a:t>4</a:t>
            </a:r>
            <a:r>
              <a:rPr lang="zh-CN" altLang="en-US" dirty="0"/>
              <a:t>）将现有行为与新的前提连接起来。（消退提示）</a:t>
            </a:r>
            <a:endParaRPr lang="en-US" altLang="zh-CN" dirty="0"/>
          </a:p>
          <a:p>
            <a:r>
              <a:rPr lang="en-US" altLang="zh-CN" dirty="0"/>
              <a:t>2. </a:t>
            </a:r>
            <a:r>
              <a:rPr lang="zh-CN" altLang="en-US" dirty="0"/>
              <a:t>进度跟踪</a:t>
            </a:r>
          </a:p>
        </p:txBody>
      </p:sp>
    </p:spTree>
    <p:extLst>
      <p:ext uri="{BB962C8B-B14F-4D97-AF65-F5344CB8AC3E}">
        <p14:creationId xmlns:p14="http://schemas.microsoft.com/office/powerpoint/2010/main" val="31672507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八</a:t>
            </a:r>
            <a:r>
              <a:rPr lang="en-US" altLang="zh-CN" dirty="0"/>
              <a:t>.</a:t>
            </a:r>
            <a:r>
              <a:rPr lang="zh-CN" altLang="en-US" dirty="0"/>
              <a:t>教学框架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CN" altLang="en-US" dirty="0"/>
              <a:t>互动游戏是</a:t>
            </a:r>
            <a:r>
              <a:rPr lang="en-US" altLang="zh-CN" dirty="0" err="1"/>
              <a:t>esdm</a:t>
            </a:r>
            <a:r>
              <a:rPr lang="zh-CN" altLang="en-US" dirty="0"/>
              <a:t>的教学框架</a:t>
            </a:r>
            <a:endParaRPr lang="en-US" altLang="zh-CN" dirty="0"/>
          </a:p>
          <a:p>
            <a:r>
              <a:rPr lang="zh-CN" altLang="en-US" dirty="0"/>
              <a:t>互动游戏是一对一的活动，两个人可以互相模仿、一起搭建模型、轮流参与，共同完成这个游戏。（社交元素是最丰富的教学手段）</a:t>
            </a:r>
            <a:endParaRPr lang="en-US" altLang="zh-CN" dirty="0"/>
          </a:p>
          <a:p>
            <a:r>
              <a:rPr lang="zh-CN" altLang="en-US" dirty="0"/>
              <a:t>互动游戏的不同阶段：暖场、主题、拓展、收尾。</a:t>
            </a:r>
            <a:endParaRPr lang="en-US" altLang="zh-CN" dirty="0"/>
          </a:p>
          <a:p>
            <a:r>
              <a:rPr lang="zh-CN" altLang="en-US" dirty="0"/>
              <a:t>互动游戏的几种模式：基于物品的、感觉社交游戏（有助于社会定向和沟通）、打招呼、整理和吃点心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040727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r>
              <a:rPr lang="en-US" altLang="zh-CN" dirty="0"/>
              <a:t>3. </a:t>
            </a:r>
            <a:r>
              <a:rPr lang="zh-CN" altLang="en-US" dirty="0"/>
              <a:t>教学效果不理想时的调整：决策树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       （</a:t>
            </a:r>
            <a:r>
              <a:rPr lang="en-US" altLang="zh-CN" dirty="0"/>
              <a:t>1</a:t>
            </a:r>
            <a:r>
              <a:rPr lang="zh-CN" altLang="en-US" dirty="0"/>
              <a:t>）判断有没有进步 ，杜绝出现两周多没进步还不调整的情况。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</a:t>
            </a: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）没有进步怎么办 ：强化物强度（社会性 、玩具 、食物 ）、结构化 、视觉支持。</a:t>
            </a:r>
            <a:endParaRPr lang="en-US" altLang="zh-CN" dirty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657570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九</a:t>
            </a:r>
            <a:r>
              <a:rPr lang="en-US" altLang="zh-CN" dirty="0"/>
              <a:t>.</a:t>
            </a:r>
            <a:r>
              <a:rPr lang="zh-CN" altLang="en-US" dirty="0"/>
              <a:t>家长怎么做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zh-CN" altLang="en-US" dirty="0"/>
              <a:t>抓住孩子的注意力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</a:t>
            </a: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）搞清楚孩子注意力焦点所在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</a:t>
            </a:r>
            <a:r>
              <a:rPr lang="zh-CN" altLang="en-US" dirty="0"/>
              <a:t>花几天时间仔细观察孩子在以下六种活动中的表现：玩玩具、社交游戏、吃饭、照顾、看书、家务，找到他的兴趣和爱好。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</a:t>
            </a: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）登台扮演你的角色（让孩子很容易看到你的脸）。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</a:t>
            </a:r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）排除干扰（物和人）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</a:t>
            </a:r>
            <a:r>
              <a:rPr lang="zh-CN" altLang="en-US" dirty="0"/>
              <a:t>（</a:t>
            </a:r>
            <a:r>
              <a:rPr lang="en-US" altLang="zh-CN" dirty="0"/>
              <a:t>4</a:t>
            </a:r>
            <a:r>
              <a:rPr lang="zh-CN" altLang="en-US" dirty="0"/>
              <a:t>）搞清楚孩子的社交舒适距离（孩子逃避时）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</a:t>
            </a:r>
            <a:r>
              <a:rPr lang="zh-CN" altLang="en-US" dirty="0"/>
              <a:t>（</a:t>
            </a:r>
            <a:r>
              <a:rPr lang="en-US" altLang="zh-CN" dirty="0"/>
              <a:t>5</a:t>
            </a:r>
            <a:r>
              <a:rPr lang="zh-CN" altLang="en-US" dirty="0"/>
              <a:t>）跟随孩子的引导以参与到活动中：积极倾听（观看、微笑、点头和做手势）、解说（简单的短句）、提供帮助、模仿孩子（轮流或者第二个同样的玩具），综合运用。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156770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AutoNum type="arabicPeriod" startAt="2"/>
            </a:pPr>
            <a:r>
              <a:rPr lang="zh-CN" altLang="en-US" dirty="0"/>
              <a:t>找到笑容：感觉社交常规的乐趣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</a:t>
            </a:r>
            <a:r>
              <a:rPr lang="zh-CN" altLang="en-US" dirty="0"/>
              <a:t>共同拥有快乐为什么那么重要：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</a:t>
            </a:r>
            <a:r>
              <a:rPr lang="zh-CN" altLang="en-US" dirty="0"/>
              <a:t>快乐越多</a:t>
            </a:r>
            <a:r>
              <a:rPr lang="en-US" altLang="zh-CN" dirty="0"/>
              <a:t>=</a:t>
            </a:r>
            <a:r>
              <a:rPr lang="zh-CN" altLang="en-US" dirty="0"/>
              <a:t>学得越快；快乐越多</a:t>
            </a:r>
            <a:r>
              <a:rPr lang="en-US" altLang="zh-CN" dirty="0"/>
              <a:t>=</a:t>
            </a:r>
            <a:r>
              <a:rPr lang="zh-CN" altLang="en-US" dirty="0"/>
              <a:t>越多的学习机会；快乐有助于学习和记忆；孩子提出继续快乐活动是学习沟通的基础；喜欢的活动是最好的奖励；孩子会和你玩得更多，有更多的参与、沟通和学习的机会。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</a:t>
            </a: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）找到感觉社交常规（重复、熟悉）的节奏。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</a:t>
            </a:r>
            <a:r>
              <a:rPr lang="zh-CN" altLang="en-US" dirty="0"/>
              <a:t>选常规并找到笑容（牛牛的屁股撅起来、骗目光咬脖子、跷跷板）：获取注意、玩游戏、重头戏前停顿、重头戏结束以后停下来、结束。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</a:t>
            </a: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）构建活动库（</a:t>
            </a:r>
            <a:r>
              <a:rPr lang="en-US" altLang="zh-CN" dirty="0"/>
              <a:t>10-20</a:t>
            </a:r>
            <a:r>
              <a:rPr lang="zh-CN" altLang="en-US" dirty="0"/>
              <a:t>个）并优化常规。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</a:t>
            </a:r>
            <a:r>
              <a:rPr lang="zh-CN" altLang="en-US" dirty="0"/>
              <a:t>避免仅仅取悦孩子，孩子被动观察、享受观看，要有平衡的、一来一往的沟通，要停顿、等待给孩子沟通的机会。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</a:t>
            </a:r>
            <a:r>
              <a:rPr lang="zh-CN" altLang="en-US" dirty="0"/>
              <a:t>加入变化、加入物品（吹泡泡、竹蜻蜓）。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</a:t>
            </a:r>
            <a:r>
              <a:rPr lang="zh-CN" altLang="en-US" dirty="0"/>
              <a:t>感觉社交常规（理性）和玩具游戏（感性）交替进行。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</a:t>
            </a:r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）保持孩子的良好情绪（过高或者过低时的处理）。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</a:t>
            </a:r>
            <a:r>
              <a:rPr lang="zh-CN" altLang="en-US" dirty="0"/>
              <a:t>（</a:t>
            </a:r>
            <a:r>
              <a:rPr lang="en-US" altLang="zh-CN" dirty="0"/>
              <a:t>4</a:t>
            </a:r>
            <a:r>
              <a:rPr lang="zh-CN" altLang="en-US" dirty="0"/>
              <a:t>）搞清楚孩子的社交舒适距离（孩子逃避时）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</a:t>
            </a:r>
            <a:r>
              <a:rPr lang="zh-CN" altLang="en-US" dirty="0"/>
              <a:t>（</a:t>
            </a:r>
            <a:r>
              <a:rPr lang="en-US" altLang="zh-CN" dirty="0"/>
              <a:t>5</a:t>
            </a:r>
            <a:r>
              <a:rPr lang="zh-CN" altLang="en-US" dirty="0"/>
              <a:t>）跟随孩子的引导以参与到活动中：积极倾听（观看、微笑、点头和做手势）、解说（简单的短句）、提供帮助、模仿孩子（轮流或者第二个同样的玩具），综合运用。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684206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CN" dirty="0"/>
              <a:t>3.  </a:t>
            </a:r>
            <a:r>
              <a:rPr lang="zh-CN" altLang="en-US" dirty="0"/>
              <a:t>与孩子共舞：建立来回的互动模式（轮流）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</a:t>
            </a:r>
            <a:r>
              <a:rPr lang="zh-CN" altLang="en-US" dirty="0"/>
              <a:t>轮流为什么那么重要：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</a:t>
            </a:r>
            <a:r>
              <a:rPr lang="zh-CN" altLang="en-US" dirty="0"/>
              <a:t>社交互动建立在轮流行为的基础上；互动时学习的有效途径；轮流行为还在人际互动中起着平衡作用，没有人总是引领者或者跟随者。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</a:t>
            </a: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）了解轮流行为中的共同行为分四步进行：</a:t>
            </a:r>
            <a:r>
              <a:rPr lang="en-US" altLang="zh-CN" dirty="0"/>
              <a:t>p115</a:t>
            </a:r>
            <a:r>
              <a:rPr lang="zh-CN" altLang="en-US" dirty="0"/>
              <a:t>活动开始、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</a:t>
            </a:r>
            <a:r>
              <a:rPr lang="zh-CN" altLang="en-US" dirty="0"/>
              <a:t>设定主题、加入变化和妥善结束。（四个环节中，始终保持轮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</a:t>
            </a:r>
            <a:r>
              <a:rPr lang="zh-CN" altLang="en-US" dirty="0"/>
              <a:t>流、来回互动的状态。）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    （</a:t>
            </a:r>
            <a:r>
              <a:rPr lang="en-US" altLang="zh-CN" dirty="0"/>
              <a:t>2</a:t>
            </a:r>
            <a:r>
              <a:rPr lang="zh-CN" altLang="en-US" dirty="0"/>
              <a:t>）开始练习，以建立共同活动作为开始</a:t>
            </a:r>
            <a:r>
              <a:rPr lang="en-US" altLang="zh-CN" dirty="0"/>
              <a:t>(</a:t>
            </a:r>
            <a:r>
              <a:rPr lang="zh-CN" altLang="en-US" dirty="0"/>
              <a:t>有玩具的游戏</a:t>
            </a:r>
            <a:r>
              <a:rPr lang="en-US" altLang="zh-CN" dirty="0"/>
              <a:t>)</a:t>
            </a:r>
            <a:r>
              <a:rPr lang="zh-CN" altLang="en-US" dirty="0"/>
              <a:t>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    （</a:t>
            </a:r>
            <a:r>
              <a:rPr lang="en-US" altLang="zh-CN" dirty="0"/>
              <a:t>3</a:t>
            </a:r>
            <a:r>
              <a:rPr lang="zh-CN" altLang="en-US" dirty="0"/>
              <a:t>）设定主题，如：在轮流行为中为物品和行为命名，又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</a:t>
            </a:r>
            <a:r>
              <a:rPr lang="zh-CN" altLang="en-US" dirty="0"/>
              <a:t>如：我和牛牛、一一在车上玩我看见了什么。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</a:t>
            </a:r>
            <a:r>
              <a:rPr lang="zh-CN" altLang="en-US" dirty="0"/>
              <a:t>（</a:t>
            </a:r>
            <a:r>
              <a:rPr lang="en-US" altLang="zh-CN" dirty="0"/>
              <a:t>4</a:t>
            </a:r>
            <a:r>
              <a:rPr lang="zh-CN" altLang="en-US" dirty="0"/>
              <a:t>）加入变化：加入新的活动素材；变化动作；为你的动作增加更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</a:t>
            </a:r>
            <a:r>
              <a:rPr lang="zh-CN" altLang="en-US" dirty="0"/>
              <a:t>多步骤。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</a:t>
            </a:r>
            <a:r>
              <a:rPr lang="zh-CN" altLang="en-US" dirty="0"/>
              <a:t>（</a:t>
            </a:r>
            <a:r>
              <a:rPr lang="en-US" altLang="zh-CN" dirty="0"/>
              <a:t>5</a:t>
            </a:r>
            <a:r>
              <a:rPr lang="zh-CN" altLang="en-US" dirty="0"/>
              <a:t>）结束共同活动，并过渡到另一个活动。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</a:t>
            </a:r>
            <a:r>
              <a:rPr lang="zh-CN" altLang="en-US" dirty="0"/>
              <a:t>（</a:t>
            </a:r>
            <a:r>
              <a:rPr lang="en-US" altLang="zh-CN" dirty="0"/>
              <a:t>6</a:t>
            </a:r>
            <a:r>
              <a:rPr lang="zh-CN" altLang="en-US" dirty="0"/>
              <a:t>）开发其他日常活动中的共同活动，促进孩子多领域的发展。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725220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altLang="zh-CN" dirty="0"/>
              <a:t>4.  </a:t>
            </a:r>
            <a:r>
              <a:rPr lang="zh-CN" altLang="en-US" dirty="0"/>
              <a:t>会说话的身体：非口语沟通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</a:t>
            </a:r>
            <a:r>
              <a:rPr lang="zh-CN" altLang="en-US" dirty="0"/>
              <a:t>为什么非口语沟通那么重要：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           非口语沟通比语言沟通更早发展出来；非口语沟通为语言的发展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            提供了至关重要的基础。。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</a:t>
            </a: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）你少做一些， 让孩子多做一些。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    </a:t>
            </a:r>
            <a:r>
              <a:rPr lang="zh-CN" altLang="en-US" dirty="0"/>
              <a:t>在六种日常生活活动中帮助孩子做到更多，比如把饼干分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     </a:t>
            </a:r>
            <a:r>
              <a:rPr lang="zh-CN" altLang="en-US" dirty="0"/>
              <a:t>成很多份，让孩子多求助。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   （</a:t>
            </a:r>
            <a:r>
              <a:rPr lang="en-US" altLang="zh-CN" dirty="0"/>
              <a:t>2</a:t>
            </a:r>
            <a:r>
              <a:rPr lang="zh-CN" altLang="en-US" dirty="0"/>
              <a:t>）等一等。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   </a:t>
            </a:r>
            <a:r>
              <a:rPr lang="zh-CN" altLang="en-US" dirty="0"/>
              <a:t>等待孩子的沟通行为（眼神、手势、语音），让他明白这些沟通方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    </a:t>
            </a:r>
            <a:r>
              <a:rPr lang="zh-CN" altLang="en-US" dirty="0"/>
              <a:t>法的功效。 （等到以后快速满足）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    （</a:t>
            </a:r>
            <a:r>
              <a:rPr lang="en-US" altLang="zh-CN" dirty="0"/>
              <a:t>3</a:t>
            </a:r>
            <a:r>
              <a:rPr lang="zh-CN" altLang="en-US" dirty="0"/>
              <a:t>）创造大量的练习机会。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  </a:t>
            </a:r>
            <a:r>
              <a:rPr lang="zh-CN" altLang="en-US" dirty="0"/>
              <a:t>给孩子东西前，创造性地制造障碍；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  </a:t>
            </a:r>
            <a:r>
              <a:rPr lang="zh-CN" altLang="en-US" dirty="0"/>
              <a:t>选择特定的肢体动作来教给孩子（传递的信息：社会交往需求、控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  </a:t>
            </a:r>
            <a:r>
              <a:rPr lang="zh-CN" altLang="en-US" dirty="0"/>
              <a:t>制他人的行为</a:t>
            </a:r>
            <a:r>
              <a:rPr lang="en-US" altLang="zh-CN" dirty="0"/>
              <a:t>—</a:t>
            </a:r>
            <a:r>
              <a:rPr lang="zh-CN" altLang="en-US" dirty="0"/>
              <a:t>行为调控、分享对感兴趣食物的注意力</a:t>
            </a:r>
            <a:r>
              <a:rPr lang="en-US" altLang="zh-CN" dirty="0"/>
              <a:t>—</a:t>
            </a:r>
            <a:r>
              <a:rPr lang="zh-CN" altLang="en-US" dirty="0"/>
              <a:t>共同关注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  </a:t>
            </a:r>
            <a:r>
              <a:rPr lang="zh-CN" altLang="en-US" dirty="0"/>
              <a:t>意）。比如你好、再见、求助、不。</a:t>
            </a:r>
            <a:r>
              <a:rPr lang="en-US" altLang="zh-CN" dirty="0"/>
              <a:t>     </a:t>
            </a:r>
          </a:p>
          <a:p>
            <a:pPr marL="0" indent="0">
              <a:buNone/>
            </a:pPr>
            <a:r>
              <a:rPr lang="en-US" altLang="zh-CN" dirty="0"/>
              <a:t>      </a:t>
            </a:r>
            <a:r>
              <a:rPr lang="zh-CN" altLang="en-US" dirty="0"/>
              <a:t>（</a:t>
            </a:r>
            <a:r>
              <a:rPr lang="en-US" altLang="zh-CN" dirty="0"/>
              <a:t>4</a:t>
            </a:r>
            <a:r>
              <a:rPr lang="zh-CN" altLang="en-US" dirty="0"/>
              <a:t>）持之以恒。始终让孩子觉得事情很容易。（选沟通方式、辅助、快速满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    </a:t>
            </a:r>
            <a:r>
              <a:rPr lang="zh-CN" altLang="en-US" dirty="0"/>
              <a:t>足、有好处、成功后的重复）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663639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怎样增进孩子对非口语沟通含义的理解：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</a:t>
            </a: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）夸大肢体动作。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   （</a:t>
            </a:r>
            <a:r>
              <a:rPr lang="en-US" altLang="zh-CN" dirty="0"/>
              <a:t>2</a:t>
            </a:r>
            <a:r>
              <a:rPr lang="zh-CN" altLang="en-US" dirty="0"/>
              <a:t>）加入可预期的步骤（在常规步骤中加入肢体语言提示孩子进行其中一个步骤，有助于孩子理解你的肢体动作）。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   （</a:t>
            </a:r>
            <a:r>
              <a:rPr lang="en-US" altLang="zh-CN" dirty="0"/>
              <a:t>3</a:t>
            </a:r>
            <a:r>
              <a:rPr lang="zh-CN" altLang="en-US" dirty="0"/>
              <a:t>）提供必要的帮助。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14961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一</a:t>
            </a:r>
            <a:r>
              <a:rPr lang="en-US" altLang="zh-CN" dirty="0"/>
              <a:t>.</a:t>
            </a:r>
            <a:r>
              <a:rPr lang="zh-CN" altLang="en-US" dirty="0"/>
              <a:t>我和牛牛的经历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牛牛</a:t>
            </a:r>
            <a:r>
              <a:rPr lang="en-US" altLang="zh-CN" dirty="0"/>
              <a:t>2010</a:t>
            </a:r>
            <a:r>
              <a:rPr lang="zh-CN" altLang="en-US" dirty="0"/>
              <a:t>年</a:t>
            </a:r>
            <a:r>
              <a:rPr lang="en-US" altLang="zh-CN" dirty="0"/>
              <a:t>9</a:t>
            </a:r>
            <a:r>
              <a:rPr lang="zh-CN" altLang="en-US" dirty="0"/>
              <a:t>月出生，</a:t>
            </a:r>
            <a:r>
              <a:rPr lang="en-US" altLang="zh-CN" dirty="0"/>
              <a:t>2012</a:t>
            </a:r>
            <a:r>
              <a:rPr lang="zh-CN" altLang="en-US" dirty="0"/>
              <a:t>年</a:t>
            </a:r>
            <a:r>
              <a:rPr lang="en-US" altLang="zh-CN" dirty="0"/>
              <a:t>10</a:t>
            </a:r>
            <a:r>
              <a:rPr lang="zh-CN" altLang="en-US" dirty="0"/>
              <a:t>月初确诊，万国斌博士诊断为典型的（程度？）。</a:t>
            </a:r>
            <a:endParaRPr lang="en-US" altLang="zh-CN" dirty="0"/>
          </a:p>
          <a:p>
            <a:r>
              <a:rPr lang="en-US" altLang="zh-CN" dirty="0"/>
              <a:t>2013</a:t>
            </a:r>
            <a:r>
              <a:rPr lang="zh-CN" altLang="en-US" dirty="0"/>
              <a:t>年</a:t>
            </a:r>
            <a:r>
              <a:rPr lang="en-US" altLang="zh-CN" dirty="0"/>
              <a:t>3</a:t>
            </a:r>
            <a:r>
              <a:rPr lang="zh-CN" altLang="en-US" dirty="0"/>
              <a:t>月之前，大量的肢体游戏、动作模仿、发音模仿，</a:t>
            </a:r>
            <a:r>
              <a:rPr lang="en-US" altLang="zh-CN" dirty="0"/>
              <a:t>2013</a:t>
            </a:r>
            <a:r>
              <a:rPr lang="zh-CN" altLang="en-US" dirty="0"/>
              <a:t>年</a:t>
            </a:r>
            <a:r>
              <a:rPr lang="en-US" altLang="zh-CN" dirty="0"/>
              <a:t>1</a:t>
            </a:r>
            <a:r>
              <a:rPr lang="zh-CN" altLang="en-US" dirty="0"/>
              <a:t>月开始模仿发音，如：</a:t>
            </a:r>
            <a:r>
              <a:rPr lang="en-US" altLang="zh-CN" dirty="0"/>
              <a:t>”</a:t>
            </a:r>
            <a:r>
              <a:rPr lang="zh-CN" altLang="en-US" dirty="0"/>
              <a:t>猫，喵</a:t>
            </a:r>
            <a:r>
              <a:rPr lang="en-US" altLang="zh-CN" dirty="0"/>
              <a:t>”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en-US" altLang="zh-CN" dirty="0"/>
              <a:t>2013</a:t>
            </a:r>
            <a:r>
              <a:rPr lang="zh-CN" altLang="en-US" dirty="0"/>
              <a:t>年</a:t>
            </a:r>
            <a:r>
              <a:rPr lang="en-US" altLang="zh-CN" dirty="0"/>
              <a:t>3</a:t>
            </a:r>
            <a:r>
              <a:rPr lang="zh-CN" altLang="en-US" dirty="0"/>
              <a:t>月以后，机构和家庭共同干预，家里主要用早期丹佛模式，到</a:t>
            </a:r>
            <a:r>
              <a:rPr lang="en-US" altLang="zh-CN" dirty="0"/>
              <a:t>2014</a:t>
            </a:r>
            <a:r>
              <a:rPr lang="zh-CN" altLang="en-US" dirty="0"/>
              <a:t>年</a:t>
            </a:r>
            <a:r>
              <a:rPr lang="en-US" altLang="zh-CN" dirty="0"/>
              <a:t>4</a:t>
            </a:r>
            <a:r>
              <a:rPr lang="zh-CN" altLang="en-US" dirty="0"/>
              <a:t>月左右，大部分早期丹佛模式的目标都已经完成。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578508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altLang="zh-CN" dirty="0"/>
              <a:t>5.  </a:t>
            </a:r>
            <a:r>
              <a:rPr lang="zh-CN" altLang="en-US" dirty="0"/>
              <a:t>跟我做：帮助孩子通过模仿学习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</a:t>
            </a:r>
            <a:r>
              <a:rPr lang="zh-CN" altLang="en-US" dirty="0"/>
              <a:t>模仿为什么那么重要：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</a:t>
            </a:r>
            <a:r>
              <a:rPr lang="zh-CN" altLang="en-US" dirty="0"/>
              <a:t>模仿是强大的学习工具；模仿是学习如何与他人进行社会性互动的重要方式（如距离、表情、动作、接话）。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</a:t>
            </a: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）模仿声音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   </a:t>
            </a:r>
            <a:r>
              <a:rPr lang="zh-CN" altLang="en-US" dirty="0"/>
              <a:t>模仿孩子的声音；唱歌等（和牛牛玩的牛牛唱最后一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   </a:t>
            </a:r>
            <a:r>
              <a:rPr lang="zh-CN" altLang="en-US" dirty="0"/>
              <a:t>个字）。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   （</a:t>
            </a:r>
            <a:r>
              <a:rPr lang="en-US" altLang="zh-CN" dirty="0"/>
              <a:t>2</a:t>
            </a:r>
            <a:r>
              <a:rPr lang="zh-CN" altLang="en-US" dirty="0"/>
              <a:t>）模仿操作物品的动作。（两套玩具）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</a:t>
            </a:r>
            <a:r>
              <a:rPr lang="zh-CN" altLang="en-US" dirty="0"/>
              <a:t>模仿孩子的动作、在你的动作里加入变化期待孩子模仿、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</a:t>
            </a:r>
            <a:r>
              <a:rPr lang="zh-CN" altLang="en-US" dirty="0"/>
              <a:t>换新的动作期待孩子模仿（可辅助，速撤）、大力表扬然后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</a:t>
            </a:r>
            <a:r>
              <a:rPr lang="zh-CN" altLang="en-US" dirty="0"/>
              <a:t>再展示新动作，在日常生活中找到模仿孩子的时机。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    （</a:t>
            </a:r>
            <a:r>
              <a:rPr lang="en-US" altLang="zh-CN" dirty="0"/>
              <a:t>3</a:t>
            </a:r>
            <a:r>
              <a:rPr lang="zh-CN" altLang="en-US" dirty="0"/>
              <a:t>）模仿手势和肢体</a:t>
            </a:r>
            <a:r>
              <a:rPr lang="en-US" altLang="zh-CN" dirty="0"/>
              <a:t>/</a:t>
            </a:r>
            <a:r>
              <a:rPr lang="zh-CN" altLang="en-US" dirty="0"/>
              <a:t>面部动作</a:t>
            </a:r>
            <a:r>
              <a:rPr lang="en-US" altLang="zh-CN" dirty="0"/>
              <a:t>(</a:t>
            </a:r>
            <a:r>
              <a:rPr lang="zh-CN" altLang="en-US" dirty="0"/>
              <a:t>更困难）。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</a:t>
            </a:r>
            <a:r>
              <a:rPr lang="zh-CN" altLang="en-US" dirty="0"/>
              <a:t>手指游戏、有动作的儿歌。唱歌做动作，等待、辅助孩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</a:t>
            </a:r>
            <a:r>
              <a:rPr lang="zh-CN" altLang="en-US" dirty="0"/>
              <a:t>子模仿，完成这首歌。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</a:t>
            </a:r>
            <a:r>
              <a:rPr lang="zh-CN" altLang="en-US" dirty="0"/>
              <a:t>表情模仿。（夸张的动作和表情，可以用大镜子玩）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</a:t>
            </a:r>
            <a:r>
              <a:rPr lang="zh-CN" altLang="en-US" dirty="0"/>
              <a:t>（</a:t>
            </a:r>
            <a:r>
              <a:rPr lang="en-US" altLang="zh-CN" dirty="0"/>
              <a:t>4</a:t>
            </a:r>
            <a:r>
              <a:rPr lang="zh-CN" altLang="en-US" dirty="0"/>
              <a:t>）模仿和拓展动作，加入变化。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</a:t>
            </a:r>
            <a:r>
              <a:rPr lang="zh-CN" altLang="en-US" dirty="0"/>
              <a:t>（</a:t>
            </a:r>
            <a:r>
              <a:rPr lang="en-US" altLang="zh-CN" dirty="0"/>
              <a:t>5</a:t>
            </a:r>
            <a:r>
              <a:rPr lang="zh-CN" altLang="en-US" dirty="0"/>
              <a:t>）将模仿游戏加入共同活动的框架中。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996801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altLang="zh-CN" dirty="0"/>
              <a:t>6.  </a:t>
            </a:r>
            <a:r>
              <a:rPr lang="zh-CN" altLang="en-US" dirty="0"/>
              <a:t>共同关注：与他人分享自己的兴趣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</a:t>
            </a:r>
            <a:r>
              <a:rPr lang="zh-CN" altLang="en-US" dirty="0"/>
              <a:t>共同关注为什么那么重要：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</a:t>
            </a:r>
            <a:r>
              <a:rPr lang="zh-CN" altLang="en-US" dirty="0"/>
              <a:t>两点式互动是不够的，需要有对事、物的分享，即共同关注，要求孩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</a:t>
            </a:r>
            <a:r>
              <a:rPr lang="zh-CN" altLang="en-US" dirty="0"/>
              <a:t>子能在你和物品之间来回切换，这对于社交、沟通和语言学习有极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</a:t>
            </a:r>
            <a:r>
              <a:rPr lang="zh-CN" altLang="en-US" dirty="0"/>
              <a:t>大帮助。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</a:t>
            </a: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）教孩子把物品给你。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 </a:t>
            </a:r>
            <a:r>
              <a:rPr lang="zh-CN" altLang="en-US"/>
              <a:t>让</a:t>
            </a:r>
            <a:r>
              <a:rPr lang="zh-CN" altLang="en-US" dirty="0"/>
              <a:t>孩子递东西求助、眼神求助、同时递东西</a:t>
            </a:r>
            <a:r>
              <a:rPr lang="zh-CN" altLang="en-US"/>
              <a:t>和眼神求助。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   （</a:t>
            </a:r>
            <a:r>
              <a:rPr lang="en-US" altLang="zh-CN" dirty="0"/>
              <a:t>2</a:t>
            </a:r>
            <a:r>
              <a:rPr lang="zh-CN" altLang="en-US" dirty="0"/>
              <a:t>）教孩子向你展示物品。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</a:t>
            </a:r>
            <a:r>
              <a:rPr lang="zh-CN" altLang="en-US" dirty="0"/>
              <a:t>向孩子展示，说：看，***。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</a:t>
            </a:r>
            <a:r>
              <a:rPr lang="zh-CN" altLang="en-US" dirty="0"/>
              <a:t>孩子看、抓，给他。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</a:t>
            </a:r>
            <a:r>
              <a:rPr lang="zh-CN" altLang="en-US" dirty="0"/>
              <a:t>在各种情境多对孩子展示。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</a:t>
            </a:r>
            <a:r>
              <a:rPr lang="zh-CN" altLang="en-US" dirty="0"/>
              <a:t>对孩子说：给我看看***，伸手，孩子给，不拿，夸奖孩子（说出物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            </a:t>
            </a:r>
            <a:r>
              <a:rPr lang="zh-CN" altLang="en-US" dirty="0"/>
              <a:t>品名称）。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</a:t>
            </a:r>
            <a:r>
              <a:rPr lang="zh-CN" altLang="en-US" dirty="0"/>
              <a:t>反复练习。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                    对孩子说：给我看看***，不伸手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</a:t>
            </a:r>
            <a:r>
              <a:rPr lang="zh-CN" altLang="en-US" dirty="0"/>
              <a:t>孩子常常展示后，加上等眼神。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</a:t>
            </a:r>
            <a:r>
              <a:rPr lang="zh-CN" altLang="en-US" dirty="0"/>
              <a:t>生活中多做。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</a:t>
            </a:r>
            <a:r>
              <a:rPr lang="zh-CN" altLang="en-US" dirty="0"/>
              <a:t>给我  和 让我看看 的区别。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）教孩子指向物品来分享经历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</a:t>
            </a:r>
            <a:r>
              <a:rPr lang="zh-CN" altLang="en-US" dirty="0"/>
              <a:t>帮孩子跟随指示；教孩子指向想要的物品；教孩子用指向来展示或评价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516532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CN" dirty="0"/>
              <a:t>7.  </a:t>
            </a:r>
            <a:r>
              <a:rPr lang="zh-CN" altLang="en-US" dirty="0"/>
              <a:t>游戏时间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）增加亲子玩具游戏中的多样性、灵活性和学习机会。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1</a:t>
            </a:r>
            <a:r>
              <a:rPr lang="zh-CN" altLang="en-US" dirty="0"/>
              <a:t>）帮助孩子学会玩许多玩具或物品的核心主题  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 </a:t>
            </a:r>
            <a:r>
              <a:rPr lang="zh-CN" altLang="en-US" dirty="0"/>
              <a:t>（利用模仿）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2</a:t>
            </a:r>
            <a:r>
              <a:rPr lang="zh-CN" altLang="en-US" dirty="0"/>
              <a:t>）教孩子在游戏主题上加入变化，增加难度。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      </a:t>
            </a:r>
            <a:r>
              <a:rPr lang="zh-CN" altLang="en-US" dirty="0"/>
              <a:t>玩法的变化（非主题）；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      </a:t>
            </a:r>
            <a:r>
              <a:rPr lang="zh-CN" altLang="en-US" dirty="0"/>
              <a:t>增加部件数量、增加动作、增加步骤。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）如何帮助孩子独立地游戏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1</a:t>
            </a:r>
            <a:r>
              <a:rPr lang="zh-CN" altLang="en-US" dirty="0"/>
              <a:t>）组织独立游戏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</a:t>
            </a:r>
            <a:r>
              <a:rPr lang="zh-CN" altLang="en-US" dirty="0"/>
              <a:t>提供玩具、安排环境，游戏点子（参考同龄</a:t>
            </a:r>
            <a:r>
              <a:rPr lang="en-US" altLang="zh-CN" dirty="0" err="1"/>
              <a:t>nt</a:t>
            </a:r>
            <a:r>
              <a:rPr lang="zh-CN" altLang="en-US" dirty="0"/>
              <a:t>）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2</a:t>
            </a:r>
            <a:r>
              <a:rPr lang="zh-CN" altLang="en-US" dirty="0"/>
              <a:t>）淡出玩伴的角色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3</a:t>
            </a:r>
            <a:r>
              <a:rPr lang="zh-CN" altLang="en-US" dirty="0"/>
              <a:t>）减少对游戏开始、结束</a:t>
            </a:r>
            <a:r>
              <a:rPr lang="en-US" altLang="zh-CN" dirty="0"/>
              <a:t>/</a:t>
            </a:r>
            <a:r>
              <a:rPr lang="zh-CN" altLang="en-US" dirty="0"/>
              <a:t>过渡阶段的帮助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4</a:t>
            </a:r>
            <a:r>
              <a:rPr lang="zh-CN" altLang="en-US" dirty="0"/>
              <a:t>）经常更换玩具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5</a:t>
            </a:r>
            <a:r>
              <a:rPr lang="zh-CN" altLang="en-US" dirty="0"/>
              <a:t>）远离孩子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529011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70000" lnSpcReduction="20000"/>
          </a:bodyPr>
          <a:lstStyle/>
          <a:p>
            <a:pPr marL="514350" indent="-514350" algn="just">
              <a:buAutoNum type="arabicPeriod" startAt="8"/>
            </a:pPr>
            <a:r>
              <a:rPr lang="zh-CN" altLang="en-US" dirty="0"/>
              <a:t>假扮游戏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    </a:t>
            </a:r>
            <a:r>
              <a:rPr lang="zh-CN" altLang="en-US" dirty="0"/>
              <a:t>假扮游戏的重要性：扩展思考能力，点子源于想象力而不是物理环境；假扮游戏在智力层面上与语言和思维的其他方面紧紧相连，是智力或认知发展的重要部分。</a:t>
            </a:r>
            <a:endParaRPr lang="en-US" altLang="zh-CN" dirty="0"/>
          </a:p>
          <a:p>
            <a:pPr marL="0" indent="0" algn="just">
              <a:buNone/>
            </a:pPr>
            <a:r>
              <a:rPr lang="zh-CN" altLang="en-US" dirty="0"/>
              <a:t>包括三类：拟人游戏；象征性替换；象征性结合（结合几种不同的假扮游戏来创造更复杂的情境）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）教授常规或功能性游戏的技巧。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（</a:t>
            </a:r>
            <a:r>
              <a:rPr lang="en-US" altLang="zh-CN" dirty="0"/>
              <a:t>2</a:t>
            </a:r>
            <a:r>
              <a:rPr lang="zh-CN" altLang="en-US" dirty="0"/>
              <a:t>）假装洋娃娃和动物玩具有生命。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）从模仿过渡到自然的象征性游戏。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                   让孩子主导自发性的游戏动作。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zh-CN" altLang="en-US" dirty="0"/>
              <a:t>（</a:t>
            </a:r>
            <a:r>
              <a:rPr lang="en-US" altLang="zh-CN" dirty="0"/>
              <a:t>4</a:t>
            </a:r>
            <a:r>
              <a:rPr lang="zh-CN" altLang="en-US" dirty="0"/>
              <a:t>）教授象征性替代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</a:t>
            </a:r>
            <a:r>
              <a:rPr lang="zh-CN" altLang="en-US" dirty="0"/>
              <a:t>帮孩子学会在游戏中创造假想的物品。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</a:t>
            </a:r>
            <a:r>
              <a:rPr lang="zh-CN" altLang="en-US" dirty="0"/>
              <a:t>帮助孩子了解隐形的“物品”。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</a:t>
            </a:r>
            <a:r>
              <a:rPr lang="zh-CN" altLang="en-US" dirty="0"/>
              <a:t>（</a:t>
            </a:r>
            <a:r>
              <a:rPr lang="en-US" altLang="zh-CN" dirty="0"/>
              <a:t>5</a:t>
            </a:r>
            <a:r>
              <a:rPr lang="zh-CN" altLang="en-US" dirty="0"/>
              <a:t>）发展象征性结合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</a:t>
            </a:r>
            <a:r>
              <a:rPr lang="zh-CN" altLang="en-US" dirty="0"/>
              <a:t>将象征性游戏的动作融入“生活中的场景”。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</a:t>
            </a:r>
            <a:r>
              <a:rPr lang="zh-CN" altLang="en-US" dirty="0"/>
              <a:t>用假扮游戏在真实生活中帮助孩子。比如为第一次看牙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</a:t>
            </a:r>
            <a:r>
              <a:rPr lang="zh-CN" altLang="en-US" dirty="0"/>
              <a:t>医做准备。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</a:t>
            </a:r>
            <a:r>
              <a:rPr lang="zh-CN" altLang="en-US" dirty="0"/>
              <a:t>演绎喜欢的电影和书中的情节是很好的高级假扮游戏。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095131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55000" lnSpcReduction="20000"/>
          </a:bodyPr>
          <a:lstStyle/>
          <a:p>
            <a:pPr marL="514350" indent="-514350" algn="just">
              <a:buAutoNum type="arabicPeriod" startAt="9"/>
            </a:pPr>
            <a:r>
              <a:rPr lang="zh-CN" altLang="en-US" dirty="0"/>
              <a:t>进入言语阶段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         </a:t>
            </a:r>
            <a:r>
              <a:rPr lang="zh-CN" altLang="en-US" dirty="0"/>
              <a:t>前面讲到的能力都是言语发展的基础。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         </a:t>
            </a:r>
            <a:r>
              <a:rPr lang="zh-CN" altLang="en-US" dirty="0"/>
              <a:t>两个技巧：表达性语言、接受性语言。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     </a:t>
            </a: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）怎样提高孩子的表达性语言能力：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                 1</a:t>
            </a:r>
            <a:r>
              <a:rPr lang="zh-CN" altLang="en-US" dirty="0"/>
              <a:t>）建立孩子的声音库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                             </a:t>
            </a:r>
            <a:r>
              <a:rPr lang="zh-CN" altLang="en-US" dirty="0"/>
              <a:t>把声音当作词语对待，并重复孩子发出的声音。（轮流发声）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                 2</a:t>
            </a:r>
            <a:r>
              <a:rPr lang="zh-CN" altLang="en-US" dirty="0"/>
              <a:t>）用孩子的声音形成发声游戏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                              </a:t>
            </a:r>
            <a:r>
              <a:rPr lang="zh-CN" altLang="en-US" dirty="0"/>
              <a:t>利用一项日常活动发出孩子通常会发的一个声音。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                 3</a:t>
            </a:r>
            <a:r>
              <a:rPr lang="zh-CN" altLang="en-US" dirty="0"/>
              <a:t>）增加孩子倾听和回应他人发出的声音的机会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                              </a:t>
            </a:r>
            <a:r>
              <a:rPr lang="zh-CN" altLang="en-US" dirty="0"/>
              <a:t>增加孩子听到非语言声音的次数。（电话铃声、火车声音、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                              </a:t>
            </a:r>
            <a:r>
              <a:rPr lang="zh-CN" altLang="en-US" dirty="0"/>
              <a:t>动物叫声、咂舌头）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                              </a:t>
            </a:r>
            <a:r>
              <a:rPr lang="zh-CN" altLang="en-US" dirty="0"/>
              <a:t>增加孩子听到词语的次数。（诗歌、歌曲、口令、游戏语气词）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                 4</a:t>
            </a:r>
            <a:r>
              <a:rPr lang="zh-CN" altLang="en-US" dirty="0"/>
              <a:t>）以能促进语言发展的方式跟孩子说话。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                               </a:t>
            </a:r>
            <a:r>
              <a:rPr lang="zh-CN" altLang="en-US" dirty="0"/>
              <a:t>常常与孩子说话（面对面，语言比孩子的语言复杂一点点），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                               </a:t>
            </a:r>
            <a:r>
              <a:rPr lang="zh-CN" altLang="en-US" dirty="0"/>
              <a:t>谈论孩子正在做的事情、看到的事情和经历的事情，为孩子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                                </a:t>
            </a:r>
            <a:r>
              <a:rPr lang="zh-CN" altLang="en-US" dirty="0"/>
              <a:t>的动作和玩具命名，进行活动的同时进行解说。</a:t>
            </a:r>
            <a:r>
              <a:rPr lang="en-US" altLang="zh-CN" dirty="0"/>
              <a:t>                            </a:t>
            </a:r>
          </a:p>
          <a:p>
            <a:pPr marL="0" indent="0" algn="just">
              <a:buNone/>
            </a:pPr>
            <a:r>
              <a:rPr lang="zh-CN" altLang="en-US" dirty="0"/>
              <a:t>                 </a:t>
            </a:r>
            <a:r>
              <a:rPr lang="en-US" altLang="zh-CN" dirty="0"/>
              <a:t>5</a:t>
            </a:r>
            <a:r>
              <a:rPr lang="zh-CN" altLang="en-US" dirty="0"/>
              <a:t>）在示意动作中加入声音（示范动作和词语）</a:t>
            </a:r>
            <a:r>
              <a:rPr lang="en-US" altLang="zh-CN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323304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）帮助孩子理解言语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            </a:t>
            </a:r>
            <a:r>
              <a:rPr lang="zh-CN" altLang="en-US" dirty="0"/>
              <a:t>之前为物品和动作命名，现在：理解他人的指示。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          1</a:t>
            </a:r>
            <a:r>
              <a:rPr lang="zh-CN" altLang="en-US" dirty="0"/>
              <a:t>）期待并得到回应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                 </a:t>
            </a:r>
            <a:r>
              <a:rPr lang="zh-CN" altLang="en-US" dirty="0"/>
              <a:t>跟进你说的话来确保回应：吸引注意力、给简单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                 </a:t>
            </a:r>
            <a:r>
              <a:rPr lang="zh-CN" altLang="en-US" dirty="0"/>
              <a:t>指示、等回应、辅助、强化。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          2</a:t>
            </a:r>
            <a:r>
              <a:rPr lang="zh-CN" altLang="en-US" dirty="0"/>
              <a:t>）明确孩子语言的自然强化物，并确保用他们回应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                  </a:t>
            </a:r>
            <a:r>
              <a:rPr lang="zh-CN" altLang="en-US" dirty="0"/>
              <a:t>孩子的话。（如要出去玩之前对孩子说：过来）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                 </a:t>
            </a:r>
            <a:r>
              <a:rPr lang="zh-CN" altLang="en-US" dirty="0"/>
              <a:t>没有自然强化物，就创造一个强化物，比如先穿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                 </a:t>
            </a:r>
            <a:r>
              <a:rPr lang="zh-CN" altLang="en-US" dirty="0"/>
              <a:t>洗手，再吃零食。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          3</a:t>
            </a:r>
            <a:r>
              <a:rPr lang="zh-CN" altLang="en-US" dirty="0"/>
              <a:t>）少给指示，多跟进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          4</a:t>
            </a:r>
            <a:r>
              <a:rPr lang="zh-CN" altLang="en-US" dirty="0"/>
              <a:t>）教孩子理解新词语和指示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                     </a:t>
            </a:r>
            <a:r>
              <a:rPr lang="zh-CN" altLang="en-US" dirty="0"/>
              <a:t>多步骤的技巧：先最后一步，再最后两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                     </a:t>
            </a:r>
            <a:r>
              <a:rPr lang="zh-CN" altLang="en-US" dirty="0"/>
              <a:t>步</a:t>
            </a:r>
            <a:r>
              <a:rPr lang="en-US" altLang="zh-CN" dirty="0"/>
              <a:t>……(</a:t>
            </a:r>
            <a:r>
              <a:rPr lang="zh-CN" altLang="en-US" dirty="0"/>
              <a:t>逆向锁链训练，不要口头指示中间步骤，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                      </a:t>
            </a:r>
            <a:r>
              <a:rPr lang="zh-CN" altLang="en-US" dirty="0"/>
              <a:t>可以用肢体和示意动作引导）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                 </a:t>
            </a:r>
          </a:p>
          <a:p>
            <a:pPr marL="0" indent="0" algn="just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730226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zh-CN" altLang="en-US" dirty="0"/>
              <a:t>最后最重要的提示：</a:t>
            </a:r>
            <a:endParaRPr lang="en-US" altLang="zh-CN" dirty="0"/>
          </a:p>
          <a:p>
            <a:pPr marL="514350" indent="-514350" algn="just">
              <a:buAutoNum type="arabicPeriod"/>
            </a:pPr>
            <a:r>
              <a:rPr lang="zh-CN" altLang="en-US" dirty="0"/>
              <a:t>你和孩子的每一次互动都是你教孩子和孩子学习的机会。</a:t>
            </a:r>
            <a:endParaRPr lang="en-US" altLang="zh-CN" dirty="0"/>
          </a:p>
          <a:p>
            <a:pPr marL="514350" indent="-514350" algn="just">
              <a:buAutoNum type="arabicPeriod"/>
            </a:pPr>
            <a:r>
              <a:rPr lang="zh-CN" altLang="en-US" dirty="0"/>
              <a:t>试着在孩子需要某项技能的情境中教他这项技能。</a:t>
            </a:r>
            <a:endParaRPr lang="en-US" altLang="zh-CN" dirty="0"/>
          </a:p>
          <a:p>
            <a:pPr marL="514350" indent="-514350" algn="just">
              <a:buAutoNum type="arabicPeriod"/>
            </a:pPr>
            <a:r>
              <a:rPr lang="zh-CN" altLang="en-US" dirty="0"/>
              <a:t>创建与年龄相适应的主动性和自觉性。</a:t>
            </a:r>
            <a:endParaRPr lang="en-US" altLang="zh-CN" dirty="0"/>
          </a:p>
          <a:p>
            <a:pPr marL="514350" indent="-514350" algn="just">
              <a:buAutoNum type="arabicPeriod"/>
            </a:pPr>
            <a:r>
              <a:rPr lang="zh-CN" altLang="en-US" dirty="0"/>
              <a:t>帮助孩子调整情绪和活动水平以提高学习效率。</a:t>
            </a:r>
            <a:endParaRPr lang="en-US" altLang="zh-CN" dirty="0"/>
          </a:p>
          <a:p>
            <a:pPr marL="514350" indent="-514350" algn="just">
              <a:buAutoNum type="arabicPeriod"/>
            </a:pPr>
            <a:r>
              <a:rPr lang="zh-CN" altLang="en-US" dirty="0"/>
              <a:t>切记照顾好你自己的情绪。</a:t>
            </a:r>
            <a:r>
              <a:rPr lang="en-US" altLang="zh-CN" dirty="0"/>
              <a:t>                 </a:t>
            </a:r>
          </a:p>
          <a:p>
            <a:pPr marL="0" indent="0" algn="just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956310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zh-CN" altLang="en-US" dirty="0"/>
              <a:t>牛牛五岁以后的干预方法：</a:t>
            </a:r>
            <a:endParaRPr lang="en-US" altLang="zh-CN" dirty="0"/>
          </a:p>
          <a:p>
            <a:pPr marL="514350" indent="-514350" algn="just">
              <a:buAutoNum type="arabicPeriod"/>
            </a:pPr>
            <a:r>
              <a:rPr lang="zh-CN" altLang="en-US" dirty="0"/>
              <a:t>仍然是以社交为主线进行干预。</a:t>
            </a:r>
            <a:endParaRPr lang="en-US" altLang="zh-CN" dirty="0"/>
          </a:p>
          <a:p>
            <a:pPr marL="514350" indent="-514350" algn="just">
              <a:buAutoNum type="arabicPeriod"/>
            </a:pPr>
            <a:r>
              <a:rPr lang="zh-CN" altLang="en-US" dirty="0"/>
              <a:t>按照五岁和六岁儿童的发展目标进行干预，方法类似于</a:t>
            </a:r>
            <a:r>
              <a:rPr lang="en-US" altLang="zh-CN" dirty="0"/>
              <a:t>ESDM,</a:t>
            </a:r>
            <a:r>
              <a:rPr lang="zh-CN" altLang="en-US" dirty="0"/>
              <a:t>目标不同。之后用</a:t>
            </a:r>
            <a:r>
              <a:rPr lang="en-US" altLang="zh-CN" dirty="0" err="1"/>
              <a:t>bsr</a:t>
            </a:r>
            <a:r>
              <a:rPr lang="zh-CN" altLang="en-US" dirty="0"/>
              <a:t>、</a:t>
            </a:r>
            <a:r>
              <a:rPr lang="en-US" altLang="zh-CN" dirty="0" err="1"/>
              <a:t>superskills</a:t>
            </a:r>
            <a:r>
              <a:rPr lang="zh-CN" altLang="en-US" dirty="0"/>
              <a:t>。</a:t>
            </a:r>
            <a:endParaRPr lang="en-US" altLang="zh-CN" dirty="0"/>
          </a:p>
          <a:p>
            <a:pPr marL="514350" indent="-514350" algn="just">
              <a:buAutoNum type="arabicPeriod"/>
            </a:pPr>
            <a:r>
              <a:rPr lang="zh-CN" altLang="en-US" dirty="0"/>
              <a:t>发展心智，通过组词造句接龙、轮流吹牛、讲故事、编故事、角色扮演（包括即兴表演）等活动，提高孩子动态思维能力、语言组织能力等等，讲笑话、编笑话培养幽默感。</a:t>
            </a:r>
            <a:endParaRPr lang="en-US" altLang="zh-CN" dirty="0"/>
          </a:p>
          <a:p>
            <a:pPr marL="514350" indent="-514350" algn="just">
              <a:buAutoNum type="arabicPeriod"/>
            </a:pPr>
            <a:r>
              <a:rPr lang="zh-CN" altLang="en-US" dirty="0"/>
              <a:t>发展多种兴趣爱好，通过这些活动提高孩子的体质、智力、肢体协调、以及协商、合作、竞争等能力。</a:t>
            </a:r>
            <a:endParaRPr lang="en-US" altLang="zh-CN" dirty="0"/>
          </a:p>
          <a:p>
            <a:pPr marL="514350" indent="-514350" algn="just">
              <a:buAutoNum type="arabicPeriod"/>
            </a:pPr>
            <a:r>
              <a:rPr lang="zh-CN" altLang="en-US" dirty="0"/>
              <a:t>坚持在小区里玩游戏，掌握群体活动能力。</a:t>
            </a:r>
            <a:endParaRPr lang="en-US" altLang="zh-CN" dirty="0"/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zh-CN" altLang="en-US" dirty="0"/>
              <a:t>发展固定玩伴，上小学前和一个小一岁男孩成为好朋友，上小学以后和一个男同学成为好朋友。</a:t>
            </a:r>
            <a:endParaRPr lang="en-US" altLang="zh-CN" dirty="0"/>
          </a:p>
          <a:p>
            <a:pPr marL="0" indent="0" algn="just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970144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zh-CN" altLang="en-US" dirty="0"/>
              <a:t>上小学前后要注意的事项：</a:t>
            </a:r>
            <a:endParaRPr lang="en-US" altLang="zh-CN" dirty="0"/>
          </a:p>
          <a:p>
            <a:pPr marL="514350" indent="-514350" algn="just">
              <a:buAutoNum type="arabicPeriod"/>
            </a:pPr>
            <a:r>
              <a:rPr lang="zh-CN" altLang="en-US" dirty="0"/>
              <a:t>要提前让孩子了解上小学以后和幼儿园的学习生活方式的不同，最好可以上幼小衔接班。</a:t>
            </a:r>
            <a:endParaRPr lang="en-US" altLang="zh-CN" dirty="0"/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zh-CN" altLang="en-US" dirty="0"/>
              <a:t>建立规矩，为进入社会做准备。</a:t>
            </a:r>
            <a:endParaRPr lang="en-US" altLang="zh-CN" dirty="0"/>
          </a:p>
          <a:p>
            <a:pPr marL="514350" indent="-514350" algn="just">
              <a:buAutoNum type="arabicPeriod"/>
            </a:pPr>
            <a:r>
              <a:rPr lang="zh-CN" altLang="en-US" dirty="0"/>
              <a:t>能力好的孩子可以尝试潜伏，和老师沟通的技巧；能力弱一些的孩子要跟学校交底，衡量要不要陪读，怎么陪读。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102011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zh-CN" altLang="en-US" dirty="0"/>
              <a:t>不同阶段干预片段的分析：</a:t>
            </a:r>
          </a:p>
          <a:p>
            <a:pPr marL="514350" indent="-514350" algn="just">
              <a:buAutoNum type="arabicPeriod"/>
            </a:pPr>
            <a:r>
              <a:rPr lang="zh-CN" altLang="en-US" dirty="0"/>
              <a:t>初始状态：</a:t>
            </a:r>
            <a:r>
              <a:rPr lang="en-US" altLang="zh-CN" dirty="0"/>
              <a:t>20120421</a:t>
            </a:r>
            <a:r>
              <a:rPr lang="zh-CN" altLang="en-US" dirty="0"/>
              <a:t>荡秋千</a:t>
            </a:r>
            <a:endParaRPr lang="en-US" altLang="zh-CN" dirty="0"/>
          </a:p>
          <a:p>
            <a:pPr marL="514350" indent="-514350" algn="just">
              <a:buAutoNum type="arabicPeriod"/>
            </a:pPr>
            <a:r>
              <a:rPr lang="zh-CN" altLang="en-US" dirty="0"/>
              <a:t>三岁四个月：</a:t>
            </a:r>
            <a:r>
              <a:rPr lang="en-US" altLang="zh-CN" dirty="0"/>
              <a:t>20140125</a:t>
            </a:r>
            <a:r>
              <a:rPr lang="zh-CN" altLang="en-US" dirty="0"/>
              <a:t>牛牛冲下坡举高高</a:t>
            </a:r>
            <a:endParaRPr lang="en-US" altLang="zh-CN" dirty="0"/>
          </a:p>
          <a:p>
            <a:pPr marL="514350" indent="-514350" algn="just">
              <a:buAutoNum type="arabicPeriod"/>
            </a:pPr>
            <a:r>
              <a:rPr lang="zh-CN" altLang="en-US" dirty="0"/>
              <a:t>三岁八个月：</a:t>
            </a:r>
            <a:r>
              <a:rPr lang="en-US" altLang="zh-CN" dirty="0"/>
              <a:t>20140505</a:t>
            </a:r>
            <a:r>
              <a:rPr lang="zh-CN" altLang="en-US" dirty="0"/>
              <a:t>扔色子跳格子</a:t>
            </a:r>
            <a:endParaRPr lang="en-US" altLang="zh-CN" dirty="0"/>
          </a:p>
          <a:p>
            <a:pPr marL="514350" indent="-514350" algn="just">
              <a:buAutoNum type="arabicPeriod"/>
            </a:pPr>
            <a:r>
              <a:rPr lang="zh-CN" altLang="en-US" dirty="0"/>
              <a:t>四岁：</a:t>
            </a:r>
            <a:r>
              <a:rPr lang="en-US" altLang="zh-CN" dirty="0"/>
              <a:t>20140911</a:t>
            </a:r>
            <a:r>
              <a:rPr lang="zh-CN" altLang="en-US" dirty="0"/>
              <a:t>沙包打人</a:t>
            </a:r>
            <a:endParaRPr lang="en-US" altLang="zh-CN" dirty="0"/>
          </a:p>
          <a:p>
            <a:pPr marL="514350" indent="-514350" algn="just">
              <a:buAutoNum type="arabicPeriod"/>
            </a:pPr>
            <a:r>
              <a:rPr lang="zh-CN" altLang="en-US" dirty="0"/>
              <a:t>四岁半：</a:t>
            </a:r>
            <a:r>
              <a:rPr lang="en-US" altLang="zh-CN" dirty="0"/>
              <a:t>2015-03-13</a:t>
            </a:r>
            <a:r>
              <a:rPr lang="zh-CN" altLang="en-US" dirty="0"/>
              <a:t>妈妈牛牛表演故事书</a:t>
            </a:r>
            <a:endParaRPr lang="en-US" altLang="zh-CN" dirty="0"/>
          </a:p>
          <a:p>
            <a:pPr marL="514350" indent="-514350" algn="just">
              <a:buAutoNum type="arabicPeriod"/>
            </a:pPr>
            <a:r>
              <a:rPr lang="zh-CN" altLang="en-US" dirty="0"/>
              <a:t>四岁八个月：</a:t>
            </a:r>
            <a:r>
              <a:rPr lang="en-US" altLang="zh-CN" dirty="0"/>
              <a:t>20150601</a:t>
            </a:r>
            <a:r>
              <a:rPr lang="zh-CN" altLang="en-US" dirty="0"/>
              <a:t>玩球</a:t>
            </a:r>
            <a:endParaRPr lang="en-US" altLang="zh-CN" dirty="0"/>
          </a:p>
          <a:p>
            <a:pPr marL="514350" indent="-514350" algn="just">
              <a:buAutoNum type="arabicPeriod"/>
            </a:pPr>
            <a:r>
              <a:rPr lang="zh-CN" altLang="en-US" dirty="0"/>
              <a:t>五岁半：</a:t>
            </a:r>
            <a:r>
              <a:rPr lang="en-US" altLang="zh-CN" dirty="0"/>
              <a:t>20160319_</a:t>
            </a:r>
            <a:r>
              <a:rPr lang="zh-CN" altLang="en-US" dirty="0"/>
              <a:t>爸爸牛牛一一玩猴子上树</a:t>
            </a:r>
            <a:endParaRPr lang="en-US" altLang="zh-CN" dirty="0"/>
          </a:p>
          <a:p>
            <a:pPr marL="514350" indent="-514350" algn="just">
              <a:buAutoNum type="arabicPeriod"/>
            </a:pPr>
            <a:r>
              <a:rPr lang="zh-CN" altLang="en-US" dirty="0"/>
              <a:t>五岁八个月：</a:t>
            </a:r>
            <a:r>
              <a:rPr lang="en-US" altLang="zh-CN" dirty="0"/>
              <a:t>20160518_</a:t>
            </a:r>
            <a:r>
              <a:rPr lang="zh-CN" altLang="en-US" dirty="0"/>
              <a:t>小区里玩游戏</a:t>
            </a:r>
            <a:endParaRPr lang="en-US" altLang="zh-CN" dirty="0"/>
          </a:p>
          <a:p>
            <a:pPr marL="514350" indent="-514350" algn="just">
              <a:buAutoNum type="arabicPeriod"/>
            </a:pPr>
            <a:r>
              <a:rPr lang="zh-CN" altLang="en-US" dirty="0"/>
              <a:t>六岁：</a:t>
            </a:r>
            <a:r>
              <a:rPr lang="en-US" altLang="zh-CN" dirty="0"/>
              <a:t>20161010_</a:t>
            </a:r>
            <a:r>
              <a:rPr lang="zh-CN" altLang="en-US" dirty="0"/>
              <a:t>爸爸牛牛一一拼积木</a:t>
            </a:r>
            <a:endParaRPr lang="en-US" altLang="zh-CN" dirty="0"/>
          </a:p>
          <a:p>
            <a:pPr marL="514350" indent="-514350" algn="just">
              <a:buAutoNum type="arabicPeriod"/>
            </a:pPr>
            <a:endParaRPr lang="en-US" altLang="zh-CN" dirty="0"/>
          </a:p>
          <a:p>
            <a:pPr marL="514350" indent="-514350" algn="just">
              <a:buAutoNum type="arabicPeriod"/>
            </a:pPr>
            <a:endParaRPr lang="en-US" altLang="zh-CN" dirty="0"/>
          </a:p>
          <a:p>
            <a:pPr marL="514350" indent="-514350" algn="just">
              <a:buAutoNum type="arabicPeriod"/>
            </a:pPr>
            <a:endParaRPr lang="en-US" altLang="zh-CN" dirty="0"/>
          </a:p>
          <a:p>
            <a:pPr marL="514350" indent="-514350" algn="just">
              <a:buAutoNum type="arabicPeriod"/>
            </a:pPr>
            <a:endParaRPr lang="en-US" altLang="zh-CN" dirty="0"/>
          </a:p>
          <a:p>
            <a:pPr marL="514350" indent="-514350" algn="just">
              <a:buAutoNum type="arabicPeriod"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07092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CN" altLang="en-US" dirty="0"/>
              <a:t>五到六岁 ，按照五岁和六岁儿童的发展目标进行干预，主要方式包括小区里玩游戏、一对一融合、讲故事，日常生活中家长和孩子的互动也继续进行。我们没有跟幼儿园讲牛牛的情况，没有出现什么问题。和小一岁的</a:t>
            </a:r>
            <a:r>
              <a:rPr lang="en-US" altLang="zh-CN" dirty="0" err="1"/>
              <a:t>nt</a:t>
            </a:r>
            <a:r>
              <a:rPr lang="zh-CN" altLang="en-US" dirty="0"/>
              <a:t>弟弟经常在一起玩，成为了好朋友。</a:t>
            </a:r>
            <a:endParaRPr lang="en-US" altLang="zh-CN" dirty="0"/>
          </a:p>
          <a:p>
            <a:r>
              <a:rPr lang="zh-CN" altLang="en-US" dirty="0"/>
              <a:t>现在牛牛已经上一年级，两个学期都是三好学生。同时在学钢琴（已过二级）、跆拳道（黄绿带）、围棋，有三个好朋友。</a:t>
            </a:r>
          </a:p>
        </p:txBody>
      </p:sp>
    </p:spTree>
    <p:extLst>
      <p:ext uri="{BB962C8B-B14F-4D97-AF65-F5344CB8AC3E}">
        <p14:creationId xmlns:p14="http://schemas.microsoft.com/office/powerpoint/2010/main" val="201887350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altLang="zh-CN" dirty="0"/>
              <a:t>10. </a:t>
            </a:r>
            <a:r>
              <a:rPr lang="zh-CN" altLang="en-US" dirty="0"/>
              <a:t>六岁三个月：</a:t>
            </a:r>
            <a:r>
              <a:rPr lang="en-US" altLang="zh-CN" dirty="0"/>
              <a:t>201612</a:t>
            </a:r>
            <a:r>
              <a:rPr lang="zh-CN" altLang="en-US" dirty="0"/>
              <a:t>牛牛一一互相问问题等四个视频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11. </a:t>
            </a:r>
            <a:r>
              <a:rPr lang="zh-CN" altLang="en-US" dirty="0"/>
              <a:t>六岁半：</a:t>
            </a:r>
            <a:r>
              <a:rPr lang="en-US" altLang="zh-CN" dirty="0"/>
              <a:t>20170407</a:t>
            </a:r>
            <a:r>
              <a:rPr lang="zh-CN" altLang="en-US" dirty="0"/>
              <a:t>爸爸牛牛一一编故事会飞的兔子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12. </a:t>
            </a:r>
            <a:r>
              <a:rPr lang="zh-CN" altLang="en-US" dirty="0"/>
              <a:t>七岁：爸爸牛牛林林即兴表演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13. </a:t>
            </a:r>
            <a:r>
              <a:rPr lang="zh-CN" altLang="en-US" dirty="0"/>
              <a:t>七岁三个月：</a:t>
            </a:r>
            <a:r>
              <a:rPr lang="en-US" altLang="zh-CN" dirty="0"/>
              <a:t>20171208</a:t>
            </a:r>
            <a:r>
              <a:rPr lang="zh-CN" altLang="en-US" dirty="0"/>
              <a:t>牛牛林林讲故事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14. </a:t>
            </a:r>
            <a:r>
              <a:rPr lang="zh-CN" altLang="en-US" dirty="0"/>
              <a:t>七岁半：</a:t>
            </a:r>
            <a:r>
              <a:rPr lang="en-US" altLang="zh-CN" dirty="0"/>
              <a:t>20180303</a:t>
            </a:r>
            <a:r>
              <a:rPr lang="zh-CN" altLang="en-US" dirty="0"/>
              <a:t>牛牛讲故事书森林大会（不看书）、</a:t>
            </a:r>
            <a:r>
              <a:rPr lang="en-US" altLang="zh-CN" dirty="0"/>
              <a:t>20180418</a:t>
            </a:r>
            <a:r>
              <a:rPr lang="zh-CN" altLang="en-US" dirty="0"/>
              <a:t>爸爸牛牛讲故事 拖拉小鬼</a:t>
            </a:r>
            <a:endParaRPr lang="en-US" altLang="zh-CN" dirty="0"/>
          </a:p>
          <a:p>
            <a:pPr marL="0" indent="0" algn="just">
              <a:buNone/>
            </a:pPr>
            <a:r>
              <a:rPr lang="en-US" altLang="zh-CN" dirty="0"/>
              <a:t>15. </a:t>
            </a:r>
            <a:r>
              <a:rPr lang="zh-CN" altLang="en-US" dirty="0"/>
              <a:t>七岁半：</a:t>
            </a:r>
            <a:r>
              <a:rPr lang="en-US" altLang="zh-CN" dirty="0"/>
              <a:t>VID_20180119_170747-</a:t>
            </a:r>
            <a:r>
              <a:rPr lang="zh-CN" altLang="en-US" dirty="0"/>
              <a:t>和小学同学玩游戏（二）</a:t>
            </a:r>
            <a:endParaRPr lang="en-US" altLang="zh-CN" dirty="0"/>
          </a:p>
          <a:p>
            <a:pPr marL="514350" indent="-514350" algn="just">
              <a:buAutoNum type="arabicPeriod"/>
            </a:pPr>
            <a:endParaRPr lang="en-US" altLang="zh-CN" dirty="0"/>
          </a:p>
          <a:p>
            <a:pPr marL="514350" indent="-514350" algn="just">
              <a:buAutoNum type="arabicPeriod"/>
            </a:pPr>
            <a:endParaRPr lang="en-US" altLang="zh-CN" dirty="0"/>
          </a:p>
          <a:p>
            <a:pPr marL="514350" indent="-514350" algn="just">
              <a:buAutoNum type="arabicPeriod"/>
            </a:pPr>
            <a:endParaRPr lang="en-US" altLang="zh-CN" dirty="0"/>
          </a:p>
          <a:p>
            <a:pPr marL="514350" indent="-514350" algn="just">
              <a:buAutoNum type="arabicPeriod"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335045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12937"/>
            <a:ext cx="8229600" cy="5674642"/>
          </a:xfrm>
        </p:spPr>
        <p:txBody>
          <a:bodyPr/>
          <a:lstStyle/>
          <a:p>
            <a:r>
              <a:rPr lang="zh-CN" altLang="en-US" dirty="0"/>
              <a:t>问答交流</a:t>
            </a:r>
          </a:p>
        </p:txBody>
      </p:sp>
    </p:spTree>
    <p:extLst>
      <p:ext uri="{BB962C8B-B14F-4D97-AF65-F5344CB8AC3E}">
        <p14:creationId xmlns:p14="http://schemas.microsoft.com/office/powerpoint/2010/main" val="34697471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14602"/>
          </a:xfrm>
        </p:spPr>
        <p:txBody>
          <a:bodyPr/>
          <a:lstStyle/>
          <a:p>
            <a:r>
              <a:rPr lang="zh-CN" altLang="en-US" dirty="0"/>
              <a:t>谢谢大家</a:t>
            </a:r>
          </a:p>
        </p:txBody>
      </p:sp>
    </p:spTree>
    <p:extLst>
      <p:ext uri="{BB962C8B-B14F-4D97-AF65-F5344CB8AC3E}">
        <p14:creationId xmlns:p14="http://schemas.microsoft.com/office/powerpoint/2010/main" val="4235177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二</a:t>
            </a:r>
            <a:r>
              <a:rPr lang="en-US" altLang="zh-CN" dirty="0"/>
              <a:t>.</a:t>
            </a:r>
            <a:r>
              <a:rPr lang="zh-CN" altLang="en-US" dirty="0"/>
              <a:t>什么是早期丹佛模式以及它和其它模式的关系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zh-CN" altLang="en-US" dirty="0"/>
              <a:t>什么是早期丹佛模式（</a:t>
            </a:r>
            <a:r>
              <a:rPr lang="en-US" altLang="zh-CN" dirty="0" err="1"/>
              <a:t>esdm</a:t>
            </a:r>
            <a:r>
              <a:rPr lang="zh-CN" altLang="en-US" dirty="0"/>
              <a:t>）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</a:t>
            </a:r>
            <a:r>
              <a:rPr lang="en-US" altLang="zh-CN" dirty="0" err="1"/>
              <a:t>Esdm</a:t>
            </a:r>
            <a:r>
              <a:rPr lang="zh-CN" altLang="en-US" dirty="0"/>
              <a:t>是为幼小的</a:t>
            </a:r>
            <a:r>
              <a:rPr lang="en-US" altLang="zh-CN" dirty="0"/>
              <a:t>12</a:t>
            </a:r>
            <a:r>
              <a:rPr lang="zh-CN" altLang="en-US" dirty="0"/>
              <a:t>个月孩子设计的综合性强化干预方案。它是</a:t>
            </a:r>
            <a:r>
              <a:rPr lang="en-US" altLang="zh-CN" dirty="0"/>
              <a:t>24-60</a:t>
            </a:r>
            <a:r>
              <a:rPr lang="zh-CN" altLang="en-US" dirty="0"/>
              <a:t>个月学龄前孤独症儿童丹佛模式干预方案的提炼和改编。</a:t>
            </a:r>
            <a:endParaRPr lang="en-US" altLang="zh-CN" dirty="0"/>
          </a:p>
          <a:p>
            <a:r>
              <a:rPr lang="en-US" altLang="zh-CN" dirty="0" err="1"/>
              <a:t>Esdm</a:t>
            </a:r>
            <a:r>
              <a:rPr lang="zh-CN" altLang="en-US" dirty="0"/>
              <a:t>和其它模式的关系：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</a:t>
            </a: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</a:t>
            </a:r>
            <a:r>
              <a:rPr lang="en-US" altLang="zh-CN" dirty="0" err="1"/>
              <a:t>esdm</a:t>
            </a:r>
            <a:r>
              <a:rPr lang="zh-CN" altLang="en-US" dirty="0"/>
              <a:t>基于三个理论。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1</a:t>
            </a:r>
            <a:r>
              <a:rPr lang="zh-CN" altLang="en-US" dirty="0"/>
              <a:t>）</a:t>
            </a:r>
            <a:r>
              <a:rPr lang="en-US" altLang="zh-CN" dirty="0"/>
              <a:t>Aba </a:t>
            </a:r>
          </a:p>
          <a:p>
            <a:pPr marL="0" indent="0">
              <a:buNone/>
            </a:pPr>
            <a:r>
              <a:rPr lang="en-US" altLang="zh-CN" dirty="0"/>
              <a:t>                 </a:t>
            </a:r>
            <a:r>
              <a:rPr lang="zh-CN" altLang="en-US" dirty="0"/>
              <a:t>学习过程：刺激  行为   体验结果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2</a:t>
            </a:r>
            <a:r>
              <a:rPr lang="zh-CN" altLang="en-US" dirty="0"/>
              <a:t>）</a:t>
            </a:r>
            <a:r>
              <a:rPr lang="en-US" altLang="zh-CN" dirty="0" err="1"/>
              <a:t>prt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</a:t>
            </a:r>
            <a:r>
              <a:rPr lang="zh-CN" altLang="en-US" dirty="0"/>
              <a:t>基于</a:t>
            </a:r>
            <a:r>
              <a:rPr lang="en-US" altLang="zh-CN" dirty="0"/>
              <a:t>aba</a:t>
            </a:r>
            <a:r>
              <a:rPr lang="zh-CN" altLang="en-US" dirty="0"/>
              <a:t>，动机和对多线索的反应，是核心行为。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</a:t>
            </a:r>
            <a:r>
              <a:rPr lang="zh-CN" altLang="en-US" dirty="0"/>
              <a:t>原理：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</a:t>
            </a:r>
            <a:r>
              <a:rPr lang="zh-CN" altLang="en-US" dirty="0"/>
              <a:t>鼓励孩子不断尝试，不期望每次都有最佳表现。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</a:t>
            </a:r>
            <a:r>
              <a:rPr lang="zh-CN" altLang="en-US" dirty="0"/>
              <a:t>新旧技能交替要求，减少挫败感，鼓励动机。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</a:t>
            </a:r>
            <a:r>
              <a:rPr lang="zh-CN" altLang="en-US" dirty="0"/>
              <a:t>强化物和孩子的反应或者行为有直接关系。（内部强化物和外部强化物）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</a:t>
            </a:r>
            <a:r>
              <a:rPr lang="zh-CN" altLang="en-US" dirty="0"/>
              <a:t>轮流参加活动。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</a:t>
            </a:r>
            <a:r>
              <a:rPr lang="zh-CN" altLang="en-US" dirty="0"/>
              <a:t>清晰表达指令或其它前提。注意力，前提和任务适应，提前出现。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</a:t>
            </a:r>
            <a:r>
              <a:rPr lang="zh-CN" altLang="en-US" dirty="0"/>
              <a:t>给孩子选择权并跟随他们的指引。</a:t>
            </a:r>
          </a:p>
        </p:txBody>
      </p:sp>
    </p:spTree>
    <p:extLst>
      <p:ext uri="{BB962C8B-B14F-4D97-AF65-F5344CB8AC3E}">
        <p14:creationId xmlns:p14="http://schemas.microsoft.com/office/powerpoint/2010/main" val="2220110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二</a:t>
            </a:r>
            <a:r>
              <a:rPr lang="en-US" altLang="zh-CN" dirty="0"/>
              <a:t>.</a:t>
            </a:r>
            <a:r>
              <a:rPr lang="zh-CN" altLang="en-US" dirty="0"/>
              <a:t>什么是早期丹佛模式以及它和其它模式的关系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3</a:t>
            </a:r>
            <a:r>
              <a:rPr lang="zh-CN" altLang="en-US" dirty="0"/>
              <a:t>）丹佛模式：重点强调治疗师和孩子们的情感和人际关系以及游戏技能的培养。</a:t>
            </a:r>
            <a:r>
              <a:rPr lang="en-US" altLang="zh-CN" dirty="0"/>
              <a:t>            </a:t>
            </a:r>
          </a:p>
          <a:p>
            <a:pPr marL="0" indent="0">
              <a:buNone/>
            </a:pPr>
            <a:r>
              <a:rPr lang="en-US" altLang="zh-CN" dirty="0"/>
              <a:t>    </a:t>
            </a: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</a:t>
            </a:r>
            <a:r>
              <a:rPr lang="en-US" altLang="zh-CN" dirty="0" err="1"/>
              <a:t>esdm</a:t>
            </a:r>
            <a:r>
              <a:rPr lang="zh-CN" altLang="en-US" dirty="0"/>
              <a:t>结合了行为学派和发展学派。它的教学策略：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1</a:t>
            </a:r>
            <a:r>
              <a:rPr lang="zh-CN" altLang="en-US" dirty="0"/>
              <a:t>）使用正向情感。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</a:t>
            </a:r>
            <a:r>
              <a:rPr lang="zh-CN" altLang="en-US" dirty="0"/>
              <a:t>学习，特别是语言和社交学习，在一个充满情感                              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</a:t>
            </a:r>
            <a:r>
              <a:rPr lang="zh-CN" altLang="en-US" dirty="0"/>
              <a:t>和他人互动参与的情景下开展最有利。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2</a:t>
            </a:r>
            <a:r>
              <a:rPr lang="zh-CN" altLang="en-US" dirty="0"/>
              <a:t>）游戏作为干预的框架。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</a:t>
            </a:r>
            <a:r>
              <a:rPr lang="zh-CN" altLang="en-US" dirty="0"/>
              <a:t>共同常规性活动是指在游戏活动中，两个同伴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</a:t>
            </a:r>
            <a:r>
              <a:rPr lang="zh-CN" altLang="en-US" dirty="0"/>
              <a:t>都是主角且彼此分享。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3</a:t>
            </a:r>
            <a:r>
              <a:rPr lang="zh-CN" altLang="en-US" dirty="0"/>
              <a:t>）高强度教学。孩子需要大量的社会性互动。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4</a:t>
            </a:r>
            <a:r>
              <a:rPr lang="zh-CN" altLang="en-US" dirty="0"/>
              <a:t>）矫正不良行为的正性行为方法。重点是采用更多好的行为来替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</a:t>
            </a:r>
            <a:r>
              <a:rPr lang="zh-CN" altLang="en-US" dirty="0"/>
              <a:t>代不良行为。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5</a:t>
            </a:r>
            <a:r>
              <a:rPr lang="zh-CN" altLang="en-US" dirty="0"/>
              <a:t>）家庭参与</a:t>
            </a:r>
            <a:r>
              <a:rPr lang="en-US" altLang="zh-CN" dirty="0"/>
              <a:t>          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85403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三</a:t>
            </a:r>
            <a:r>
              <a:rPr lang="en-US" altLang="zh-CN" dirty="0"/>
              <a:t>.</a:t>
            </a:r>
            <a:r>
              <a:rPr lang="zh-CN" altLang="en-US" dirty="0"/>
              <a:t>为什么我推荐</a:t>
            </a:r>
            <a:r>
              <a:rPr lang="en-US" altLang="zh-CN" dirty="0" err="1"/>
              <a:t>esdm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CN" dirty="0"/>
              <a:t>1. </a:t>
            </a:r>
            <a:r>
              <a:rPr lang="en-US" altLang="zh-CN" dirty="0" err="1"/>
              <a:t>esdm</a:t>
            </a:r>
            <a:r>
              <a:rPr lang="zh-CN" altLang="en-US" dirty="0"/>
              <a:t>综合了两种学派的优点。</a:t>
            </a:r>
            <a:endParaRPr lang="en-US" altLang="zh-CN" dirty="0"/>
          </a:p>
          <a:p>
            <a:r>
              <a:rPr lang="en-US" altLang="zh-CN" dirty="0"/>
              <a:t>2. </a:t>
            </a:r>
            <a:r>
              <a:rPr lang="en-US" altLang="zh-CN" dirty="0" err="1"/>
              <a:t>esdm</a:t>
            </a:r>
            <a:r>
              <a:rPr lang="zh-CN" altLang="en-US" dirty="0"/>
              <a:t>采用了更多且更详细的行为教学范例，有着更多的资料支持，且在教学实践中能更明确地覆盖所有发育领域，而其它干预模式则多集中在社交</a:t>
            </a:r>
            <a:r>
              <a:rPr lang="en-US" altLang="zh-CN" dirty="0"/>
              <a:t>-</a:t>
            </a:r>
            <a:r>
              <a:rPr lang="zh-CN" altLang="en-US" dirty="0"/>
              <a:t>沟通能力发育领域。</a:t>
            </a:r>
            <a:endParaRPr lang="en-US" altLang="zh-CN" dirty="0"/>
          </a:p>
          <a:p>
            <a:r>
              <a:rPr lang="en-US" altLang="zh-CN" dirty="0"/>
              <a:t>3. </a:t>
            </a:r>
            <a:r>
              <a:rPr lang="en-US" altLang="zh-CN" dirty="0" err="1"/>
              <a:t>esdm</a:t>
            </a:r>
            <a:r>
              <a:rPr lang="zh-CN" altLang="en-US" dirty="0"/>
              <a:t>的有效性有统计数据的支持。</a:t>
            </a:r>
            <a:endParaRPr lang="en-US" altLang="zh-CN" dirty="0"/>
          </a:p>
          <a:p>
            <a:r>
              <a:rPr lang="en-US" altLang="zh-CN" dirty="0"/>
              <a:t>4. </a:t>
            </a:r>
            <a:r>
              <a:rPr lang="en-US" altLang="zh-CN" dirty="0" err="1"/>
              <a:t>esdm</a:t>
            </a:r>
            <a:r>
              <a:rPr lang="en-US" altLang="zh-CN" dirty="0"/>
              <a:t> </a:t>
            </a:r>
            <a:r>
              <a:rPr lang="zh-CN" altLang="en-US" dirty="0"/>
              <a:t>能应用到孩子的每个自然生活场景中。</a:t>
            </a:r>
            <a:endParaRPr lang="en-US" altLang="zh-CN" dirty="0"/>
          </a:p>
          <a:p>
            <a:r>
              <a:rPr lang="en-US" altLang="zh-CN" dirty="0"/>
              <a:t>4. </a:t>
            </a:r>
            <a:r>
              <a:rPr lang="en-US" altLang="zh-CN" dirty="0" err="1"/>
              <a:t>esdm</a:t>
            </a:r>
            <a:r>
              <a:rPr lang="zh-CN" altLang="en-US" dirty="0"/>
              <a:t>不强调自己是最好的，家长可以按照自己的理解和喜好选择。</a:t>
            </a:r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96514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四</a:t>
            </a:r>
            <a:r>
              <a:rPr lang="en-US" altLang="zh-CN" dirty="0"/>
              <a:t>.</a:t>
            </a:r>
            <a:r>
              <a:rPr lang="zh-CN" altLang="en-US" dirty="0"/>
              <a:t>开始</a:t>
            </a:r>
            <a:r>
              <a:rPr lang="en-US" altLang="zh-CN" dirty="0" err="1"/>
              <a:t>esdm</a:t>
            </a:r>
            <a:r>
              <a:rPr lang="zh-CN" altLang="en-US" dirty="0"/>
              <a:t>之前需要做的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zh-CN" dirty="0"/>
              <a:t>1. </a:t>
            </a:r>
            <a:r>
              <a:rPr lang="zh-CN" altLang="en-US" dirty="0"/>
              <a:t>心理建设</a:t>
            </a:r>
            <a:endParaRPr lang="en-US" altLang="zh-CN" dirty="0"/>
          </a:p>
          <a:p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）照顾家庭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</a:t>
            </a:r>
            <a:r>
              <a:rPr lang="zh-CN" altLang="en-US" dirty="0"/>
              <a:t>维护婚姻关系、沟通（非</a:t>
            </a:r>
            <a:r>
              <a:rPr lang="en-US" altLang="zh-CN" dirty="0" err="1"/>
              <a:t>asd</a:t>
            </a:r>
            <a:r>
              <a:rPr lang="zh-CN" altLang="en-US" dirty="0"/>
              <a:t>话题）、聆听、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</a:t>
            </a:r>
            <a:r>
              <a:rPr lang="zh-CN" altLang="en-US" dirty="0"/>
              <a:t>关心配偶、保持幽默感、抽出时间经营关系、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</a:t>
            </a:r>
            <a:r>
              <a:rPr lang="zh-CN" altLang="en-US" dirty="0"/>
              <a:t>喘息服务、和其他孩子独处、教其他孩子愉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</a:t>
            </a:r>
            <a:r>
              <a:rPr lang="zh-CN" altLang="en-US" dirty="0"/>
              <a:t>快地和谱系孩子相处、告诉其他孩子、大家庭的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</a:t>
            </a:r>
            <a:r>
              <a:rPr lang="zh-CN" altLang="en-US" dirty="0"/>
              <a:t>问题。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</a:t>
            </a: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）照顾好自己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</a:t>
            </a:r>
            <a:r>
              <a:rPr lang="zh-CN" altLang="en-US" dirty="0"/>
              <a:t>生理健康、情绪健康（处理悲伤的心情、抑郁和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</a:t>
            </a:r>
            <a:r>
              <a:rPr lang="zh-CN" altLang="en-US" dirty="0"/>
              <a:t>焦虑、建立强有力的社交支持网络、心灵修养）</a:t>
            </a:r>
            <a:endParaRPr lang="en-US" altLang="zh-CN" dirty="0"/>
          </a:p>
          <a:p>
            <a:r>
              <a:rPr lang="en-US" altLang="zh-CN" dirty="0"/>
              <a:t>2. </a:t>
            </a:r>
            <a:r>
              <a:rPr lang="zh-CN" altLang="en-US" dirty="0"/>
              <a:t>人力、财力等方面的准备</a:t>
            </a:r>
            <a:endParaRPr lang="en-US" altLang="zh-CN" dirty="0"/>
          </a:p>
          <a:p>
            <a:r>
              <a:rPr lang="en-US" altLang="zh-CN" dirty="0"/>
              <a:t>3. </a:t>
            </a:r>
            <a:r>
              <a:rPr lang="zh-CN" altLang="en-US" dirty="0"/>
              <a:t>多方面了解自闭症的干预理论和方法，做出选择。</a:t>
            </a:r>
          </a:p>
        </p:txBody>
      </p:sp>
    </p:spTree>
    <p:extLst>
      <p:ext uri="{BB962C8B-B14F-4D97-AF65-F5344CB8AC3E}">
        <p14:creationId xmlns:p14="http://schemas.microsoft.com/office/powerpoint/2010/main" val="3431003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五</a:t>
            </a:r>
            <a:r>
              <a:rPr lang="en-US" altLang="zh-CN" dirty="0"/>
              <a:t>.</a:t>
            </a:r>
            <a:r>
              <a:rPr lang="zh-CN" altLang="en-US" dirty="0"/>
              <a:t>实施</a:t>
            </a:r>
            <a:r>
              <a:rPr lang="en-US" altLang="zh-CN" dirty="0" err="1"/>
              <a:t>Esdm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1. </a:t>
            </a:r>
            <a:r>
              <a:rPr lang="zh-CN" altLang="en-US" dirty="0"/>
              <a:t>实施环境：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</a:t>
            </a:r>
            <a:r>
              <a:rPr lang="zh-CN" altLang="en-US" dirty="0"/>
              <a:t>幼儿园、融合式幼儿园、家庭。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</a:t>
            </a:r>
            <a:r>
              <a:rPr lang="zh-CN" altLang="en-US" dirty="0"/>
              <a:t>两种实施方式：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</a:t>
            </a: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）专业人员每周</a:t>
            </a:r>
            <a:r>
              <a:rPr lang="en-US" altLang="zh-CN" dirty="0"/>
              <a:t>20</a:t>
            </a:r>
            <a:r>
              <a:rPr lang="zh-CN" altLang="en-US" dirty="0"/>
              <a:t>小时以上一对一。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</a:t>
            </a: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）家长和孩子每周参加</a:t>
            </a:r>
            <a:r>
              <a:rPr lang="en-US" altLang="zh-CN" dirty="0"/>
              <a:t>1-2</a:t>
            </a:r>
            <a:r>
              <a:rPr lang="zh-CN" altLang="en-US" dirty="0"/>
              <a:t>个小时的治疗，治疗师同时告诉家长回家要怎么做。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80452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zh-CN" dirty="0"/>
              <a:t>2. </a:t>
            </a:r>
            <a:r>
              <a:rPr lang="zh-CN" altLang="en-US" dirty="0"/>
              <a:t>适用对象：</a:t>
            </a:r>
            <a:r>
              <a:rPr lang="en-US" altLang="zh-CN" dirty="0"/>
              <a:t>1-5</a:t>
            </a:r>
            <a:r>
              <a:rPr lang="zh-CN" altLang="en-US" dirty="0"/>
              <a:t>岁</a:t>
            </a:r>
            <a:r>
              <a:rPr lang="en-US" altLang="zh-CN" dirty="0" err="1"/>
              <a:t>asd</a:t>
            </a:r>
            <a:r>
              <a:rPr lang="zh-CN" altLang="en-US" dirty="0"/>
              <a:t>儿童。</a:t>
            </a:r>
            <a:endParaRPr lang="en-US" altLang="zh-CN" dirty="0"/>
          </a:p>
          <a:p>
            <a:r>
              <a:rPr lang="en-US" altLang="zh-CN" dirty="0"/>
              <a:t>3. </a:t>
            </a:r>
            <a:r>
              <a:rPr lang="zh-CN" altLang="en-US" dirty="0"/>
              <a:t>实施人员：特殊教育、教育心理学、临床或发展心理学、语言病理学、职业治疗（</a:t>
            </a:r>
            <a:r>
              <a:rPr lang="en-US" altLang="zh-CN" dirty="0" err="1"/>
              <a:t>ot</a:t>
            </a:r>
            <a:r>
              <a:rPr lang="zh-CN" altLang="en-US" dirty="0"/>
              <a:t>）、</a:t>
            </a:r>
            <a:r>
              <a:rPr lang="en-US" altLang="zh-CN" dirty="0"/>
              <a:t>aba</a:t>
            </a:r>
            <a:r>
              <a:rPr lang="zh-CN" altLang="en-US" dirty="0"/>
              <a:t>。（团队负责人）</a:t>
            </a:r>
            <a:endParaRPr lang="en-US" altLang="zh-CN" dirty="0"/>
          </a:p>
          <a:p>
            <a:r>
              <a:rPr lang="en-US" altLang="zh-CN" dirty="0"/>
              <a:t>4. </a:t>
            </a:r>
            <a:r>
              <a:rPr lang="zh-CN" altLang="en-US" dirty="0"/>
              <a:t>教学过程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</a:t>
            </a: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）制定教学目标：先评估，后订</a:t>
            </a:r>
            <a:r>
              <a:rPr lang="en-US" altLang="zh-CN" dirty="0"/>
              <a:t>12</a:t>
            </a:r>
            <a:r>
              <a:rPr lang="zh-CN" altLang="en-US" dirty="0"/>
              <a:t>周计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</a:t>
            </a:r>
            <a:r>
              <a:rPr lang="zh-CN" altLang="en-US" dirty="0"/>
              <a:t>划，完成以后再评估，再订下一个</a:t>
            </a:r>
            <a:r>
              <a:rPr lang="en-US" altLang="zh-CN" dirty="0"/>
              <a:t>12</a:t>
            </a:r>
          </a:p>
          <a:p>
            <a:pPr marL="0" indent="0">
              <a:buNone/>
            </a:pPr>
            <a:r>
              <a:rPr lang="en-US" altLang="zh-CN" dirty="0"/>
              <a:t>                    </a:t>
            </a:r>
            <a:r>
              <a:rPr lang="zh-CN" altLang="en-US" dirty="0"/>
              <a:t>周计划。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</a:t>
            </a: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）任务分析和教学步骤。每个教学目标分解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</a:t>
            </a:r>
            <a:r>
              <a:rPr lang="zh-CN" altLang="en-US" dirty="0"/>
              <a:t>成一系列的具体步骤，作为间接的目标。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        （</a:t>
            </a:r>
            <a:r>
              <a:rPr lang="en-US" altLang="zh-CN" dirty="0"/>
              <a:t>3</a:t>
            </a:r>
            <a:r>
              <a:rPr lang="zh-CN" altLang="en-US" dirty="0"/>
              <a:t>）治疗记录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</a:t>
            </a:r>
            <a:r>
              <a:rPr lang="zh-CN" altLang="en-US" dirty="0"/>
              <a:t>（</a:t>
            </a:r>
            <a:r>
              <a:rPr lang="en-US" altLang="zh-CN" dirty="0"/>
              <a:t>4</a:t>
            </a:r>
            <a:r>
              <a:rPr lang="zh-CN" altLang="en-US" dirty="0"/>
              <a:t>）伦理问题：家长的心理健康、养育的充分程度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</a:t>
            </a:r>
            <a:r>
              <a:rPr lang="zh-CN" altLang="en-US" dirty="0"/>
              <a:t>和儿童受虐、虐待配偶等等。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71612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749</TotalTime>
  <Words>4049</Words>
  <Application>Microsoft Office PowerPoint</Application>
  <PresentationFormat>全屏显示(4:3)</PresentationFormat>
  <Paragraphs>293</Paragraphs>
  <Slides>32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32</vt:i4>
      </vt:variant>
    </vt:vector>
  </HeadingPairs>
  <TitlesOfParts>
    <vt:vector size="36" baseType="lpstr">
      <vt:lpstr>宋体</vt:lpstr>
      <vt:lpstr>Arial</vt:lpstr>
      <vt:lpstr>Calibri</vt:lpstr>
      <vt:lpstr>Office 主题</vt:lpstr>
      <vt:lpstr>运用早期丹佛模式及后续干预</vt:lpstr>
      <vt:lpstr>一.我和牛牛的经历</vt:lpstr>
      <vt:lpstr>PowerPoint 演示文稿</vt:lpstr>
      <vt:lpstr>二.什么是早期丹佛模式以及它和其它模式的关系</vt:lpstr>
      <vt:lpstr>二.什么是早期丹佛模式以及它和其它模式的关系</vt:lpstr>
      <vt:lpstr>三.为什么我推荐esdm</vt:lpstr>
      <vt:lpstr>四.开始esdm之前需要做的</vt:lpstr>
      <vt:lpstr>五.实施Esdm</vt:lpstr>
      <vt:lpstr>PowerPoint 演示文稿</vt:lpstr>
      <vt:lpstr>PowerPoint 演示文稿</vt:lpstr>
      <vt:lpstr>六. 制定短期学习目标</vt:lpstr>
      <vt:lpstr>七.分解教学目标，跟踪教学进度</vt:lpstr>
      <vt:lpstr>八.教学框架</vt:lpstr>
      <vt:lpstr>PowerPoint 演示文稿</vt:lpstr>
      <vt:lpstr>九.家长怎么做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问答交流</vt:lpstr>
      <vt:lpstr>谢谢大家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运用早期丹佛模式的分享</dc:title>
  <dc:creator>cr</dc:creator>
  <cp:lastModifiedBy>abc</cp:lastModifiedBy>
  <cp:revision>162</cp:revision>
  <dcterms:created xsi:type="dcterms:W3CDTF">2016-01-12T01:11:23Z</dcterms:created>
  <dcterms:modified xsi:type="dcterms:W3CDTF">2018-07-21T09:44:29Z</dcterms:modified>
</cp:coreProperties>
</file>