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9" r:id="rId3"/>
    <p:sldId id="513" r:id="rId4"/>
    <p:sldId id="519" r:id="rId5"/>
    <p:sldId id="520" r:id="rId6"/>
    <p:sldId id="705" r:id="rId7"/>
    <p:sldId id="710" r:id="rId8"/>
    <p:sldId id="709" r:id="rId9"/>
    <p:sldId id="708" r:id="rId10"/>
    <p:sldId id="707" r:id="rId11"/>
    <p:sldId id="706" r:id="rId12"/>
    <p:sldId id="516" r:id="rId13"/>
    <p:sldId id="603" r:id="rId14"/>
    <p:sldId id="604" r:id="rId15"/>
    <p:sldId id="605" r:id="rId16"/>
    <p:sldId id="607" r:id="rId17"/>
    <p:sldId id="628" r:id="rId18"/>
    <p:sldId id="629" r:id="rId19"/>
    <p:sldId id="630" r:id="rId20"/>
    <p:sldId id="631" r:id="rId21"/>
    <p:sldId id="632" r:id="rId22"/>
    <p:sldId id="633" r:id="rId23"/>
    <p:sldId id="634" r:id="rId24"/>
    <p:sldId id="703" r:id="rId25"/>
    <p:sldId id="704" r:id="rId26"/>
    <p:sldId id="702" r:id="rId27"/>
    <p:sldId id="711" r:id="rId28"/>
    <p:sldId id="637" r:id="rId29"/>
    <p:sldId id="646" r:id="rId30"/>
    <p:sldId id="647" r:id="rId31"/>
    <p:sldId id="648" r:id="rId32"/>
    <p:sldId id="649" r:id="rId33"/>
    <p:sldId id="658" r:id="rId34"/>
    <p:sldId id="659" r:id="rId35"/>
    <p:sldId id="660" r:id="rId36"/>
    <p:sldId id="673" r:id="rId37"/>
    <p:sldId id="677" r:id="rId38"/>
    <p:sldId id="678" r:id="rId39"/>
    <p:sldId id="681" r:id="rId40"/>
    <p:sldId id="686" r:id="rId41"/>
    <p:sldId id="688" r:id="rId42"/>
    <p:sldId id="691" r:id="rId43"/>
    <p:sldId id="694" r:id="rId44"/>
    <p:sldId id="699" r:id="rId45"/>
    <p:sldId id="700" r:id="rId46"/>
    <p:sldId id="534" r:id="rId47"/>
    <p:sldId id="535" r:id="rId48"/>
    <p:sldId id="538" r:id="rId49"/>
    <p:sldId id="541" r:id="rId50"/>
    <p:sldId id="515" r:id="rId51"/>
    <p:sldId id="478" r:id="rId52"/>
    <p:sldId id="481" r:id="rId53"/>
    <p:sldId id="488" r:id="rId54"/>
    <p:sldId id="489" r:id="rId55"/>
    <p:sldId id="454" r:id="rId56"/>
    <p:sldId id="463" r:id="rId57"/>
    <p:sldId id="492" r:id="rId58"/>
    <p:sldId id="493" r:id="rId59"/>
    <p:sldId id="291" r:id="rId60"/>
    <p:sldId id="258" r:id="rId61"/>
    <p:sldId id="313" r:id="rId62"/>
    <p:sldId id="315" r:id="rId63"/>
    <p:sldId id="269" r:id="rId64"/>
    <p:sldId id="322" r:id="rId65"/>
    <p:sldId id="270" r:id="rId66"/>
    <p:sldId id="272" r:id="rId67"/>
    <p:sldId id="281" r:id="rId68"/>
    <p:sldId id="366" r:id="rId69"/>
    <p:sldId id="495" r:id="rId70"/>
    <p:sldId id="496" r:id="rId71"/>
    <p:sldId id="497" r:id="rId72"/>
    <p:sldId id="499" r:id="rId73"/>
    <p:sldId id="500" r:id="rId74"/>
    <p:sldId id="504" r:id="rId75"/>
    <p:sldId id="505" r:id="rId76"/>
    <p:sldId id="508" r:id="rId77"/>
    <p:sldId id="510" r:id="rId78"/>
    <p:sldId id="506" r:id="rId79"/>
    <p:sldId id="511" r:id="rId80"/>
    <p:sldId id="512" r:id="rId81"/>
    <p:sldId id="595" r:id="rId82"/>
    <p:sldId id="596" r:id="rId83"/>
    <p:sldId id="592" r:id="rId84"/>
    <p:sldId id="597" r:id="rId85"/>
    <p:sldId id="599" r:id="rId86"/>
    <p:sldId id="517" r:id="rId87"/>
    <p:sldId id="518" r:id="rId88"/>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None/>
      <a:defRPr sz="1800" b="1" i="0" u="none" kern="1200" baseline="0">
        <a:solidFill>
          <a:schemeClr val="tx1"/>
        </a:solidFill>
        <a:latin typeface="Arial" panose="020B0604020202020204" pitchFamily="34"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5"/>
    <p:restoredTop sz="94601"/>
  </p:normalViewPr>
  <p:slideViewPr>
    <p:cSldViewPr showGuides="1">
      <p:cViewPr varScale="1">
        <p:scale>
          <a:sx n="70" d="100"/>
          <a:sy n="70" d="100"/>
        </p:scale>
        <p:origin x="-137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1" Type="http://schemas.openxmlformats.org/officeDocument/2006/relationships/tableStyles" Target="tableStyles.xml"/><Relationship Id="rId90" Type="http://schemas.openxmlformats.org/officeDocument/2006/relationships/viewProps" Target="viewProps.xml"/><Relationship Id="rId9" Type="http://schemas.openxmlformats.org/officeDocument/2006/relationships/slide" Target="slides/slide7.xml"/><Relationship Id="rId89" Type="http://schemas.openxmlformats.org/officeDocument/2006/relationships/presProps" Target="presProps.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p:sp>
        <p:nvSpPr>
          <p:cNvPr id="312322" name="直接连接符 312321"/>
          <p:cNvSpPr/>
          <p:nvPr/>
        </p:nvSpPr>
        <p:spPr>
          <a:xfrm>
            <a:off x="7315200" y="1066800"/>
            <a:ext cx="0" cy="4495800"/>
          </a:xfrm>
          <a:prstGeom prst="line">
            <a:avLst/>
          </a:prstGeom>
          <a:ln w="9525" cap="flat" cmpd="sng">
            <a:solidFill>
              <a:schemeClr val="tx1"/>
            </a:solidFill>
            <a:prstDash val="solid"/>
            <a:headEnd type="none" w="med" len="med"/>
            <a:tailEnd type="none" w="med" len="med"/>
          </a:ln>
        </p:spPr>
      </p:sp>
      <p:sp>
        <p:nvSpPr>
          <p:cNvPr id="312323" name="标题 312322"/>
          <p:cNvSpPr>
            <a:spLocks noGrp="1"/>
          </p:cNvSpPr>
          <p:nvPr>
            <p:ph type="ctrTitle"/>
          </p:nvPr>
        </p:nvSpPr>
        <p:spPr>
          <a:xfrm>
            <a:off x="315913" y="466725"/>
            <a:ext cx="6781800" cy="2133600"/>
          </a:xfrm>
          <a:prstGeom prst="rect">
            <a:avLst/>
          </a:prstGeom>
          <a:noFill/>
          <a:ln w="9525">
            <a:noFill/>
          </a:ln>
        </p:spPr>
        <p:txBody>
          <a:bodyPr anchor="b"/>
          <a:lstStyle>
            <a:lvl1pPr lvl="0" algn="r">
              <a:defRPr sz="4800" kern="1200"/>
            </a:lvl1pPr>
          </a:lstStyle>
          <a:p>
            <a:pPr lvl="0"/>
            <a:r>
              <a:rPr lang="zh-CN" altLang="en-US" dirty="0"/>
              <a:t>单击此处编辑母版标题样式</a:t>
            </a:r>
            <a:endParaRPr lang="zh-CN" altLang="en-US" dirty="0"/>
          </a:p>
        </p:txBody>
      </p:sp>
      <p:sp>
        <p:nvSpPr>
          <p:cNvPr id="312324" name="副标题 312323"/>
          <p:cNvSpPr>
            <a:spLocks noGrp="1"/>
          </p:cNvSpPr>
          <p:nvPr>
            <p:ph type="subTitle" idx="1"/>
          </p:nvPr>
        </p:nvSpPr>
        <p:spPr>
          <a:xfrm>
            <a:off x="849313" y="3049588"/>
            <a:ext cx="6248400" cy="2362200"/>
          </a:xfrm>
          <a:prstGeom prst="rect">
            <a:avLst/>
          </a:prstGeom>
          <a:noFill/>
          <a:ln w="9525">
            <a:noFill/>
          </a:ln>
        </p:spPr>
        <p:txBody>
          <a:bodyPr anchor="t"/>
          <a:lstStyle>
            <a:lvl1pPr marL="0" lvl="0" indent="0" algn="r">
              <a:buNone/>
              <a:defRPr sz="3200" kern="1200"/>
            </a:lvl1pPr>
            <a:lvl2pPr marL="344805" lvl="1" indent="-344805" algn="ctr">
              <a:buNone/>
              <a:defRPr sz="3200" kern="1200"/>
            </a:lvl2pPr>
            <a:lvl3pPr marL="694055" lvl="2" indent="-694055" algn="ctr">
              <a:buNone/>
              <a:defRPr sz="3200" kern="1200"/>
            </a:lvl3pPr>
            <a:lvl4pPr marL="989330" lvl="3" indent="-989330" algn="ctr">
              <a:buNone/>
              <a:defRPr sz="3200" kern="1200"/>
            </a:lvl4pPr>
            <a:lvl5pPr marL="1282700" lvl="4" indent="-1282700" algn="ctr">
              <a:buNone/>
              <a:defRPr sz="3200" kern="1200"/>
            </a:lvl5pPr>
          </a:lstStyle>
          <a:p>
            <a:pPr lvl="0"/>
            <a:r>
              <a:rPr lang="zh-CN" altLang="en-US" dirty="0"/>
              <a:t>单击此处编辑母版副标题样式</a:t>
            </a:r>
            <a:endParaRPr lang="zh-CN" altLang="en-US" dirty="0"/>
          </a:p>
        </p:txBody>
      </p:sp>
      <p:sp>
        <p:nvSpPr>
          <p:cNvPr id="312325" name="日期占位符 312324"/>
          <p:cNvSpPr>
            <a:spLocks noGrp="1"/>
          </p:cNvSpPr>
          <p:nvPr>
            <p:ph type="dt" sz="half" idx="2"/>
          </p:nvPr>
        </p:nvSpPr>
        <p:spPr>
          <a:xfrm>
            <a:off x="457200" y="6248400"/>
            <a:ext cx="2133600" cy="457200"/>
          </a:xfrm>
          <a:prstGeom prst="rect">
            <a:avLst/>
          </a:prstGeom>
          <a:noFill/>
          <a:ln w="9525">
            <a:noFill/>
          </a:ln>
        </p:spPr>
        <p:txBody>
          <a:bodyPr anchor="t"/>
          <a:p>
            <a:endParaRPr lang="zh-CN" altLang="en-US" dirty="0"/>
          </a:p>
        </p:txBody>
      </p:sp>
      <p:sp>
        <p:nvSpPr>
          <p:cNvPr id="312326" name="页脚占位符 312325"/>
          <p:cNvSpPr>
            <a:spLocks noGrp="1"/>
          </p:cNvSpPr>
          <p:nvPr>
            <p:ph type="ftr" sz="quarter" idx="3"/>
          </p:nvPr>
        </p:nvSpPr>
        <p:spPr>
          <a:xfrm>
            <a:off x="3124200" y="6248400"/>
            <a:ext cx="2895600" cy="457200"/>
          </a:xfrm>
          <a:prstGeom prst="rect">
            <a:avLst/>
          </a:prstGeom>
          <a:noFill/>
          <a:ln w="9525">
            <a:noFill/>
          </a:ln>
        </p:spPr>
        <p:txBody>
          <a:bodyPr anchor="t"/>
          <a:p>
            <a:endParaRPr lang="zh-CN" dirty="0"/>
          </a:p>
        </p:txBody>
      </p:sp>
      <p:sp>
        <p:nvSpPr>
          <p:cNvPr id="312327" name="灯片编号占位符 312326"/>
          <p:cNvSpPr>
            <a:spLocks noGrp="1"/>
          </p:cNvSpPr>
          <p:nvPr>
            <p:ph type="sldNum" sz="quarter" idx="4"/>
          </p:nvPr>
        </p:nvSpPr>
        <p:spPr>
          <a:xfrm>
            <a:off x="6553200" y="6248400"/>
            <a:ext cx="2133600" cy="457200"/>
          </a:xfrm>
          <a:prstGeom prst="rect">
            <a:avLst/>
          </a:prstGeom>
          <a:noFill/>
          <a:ln w="9525">
            <a:noFill/>
          </a:ln>
        </p:spPr>
        <p:txBody>
          <a:bodyPr anchor="t"/>
          <a:p>
            <a:fld id="{9A0DB2DC-4C9A-4742-B13C-FB6460FD3503}" type="slidenum">
              <a:rPr lang="zh-CN" dirty="0"/>
            </a:fld>
            <a:endParaRPr lang="zh-CN" dirty="0"/>
          </a:p>
        </p:txBody>
      </p:sp>
      <p:grpSp>
        <p:nvGrpSpPr>
          <p:cNvPr id="312328" name="组合 312327"/>
          <p:cNvGrpSpPr/>
          <p:nvPr/>
        </p:nvGrpSpPr>
        <p:grpSpPr>
          <a:xfrm>
            <a:off x="7493000" y="2992438"/>
            <a:ext cx="1338263" cy="2189162"/>
            <a:chOff x="4704" y="1885"/>
            <a:chExt cx="843" cy="1379"/>
          </a:xfrm>
        </p:grpSpPr>
        <p:sp>
          <p:nvSpPr>
            <p:cNvPr id="312329" name="椭圆 312328"/>
            <p:cNvSpPr/>
            <p:nvPr/>
          </p:nvSpPr>
          <p:spPr>
            <a:xfrm>
              <a:off x="4704" y="1885"/>
              <a:ext cx="127" cy="127"/>
            </a:xfrm>
            <a:prstGeom prst="ellipse">
              <a:avLst/>
            </a:prstGeom>
            <a:solidFill>
              <a:schemeClr val="tx2"/>
            </a:solidFill>
            <a:ln w="9525">
              <a:noFill/>
            </a:ln>
          </p:spPr>
          <p:txBody>
            <a:bodyPr/>
            <a:p>
              <a:endParaRPr lang="zh-CN" altLang="en-US"/>
            </a:p>
          </p:txBody>
        </p:sp>
        <p:sp>
          <p:nvSpPr>
            <p:cNvPr id="312330" name="椭圆 312329"/>
            <p:cNvSpPr/>
            <p:nvPr/>
          </p:nvSpPr>
          <p:spPr>
            <a:xfrm>
              <a:off x="4883" y="1885"/>
              <a:ext cx="127" cy="127"/>
            </a:xfrm>
            <a:prstGeom prst="ellipse">
              <a:avLst/>
            </a:prstGeom>
            <a:solidFill>
              <a:schemeClr val="tx2"/>
            </a:solidFill>
            <a:ln w="9525">
              <a:noFill/>
            </a:ln>
          </p:spPr>
          <p:txBody>
            <a:bodyPr/>
            <a:p>
              <a:endParaRPr lang="zh-CN" altLang="en-US"/>
            </a:p>
          </p:txBody>
        </p:sp>
        <p:sp>
          <p:nvSpPr>
            <p:cNvPr id="312331" name="椭圆 312330"/>
            <p:cNvSpPr/>
            <p:nvPr/>
          </p:nvSpPr>
          <p:spPr>
            <a:xfrm>
              <a:off x="5062" y="1885"/>
              <a:ext cx="127" cy="127"/>
            </a:xfrm>
            <a:prstGeom prst="ellipse">
              <a:avLst/>
            </a:prstGeom>
            <a:solidFill>
              <a:schemeClr val="tx2"/>
            </a:solidFill>
            <a:ln w="9525">
              <a:noFill/>
            </a:ln>
          </p:spPr>
          <p:txBody>
            <a:bodyPr/>
            <a:p>
              <a:endParaRPr lang="zh-CN" altLang="en-US"/>
            </a:p>
          </p:txBody>
        </p:sp>
        <p:sp>
          <p:nvSpPr>
            <p:cNvPr id="312332" name="椭圆 312331"/>
            <p:cNvSpPr/>
            <p:nvPr/>
          </p:nvSpPr>
          <p:spPr>
            <a:xfrm>
              <a:off x="4704" y="2064"/>
              <a:ext cx="127" cy="127"/>
            </a:xfrm>
            <a:prstGeom prst="ellipse">
              <a:avLst/>
            </a:prstGeom>
            <a:solidFill>
              <a:schemeClr val="tx2"/>
            </a:solidFill>
            <a:ln w="9525">
              <a:noFill/>
            </a:ln>
          </p:spPr>
          <p:txBody>
            <a:bodyPr/>
            <a:p>
              <a:endParaRPr lang="zh-CN" altLang="en-US"/>
            </a:p>
          </p:txBody>
        </p:sp>
        <p:sp>
          <p:nvSpPr>
            <p:cNvPr id="312333" name="椭圆 312332"/>
            <p:cNvSpPr/>
            <p:nvPr/>
          </p:nvSpPr>
          <p:spPr>
            <a:xfrm>
              <a:off x="4883" y="2064"/>
              <a:ext cx="127" cy="127"/>
            </a:xfrm>
            <a:prstGeom prst="ellipse">
              <a:avLst/>
            </a:prstGeom>
            <a:solidFill>
              <a:schemeClr val="tx2"/>
            </a:solidFill>
            <a:ln w="9525">
              <a:noFill/>
            </a:ln>
          </p:spPr>
          <p:txBody>
            <a:bodyPr/>
            <a:p>
              <a:endParaRPr lang="zh-CN" altLang="en-US"/>
            </a:p>
          </p:txBody>
        </p:sp>
        <p:sp>
          <p:nvSpPr>
            <p:cNvPr id="312334" name="椭圆 312333"/>
            <p:cNvSpPr/>
            <p:nvPr/>
          </p:nvSpPr>
          <p:spPr>
            <a:xfrm>
              <a:off x="5062" y="2064"/>
              <a:ext cx="127" cy="127"/>
            </a:xfrm>
            <a:prstGeom prst="ellipse">
              <a:avLst/>
            </a:prstGeom>
            <a:solidFill>
              <a:schemeClr val="tx2"/>
            </a:solidFill>
            <a:ln w="9525">
              <a:noFill/>
            </a:ln>
          </p:spPr>
          <p:txBody>
            <a:bodyPr/>
            <a:p>
              <a:endParaRPr lang="zh-CN" altLang="en-US"/>
            </a:p>
          </p:txBody>
        </p:sp>
        <p:sp>
          <p:nvSpPr>
            <p:cNvPr id="312335" name="椭圆 312334"/>
            <p:cNvSpPr/>
            <p:nvPr/>
          </p:nvSpPr>
          <p:spPr>
            <a:xfrm>
              <a:off x="5241" y="2064"/>
              <a:ext cx="127" cy="127"/>
            </a:xfrm>
            <a:prstGeom prst="ellipse">
              <a:avLst/>
            </a:prstGeom>
            <a:solidFill>
              <a:schemeClr val="accent2"/>
            </a:solidFill>
            <a:ln w="9525">
              <a:noFill/>
            </a:ln>
          </p:spPr>
          <p:txBody>
            <a:bodyPr/>
            <a:p>
              <a:endParaRPr lang="zh-CN" altLang="en-US"/>
            </a:p>
          </p:txBody>
        </p:sp>
        <p:sp>
          <p:nvSpPr>
            <p:cNvPr id="312336" name="椭圆 312335"/>
            <p:cNvSpPr/>
            <p:nvPr/>
          </p:nvSpPr>
          <p:spPr>
            <a:xfrm>
              <a:off x="4704" y="2243"/>
              <a:ext cx="127" cy="127"/>
            </a:xfrm>
            <a:prstGeom prst="ellipse">
              <a:avLst/>
            </a:prstGeom>
            <a:solidFill>
              <a:schemeClr val="tx2"/>
            </a:solidFill>
            <a:ln w="9525">
              <a:noFill/>
            </a:ln>
          </p:spPr>
          <p:txBody>
            <a:bodyPr/>
            <a:p>
              <a:endParaRPr lang="zh-CN" altLang="en-US"/>
            </a:p>
          </p:txBody>
        </p:sp>
        <p:sp>
          <p:nvSpPr>
            <p:cNvPr id="312337" name="椭圆 312336"/>
            <p:cNvSpPr/>
            <p:nvPr/>
          </p:nvSpPr>
          <p:spPr>
            <a:xfrm>
              <a:off x="4883" y="2243"/>
              <a:ext cx="127" cy="127"/>
            </a:xfrm>
            <a:prstGeom prst="ellipse">
              <a:avLst/>
            </a:prstGeom>
            <a:solidFill>
              <a:schemeClr val="tx2"/>
            </a:solidFill>
            <a:ln w="9525">
              <a:noFill/>
            </a:ln>
          </p:spPr>
          <p:txBody>
            <a:bodyPr/>
            <a:p>
              <a:endParaRPr lang="zh-CN" altLang="en-US"/>
            </a:p>
          </p:txBody>
        </p:sp>
        <p:sp>
          <p:nvSpPr>
            <p:cNvPr id="312338" name="椭圆 312337"/>
            <p:cNvSpPr/>
            <p:nvPr/>
          </p:nvSpPr>
          <p:spPr>
            <a:xfrm>
              <a:off x="5062" y="2243"/>
              <a:ext cx="127" cy="127"/>
            </a:xfrm>
            <a:prstGeom prst="ellipse">
              <a:avLst/>
            </a:prstGeom>
            <a:solidFill>
              <a:schemeClr val="accent2"/>
            </a:solidFill>
            <a:ln w="9525">
              <a:noFill/>
            </a:ln>
          </p:spPr>
          <p:txBody>
            <a:bodyPr/>
            <a:p>
              <a:endParaRPr lang="zh-CN" altLang="en-US"/>
            </a:p>
          </p:txBody>
        </p:sp>
        <p:sp>
          <p:nvSpPr>
            <p:cNvPr id="312339" name="椭圆 312338"/>
            <p:cNvSpPr/>
            <p:nvPr/>
          </p:nvSpPr>
          <p:spPr>
            <a:xfrm>
              <a:off x="5241" y="2243"/>
              <a:ext cx="127" cy="127"/>
            </a:xfrm>
            <a:prstGeom prst="ellipse">
              <a:avLst/>
            </a:prstGeom>
            <a:solidFill>
              <a:schemeClr val="accent2"/>
            </a:solidFill>
            <a:ln w="9525">
              <a:noFill/>
            </a:ln>
          </p:spPr>
          <p:txBody>
            <a:bodyPr/>
            <a:p>
              <a:endParaRPr lang="zh-CN" altLang="en-US"/>
            </a:p>
          </p:txBody>
        </p:sp>
        <p:sp>
          <p:nvSpPr>
            <p:cNvPr id="312340" name="椭圆 312339"/>
            <p:cNvSpPr/>
            <p:nvPr/>
          </p:nvSpPr>
          <p:spPr>
            <a:xfrm>
              <a:off x="5420" y="2243"/>
              <a:ext cx="127" cy="127"/>
            </a:xfrm>
            <a:prstGeom prst="ellipse">
              <a:avLst/>
            </a:prstGeom>
            <a:solidFill>
              <a:schemeClr val="accent1"/>
            </a:solidFill>
            <a:ln w="9525">
              <a:noFill/>
            </a:ln>
          </p:spPr>
          <p:txBody>
            <a:bodyPr/>
            <a:p>
              <a:endParaRPr lang="zh-CN" altLang="en-US"/>
            </a:p>
          </p:txBody>
        </p:sp>
        <p:sp>
          <p:nvSpPr>
            <p:cNvPr id="312341" name="椭圆 312340"/>
            <p:cNvSpPr/>
            <p:nvPr/>
          </p:nvSpPr>
          <p:spPr>
            <a:xfrm>
              <a:off x="4704" y="2421"/>
              <a:ext cx="127" cy="128"/>
            </a:xfrm>
            <a:prstGeom prst="ellipse">
              <a:avLst/>
            </a:prstGeom>
            <a:solidFill>
              <a:schemeClr val="tx2"/>
            </a:solidFill>
            <a:ln w="9525">
              <a:noFill/>
            </a:ln>
          </p:spPr>
          <p:txBody>
            <a:bodyPr/>
            <a:p>
              <a:endParaRPr lang="zh-CN" altLang="en-US"/>
            </a:p>
          </p:txBody>
        </p:sp>
        <p:sp>
          <p:nvSpPr>
            <p:cNvPr id="312342" name="椭圆 312341"/>
            <p:cNvSpPr/>
            <p:nvPr/>
          </p:nvSpPr>
          <p:spPr>
            <a:xfrm>
              <a:off x="4883" y="2421"/>
              <a:ext cx="127" cy="128"/>
            </a:xfrm>
            <a:prstGeom prst="ellipse">
              <a:avLst/>
            </a:prstGeom>
            <a:solidFill>
              <a:schemeClr val="accent2"/>
            </a:solidFill>
            <a:ln w="9525">
              <a:noFill/>
            </a:ln>
          </p:spPr>
          <p:txBody>
            <a:bodyPr/>
            <a:p>
              <a:endParaRPr lang="zh-CN" altLang="en-US"/>
            </a:p>
          </p:txBody>
        </p:sp>
        <p:sp>
          <p:nvSpPr>
            <p:cNvPr id="312343" name="椭圆 312342"/>
            <p:cNvSpPr/>
            <p:nvPr/>
          </p:nvSpPr>
          <p:spPr>
            <a:xfrm>
              <a:off x="5062" y="2421"/>
              <a:ext cx="127" cy="128"/>
            </a:xfrm>
            <a:prstGeom prst="ellipse">
              <a:avLst/>
            </a:prstGeom>
            <a:solidFill>
              <a:schemeClr val="accent2"/>
            </a:solidFill>
            <a:ln w="9525">
              <a:noFill/>
            </a:ln>
          </p:spPr>
          <p:txBody>
            <a:bodyPr/>
            <a:p>
              <a:endParaRPr lang="zh-CN" altLang="en-US"/>
            </a:p>
          </p:txBody>
        </p:sp>
        <p:sp>
          <p:nvSpPr>
            <p:cNvPr id="312344" name="椭圆 312343"/>
            <p:cNvSpPr/>
            <p:nvPr/>
          </p:nvSpPr>
          <p:spPr>
            <a:xfrm>
              <a:off x="5241" y="2421"/>
              <a:ext cx="127" cy="128"/>
            </a:xfrm>
            <a:prstGeom prst="ellipse">
              <a:avLst/>
            </a:prstGeom>
            <a:solidFill>
              <a:schemeClr val="accent1"/>
            </a:solidFill>
            <a:ln w="9525">
              <a:noFill/>
            </a:ln>
          </p:spPr>
          <p:txBody>
            <a:bodyPr/>
            <a:p>
              <a:endParaRPr lang="zh-CN" altLang="en-US"/>
            </a:p>
          </p:txBody>
        </p:sp>
        <p:sp>
          <p:nvSpPr>
            <p:cNvPr id="312345" name="椭圆 312344"/>
            <p:cNvSpPr/>
            <p:nvPr/>
          </p:nvSpPr>
          <p:spPr>
            <a:xfrm>
              <a:off x="4704" y="2600"/>
              <a:ext cx="127" cy="128"/>
            </a:xfrm>
            <a:prstGeom prst="ellipse">
              <a:avLst/>
            </a:prstGeom>
            <a:solidFill>
              <a:schemeClr val="accent2"/>
            </a:solidFill>
            <a:ln w="9525">
              <a:noFill/>
            </a:ln>
          </p:spPr>
          <p:txBody>
            <a:bodyPr/>
            <a:p>
              <a:endParaRPr lang="zh-CN" altLang="en-US"/>
            </a:p>
          </p:txBody>
        </p:sp>
        <p:sp>
          <p:nvSpPr>
            <p:cNvPr id="312346" name="椭圆 312345"/>
            <p:cNvSpPr/>
            <p:nvPr/>
          </p:nvSpPr>
          <p:spPr>
            <a:xfrm>
              <a:off x="4883" y="2600"/>
              <a:ext cx="127" cy="128"/>
            </a:xfrm>
            <a:prstGeom prst="ellipse">
              <a:avLst/>
            </a:prstGeom>
            <a:solidFill>
              <a:schemeClr val="accent2"/>
            </a:solidFill>
            <a:ln w="9525">
              <a:noFill/>
            </a:ln>
          </p:spPr>
          <p:txBody>
            <a:bodyPr/>
            <a:p>
              <a:endParaRPr lang="zh-CN" altLang="en-US"/>
            </a:p>
          </p:txBody>
        </p:sp>
        <p:sp>
          <p:nvSpPr>
            <p:cNvPr id="312347" name="椭圆 312346"/>
            <p:cNvSpPr/>
            <p:nvPr/>
          </p:nvSpPr>
          <p:spPr>
            <a:xfrm>
              <a:off x="5062" y="2600"/>
              <a:ext cx="127" cy="128"/>
            </a:xfrm>
            <a:prstGeom prst="ellipse">
              <a:avLst/>
            </a:prstGeom>
            <a:solidFill>
              <a:schemeClr val="accent1"/>
            </a:solidFill>
            <a:ln w="9525">
              <a:noFill/>
            </a:ln>
          </p:spPr>
          <p:txBody>
            <a:bodyPr/>
            <a:p>
              <a:endParaRPr lang="zh-CN" altLang="en-US"/>
            </a:p>
          </p:txBody>
        </p:sp>
        <p:sp>
          <p:nvSpPr>
            <p:cNvPr id="312348" name="椭圆 312347"/>
            <p:cNvSpPr/>
            <p:nvPr/>
          </p:nvSpPr>
          <p:spPr>
            <a:xfrm>
              <a:off x="5241" y="2600"/>
              <a:ext cx="127" cy="128"/>
            </a:xfrm>
            <a:prstGeom prst="ellipse">
              <a:avLst/>
            </a:prstGeom>
            <a:solidFill>
              <a:schemeClr val="accent1"/>
            </a:solidFill>
            <a:ln w="9525">
              <a:noFill/>
            </a:ln>
          </p:spPr>
          <p:txBody>
            <a:bodyPr/>
            <a:p>
              <a:endParaRPr lang="zh-CN" altLang="en-US"/>
            </a:p>
          </p:txBody>
        </p:sp>
        <p:sp>
          <p:nvSpPr>
            <p:cNvPr id="312349" name="椭圆 312348"/>
            <p:cNvSpPr/>
            <p:nvPr/>
          </p:nvSpPr>
          <p:spPr>
            <a:xfrm>
              <a:off x="5420" y="2600"/>
              <a:ext cx="127" cy="128"/>
            </a:xfrm>
            <a:prstGeom prst="ellipse">
              <a:avLst/>
            </a:prstGeom>
            <a:solidFill>
              <a:schemeClr val="folHlink"/>
            </a:solidFill>
            <a:ln w="9525">
              <a:noFill/>
            </a:ln>
          </p:spPr>
          <p:txBody>
            <a:bodyPr/>
            <a:p>
              <a:endParaRPr lang="zh-CN" altLang="en-US"/>
            </a:p>
          </p:txBody>
        </p:sp>
        <p:sp>
          <p:nvSpPr>
            <p:cNvPr id="312350" name="椭圆 312349"/>
            <p:cNvSpPr/>
            <p:nvPr/>
          </p:nvSpPr>
          <p:spPr>
            <a:xfrm>
              <a:off x="4704" y="2779"/>
              <a:ext cx="127" cy="127"/>
            </a:xfrm>
            <a:prstGeom prst="ellipse">
              <a:avLst/>
            </a:prstGeom>
            <a:solidFill>
              <a:schemeClr val="accent2"/>
            </a:solidFill>
            <a:ln w="9525">
              <a:noFill/>
            </a:ln>
          </p:spPr>
          <p:txBody>
            <a:bodyPr/>
            <a:p>
              <a:endParaRPr lang="zh-CN" altLang="en-US"/>
            </a:p>
          </p:txBody>
        </p:sp>
        <p:sp>
          <p:nvSpPr>
            <p:cNvPr id="312351" name="椭圆 312350"/>
            <p:cNvSpPr/>
            <p:nvPr/>
          </p:nvSpPr>
          <p:spPr>
            <a:xfrm>
              <a:off x="4883" y="2779"/>
              <a:ext cx="127" cy="127"/>
            </a:xfrm>
            <a:prstGeom prst="ellipse">
              <a:avLst/>
            </a:prstGeom>
            <a:solidFill>
              <a:schemeClr val="accent1"/>
            </a:solidFill>
            <a:ln w="9525">
              <a:noFill/>
            </a:ln>
          </p:spPr>
          <p:txBody>
            <a:bodyPr/>
            <a:p>
              <a:endParaRPr lang="zh-CN" altLang="en-US"/>
            </a:p>
          </p:txBody>
        </p:sp>
        <p:sp>
          <p:nvSpPr>
            <p:cNvPr id="312352" name="椭圆 312351"/>
            <p:cNvSpPr/>
            <p:nvPr/>
          </p:nvSpPr>
          <p:spPr>
            <a:xfrm>
              <a:off x="5062" y="2779"/>
              <a:ext cx="127" cy="127"/>
            </a:xfrm>
            <a:prstGeom prst="ellipse">
              <a:avLst/>
            </a:prstGeom>
            <a:solidFill>
              <a:schemeClr val="accent1"/>
            </a:solidFill>
            <a:ln w="9525">
              <a:noFill/>
            </a:ln>
          </p:spPr>
          <p:txBody>
            <a:bodyPr/>
            <a:p>
              <a:endParaRPr lang="zh-CN" altLang="en-US"/>
            </a:p>
          </p:txBody>
        </p:sp>
        <p:sp>
          <p:nvSpPr>
            <p:cNvPr id="312353" name="椭圆 312352"/>
            <p:cNvSpPr/>
            <p:nvPr/>
          </p:nvSpPr>
          <p:spPr>
            <a:xfrm>
              <a:off x="5241" y="2779"/>
              <a:ext cx="127" cy="127"/>
            </a:xfrm>
            <a:prstGeom prst="ellipse">
              <a:avLst/>
            </a:prstGeom>
            <a:solidFill>
              <a:schemeClr val="folHlink"/>
            </a:solidFill>
            <a:ln w="9525">
              <a:noFill/>
            </a:ln>
          </p:spPr>
          <p:txBody>
            <a:bodyPr/>
            <a:p>
              <a:endParaRPr lang="zh-CN" altLang="en-US"/>
            </a:p>
          </p:txBody>
        </p:sp>
        <p:sp>
          <p:nvSpPr>
            <p:cNvPr id="312354" name="椭圆 312353"/>
            <p:cNvSpPr/>
            <p:nvPr/>
          </p:nvSpPr>
          <p:spPr>
            <a:xfrm>
              <a:off x="4704" y="2958"/>
              <a:ext cx="127" cy="127"/>
            </a:xfrm>
            <a:prstGeom prst="ellipse">
              <a:avLst/>
            </a:prstGeom>
            <a:solidFill>
              <a:schemeClr val="accent1"/>
            </a:solidFill>
            <a:ln w="9525">
              <a:noFill/>
            </a:ln>
          </p:spPr>
          <p:txBody>
            <a:bodyPr/>
            <a:p>
              <a:endParaRPr lang="zh-CN" altLang="en-US"/>
            </a:p>
          </p:txBody>
        </p:sp>
        <p:sp>
          <p:nvSpPr>
            <p:cNvPr id="312355" name="椭圆 312354"/>
            <p:cNvSpPr/>
            <p:nvPr/>
          </p:nvSpPr>
          <p:spPr>
            <a:xfrm>
              <a:off x="4883" y="2958"/>
              <a:ext cx="127" cy="127"/>
            </a:xfrm>
            <a:prstGeom prst="ellipse">
              <a:avLst/>
            </a:prstGeom>
            <a:solidFill>
              <a:schemeClr val="accent1"/>
            </a:solidFill>
            <a:ln w="9525">
              <a:noFill/>
            </a:ln>
          </p:spPr>
          <p:txBody>
            <a:bodyPr/>
            <a:p>
              <a:endParaRPr lang="zh-CN" altLang="en-US"/>
            </a:p>
          </p:txBody>
        </p:sp>
        <p:sp>
          <p:nvSpPr>
            <p:cNvPr id="312356" name="椭圆 312355"/>
            <p:cNvSpPr/>
            <p:nvPr/>
          </p:nvSpPr>
          <p:spPr>
            <a:xfrm>
              <a:off x="5062" y="2958"/>
              <a:ext cx="127" cy="127"/>
            </a:xfrm>
            <a:prstGeom prst="ellipse">
              <a:avLst/>
            </a:prstGeom>
            <a:solidFill>
              <a:schemeClr val="folHlink"/>
            </a:solidFill>
            <a:ln w="9525">
              <a:noFill/>
            </a:ln>
          </p:spPr>
          <p:txBody>
            <a:bodyPr/>
            <a:p>
              <a:endParaRPr lang="zh-CN" altLang="en-US"/>
            </a:p>
          </p:txBody>
        </p:sp>
        <p:sp>
          <p:nvSpPr>
            <p:cNvPr id="312357" name="椭圆 312356"/>
            <p:cNvSpPr/>
            <p:nvPr/>
          </p:nvSpPr>
          <p:spPr>
            <a:xfrm>
              <a:off x="5241" y="2958"/>
              <a:ext cx="127" cy="127"/>
            </a:xfrm>
            <a:prstGeom prst="ellipse">
              <a:avLst/>
            </a:prstGeom>
            <a:solidFill>
              <a:schemeClr val="folHlink"/>
            </a:solidFill>
            <a:ln w="9525">
              <a:noFill/>
            </a:ln>
          </p:spPr>
          <p:txBody>
            <a:bodyPr/>
            <a:p>
              <a:endParaRPr lang="zh-CN" altLang="en-US"/>
            </a:p>
          </p:txBody>
        </p:sp>
        <p:sp>
          <p:nvSpPr>
            <p:cNvPr id="312358" name="椭圆 312357"/>
            <p:cNvSpPr/>
            <p:nvPr/>
          </p:nvSpPr>
          <p:spPr>
            <a:xfrm>
              <a:off x="4883" y="3137"/>
              <a:ext cx="127" cy="127"/>
            </a:xfrm>
            <a:prstGeom prst="ellipse">
              <a:avLst/>
            </a:prstGeom>
            <a:solidFill>
              <a:schemeClr val="folHlink"/>
            </a:solidFill>
            <a:ln w="9525">
              <a:noFill/>
            </a:ln>
          </p:spPr>
          <p:txBody>
            <a:bodyPr/>
            <a:p>
              <a:endParaRPr lang="zh-CN" altLang="en-US"/>
            </a:p>
          </p:txBody>
        </p:sp>
        <p:sp>
          <p:nvSpPr>
            <p:cNvPr id="312359" name="椭圆 312358"/>
            <p:cNvSpPr/>
            <p:nvPr/>
          </p:nvSpPr>
          <p:spPr>
            <a:xfrm>
              <a:off x="5241" y="3137"/>
              <a:ext cx="127" cy="127"/>
            </a:xfrm>
            <a:prstGeom prst="ellipse">
              <a:avLst/>
            </a:prstGeom>
            <a:solidFill>
              <a:schemeClr val="folHlink"/>
            </a:solidFill>
            <a:ln w="9525">
              <a:noFill/>
            </a:ln>
          </p:spPr>
          <p:txBody>
            <a:bodyPr/>
            <a:p>
              <a:endParaRPr lang="zh-CN" altLang="en-US"/>
            </a:p>
          </p:txBody>
        </p:sp>
      </p:grpSp>
      <p:sp>
        <p:nvSpPr>
          <p:cNvPr id="312360" name="直接连接符 312359"/>
          <p:cNvSpPr/>
          <p:nvPr/>
        </p:nvSpPr>
        <p:spPr>
          <a:xfrm>
            <a:off x="304800" y="2819400"/>
            <a:ext cx="8229600" cy="0"/>
          </a:xfrm>
          <a:prstGeom prst="line">
            <a:avLst/>
          </a:prstGeom>
          <a:ln w="6350" cap="flat" cmpd="sng">
            <a:solidFill>
              <a:schemeClr val="tx1"/>
            </a:solidFill>
            <a:prstDash val="solid"/>
            <a:headEnd type="none" w="med" len="med"/>
            <a:tailEnd type="none" w="med" len="med"/>
          </a:ln>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12323"/>
                                        </p:tgtEl>
                                        <p:attrNameLst>
                                          <p:attrName>style.visibility</p:attrName>
                                        </p:attrNameLst>
                                      </p:cBhvr>
                                      <p:to>
                                        <p:strVal val="visible"/>
                                      </p:to>
                                    </p:set>
                                    <p:anim calcmode="lin" valueType="num">
                                      <p:cBhvr>
                                        <p:cTn id="7" dur="500" fill="hold"/>
                                        <p:tgtEl>
                                          <p:spTgt spid="312323"/>
                                        </p:tgtEl>
                                        <p:attrNameLst>
                                          <p:attrName>ppt_w</p:attrName>
                                        </p:attrNameLst>
                                      </p:cBhvr>
                                      <p:tavLst>
                                        <p:tav tm="0">
                                          <p:val>
                                            <p:fltVal val="0.000000"/>
                                          </p:val>
                                        </p:tav>
                                        <p:tav tm="100000">
                                          <p:val>
                                            <p:strVal val="#ppt_w"/>
                                          </p:val>
                                        </p:tav>
                                      </p:tavLst>
                                    </p:anim>
                                    <p:anim calcmode="lin" valueType="num">
                                      <p:cBhvr>
                                        <p:cTn id="8" dur="500" fill="hold"/>
                                        <p:tgtEl>
                                          <p:spTgt spid="312323"/>
                                        </p:tgtEl>
                                        <p:attrNameLst>
                                          <p:attrName>ppt_h</p:attrName>
                                        </p:attrNameLst>
                                      </p:cBhvr>
                                      <p:tavLst>
                                        <p:tav tm="0">
                                          <p:val>
                                            <p:fltVal val="0.000000"/>
                                          </p:val>
                                        </p:tav>
                                        <p:tav tm="100000">
                                          <p:val>
                                            <p:strVal val="#ppt_h"/>
                                          </p:val>
                                        </p:tav>
                                      </p:tavLst>
                                    </p:anim>
                                    <p:animEffect transition="in" filter="fade">
                                      <p:cBhvr>
                                        <p:cTn id="9" dur="500"/>
                                        <p:tgtEl>
                                          <p:spTgt spid="31232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12324">
                                            <p:txEl>
                                              <p:charRg st="0" end="14"/>
                                            </p:txEl>
                                          </p:spTgt>
                                        </p:tgtEl>
                                        <p:attrNameLst>
                                          <p:attrName>style.visibility</p:attrName>
                                        </p:attrNameLst>
                                      </p:cBhvr>
                                      <p:to>
                                        <p:strVal val="visible"/>
                                      </p:to>
                                    </p:set>
                                    <p:animEffect transition="in" filter="fade">
                                      <p:cBhvr>
                                        <p:cTn id="14" dur="1000">
                                          <p:stCondLst>
                                            <p:cond delay="0"/>
                                          </p:stCondLst>
                                        </p:cTn>
                                        <p:tgtEl>
                                          <p:spTgt spid="312324">
                                            <p:txEl>
                                              <p:charRg st="0"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323" grpId="0"/>
      <p:bldP spid="312324" grpId="0" build="p"/>
    </p:bld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22238"/>
            <a:ext cx="2057400" cy="6008687"/>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22238"/>
            <a:ext cx="6052930" cy="6008687"/>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p:txBody>
          <a:bodyPr/>
          <a:lstStyle/>
          <a:p>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dirty="0"/>
          </a:p>
        </p:txBody>
      </p:sp>
      <p:sp>
        <p:nvSpPr>
          <p:cNvPr id="7" name="灯片编号占位符 6"/>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719263"/>
            <a:ext cx="4032504" cy="441166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719263"/>
            <a:ext cx="4032504" cy="441166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dirty="0"/>
          </a:p>
        </p:txBody>
      </p:sp>
      <p:sp>
        <p:nvSpPr>
          <p:cNvPr id="7" name="灯片编号占位符 6"/>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p>
        </p:txBody>
      </p:sp>
      <p:sp>
        <p:nvSpPr>
          <p:cNvPr id="8" name="页脚占位符 7"/>
          <p:cNvSpPr>
            <a:spLocks noGrp="1"/>
          </p:cNvSpPr>
          <p:nvPr>
            <p:ph type="ftr" sz="quarter" idx="11"/>
          </p:nvPr>
        </p:nvSpPr>
        <p:spPr/>
        <p:txBody>
          <a:bodyPr/>
          <a:lstStyle/>
          <a:p>
            <a:pPr lvl="0"/>
            <a:endParaRPr lang="zh-CN" dirty="0"/>
          </a:p>
        </p:txBody>
      </p:sp>
      <p:sp>
        <p:nvSpPr>
          <p:cNvPr id="9" name="灯片编号占位符 8"/>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p>
        </p:txBody>
      </p:sp>
      <p:sp>
        <p:nvSpPr>
          <p:cNvPr id="4" name="页脚占位符 3"/>
          <p:cNvSpPr>
            <a:spLocks noGrp="1"/>
          </p:cNvSpPr>
          <p:nvPr>
            <p:ph type="ftr" sz="quarter" idx="11"/>
          </p:nvPr>
        </p:nvSpPr>
        <p:spPr/>
        <p:txBody>
          <a:bodyPr/>
          <a:lstStyle/>
          <a:p>
            <a:pPr lvl="0"/>
            <a:endParaRPr lang="zh-CN" dirty="0"/>
          </a:p>
        </p:txBody>
      </p:sp>
      <p:sp>
        <p:nvSpPr>
          <p:cNvPr id="5" name="灯片编号占位符 4"/>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p>
        </p:txBody>
      </p:sp>
      <p:sp>
        <p:nvSpPr>
          <p:cNvPr id="3" name="页脚占位符 2"/>
          <p:cNvSpPr>
            <a:spLocks noGrp="1"/>
          </p:cNvSpPr>
          <p:nvPr>
            <p:ph type="ftr" sz="quarter" idx="11"/>
          </p:nvPr>
        </p:nvSpPr>
        <p:spPr/>
        <p:txBody>
          <a:bodyPr/>
          <a:lstStyle/>
          <a:p>
            <a:pPr lvl="0"/>
            <a:endParaRPr lang="zh-CN" dirty="0"/>
          </a:p>
        </p:txBody>
      </p:sp>
      <p:sp>
        <p:nvSpPr>
          <p:cNvPr id="4" name="灯片编号占位符 3"/>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dirty="0"/>
          </a:p>
        </p:txBody>
      </p:sp>
      <p:sp>
        <p:nvSpPr>
          <p:cNvPr id="7" name="灯片编号占位符 6"/>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dirty="0"/>
          </a:p>
        </p:txBody>
      </p:sp>
      <p:sp>
        <p:nvSpPr>
          <p:cNvPr id="7" name="灯片编号占位符 6"/>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11298" name="直接连接符 311297"/>
          <p:cNvSpPr/>
          <p:nvPr/>
        </p:nvSpPr>
        <p:spPr>
          <a:xfrm>
            <a:off x="7962900" y="152400"/>
            <a:ext cx="0" cy="1524000"/>
          </a:xfrm>
          <a:prstGeom prst="line">
            <a:avLst/>
          </a:prstGeom>
          <a:ln w="9525" cap="flat" cmpd="sng">
            <a:solidFill>
              <a:schemeClr val="tx1"/>
            </a:solidFill>
            <a:prstDash val="solid"/>
            <a:headEnd type="none" w="med" len="med"/>
            <a:tailEnd type="none" w="med" len="med"/>
          </a:ln>
        </p:spPr>
      </p:sp>
      <p:sp>
        <p:nvSpPr>
          <p:cNvPr id="311299" name="标题 311298"/>
          <p:cNvSpPr>
            <a:spLocks noGrp="1"/>
          </p:cNvSpPr>
          <p:nvPr>
            <p:ph type="title"/>
          </p:nvPr>
        </p:nvSpPr>
        <p:spPr>
          <a:xfrm>
            <a:off x="457200" y="122238"/>
            <a:ext cx="7543800" cy="1295400"/>
          </a:xfrm>
          <a:prstGeom prst="rect">
            <a:avLst/>
          </a:prstGeom>
          <a:noFill/>
          <a:ln w="9525">
            <a:noFill/>
          </a:ln>
        </p:spPr>
        <p:txBody>
          <a:bodyPr anchor="b"/>
          <a:p>
            <a:pPr lvl="0"/>
            <a:r>
              <a:rPr lang="zh-CN" altLang="en-US" dirty="0"/>
              <a:t>单击此处编辑母版标题样式</a:t>
            </a:r>
            <a:endParaRPr lang="zh-CN" altLang="en-US" dirty="0"/>
          </a:p>
        </p:txBody>
      </p:sp>
      <p:sp>
        <p:nvSpPr>
          <p:cNvPr id="311300" name="文本占位符 311299"/>
          <p:cNvSpPr>
            <a:spLocks noGrp="1"/>
          </p:cNvSpPr>
          <p:nvPr>
            <p:ph type="body" idx="1"/>
          </p:nvPr>
        </p:nvSpPr>
        <p:spPr>
          <a:xfrm>
            <a:off x="457200" y="1719263"/>
            <a:ext cx="8229600" cy="4411662"/>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11301" name="日期占位符 311300"/>
          <p:cNvSpPr>
            <a:spLocks noGrp="1"/>
          </p:cNvSpPr>
          <p:nvPr>
            <p:ph type="dt" sz="half" idx="2"/>
          </p:nvPr>
        </p:nvSpPr>
        <p:spPr>
          <a:xfrm>
            <a:off x="457200" y="6248400"/>
            <a:ext cx="2133600" cy="457200"/>
          </a:xfrm>
          <a:prstGeom prst="rect">
            <a:avLst/>
          </a:prstGeom>
          <a:noFill/>
          <a:ln w="9525">
            <a:noFill/>
          </a:ln>
        </p:spPr>
        <p:txBody>
          <a:bodyPr/>
          <a:lstStyle>
            <a:lvl1pPr>
              <a:defRPr sz="1000" b="0"/>
            </a:lvl1pPr>
          </a:lstStyle>
          <a:p>
            <a:pPr lvl="0"/>
            <a:endParaRPr lang="zh-CN" altLang="en-US" dirty="0"/>
          </a:p>
        </p:txBody>
      </p:sp>
      <p:sp>
        <p:nvSpPr>
          <p:cNvPr id="311302" name="页脚占位符 311301"/>
          <p:cNvSpPr>
            <a:spLocks noGrp="1"/>
          </p:cNvSpPr>
          <p:nvPr>
            <p:ph type="ftr" sz="quarter" idx="3"/>
          </p:nvPr>
        </p:nvSpPr>
        <p:spPr>
          <a:xfrm>
            <a:off x="3124200" y="6248400"/>
            <a:ext cx="2895600" cy="457200"/>
          </a:xfrm>
          <a:prstGeom prst="rect">
            <a:avLst/>
          </a:prstGeom>
          <a:noFill/>
          <a:ln w="9525">
            <a:noFill/>
          </a:ln>
        </p:spPr>
        <p:txBody>
          <a:bodyPr/>
          <a:lstStyle>
            <a:lvl1pPr algn="ctr">
              <a:defRPr sz="1000" b="0"/>
            </a:lvl1pPr>
          </a:lstStyle>
          <a:p>
            <a:pPr lvl="0"/>
            <a:endParaRPr lang="zh-CN" dirty="0"/>
          </a:p>
        </p:txBody>
      </p:sp>
      <p:sp>
        <p:nvSpPr>
          <p:cNvPr id="311303" name="灯片编号占位符 311302"/>
          <p:cNvSpPr>
            <a:spLocks noGrp="1"/>
          </p:cNvSpPr>
          <p:nvPr>
            <p:ph type="sldNum" sz="quarter" idx="4"/>
          </p:nvPr>
        </p:nvSpPr>
        <p:spPr>
          <a:xfrm>
            <a:off x="6553200" y="6248400"/>
            <a:ext cx="2133600" cy="457200"/>
          </a:xfrm>
          <a:prstGeom prst="rect">
            <a:avLst/>
          </a:prstGeom>
          <a:noFill/>
          <a:ln w="9525">
            <a:noFill/>
          </a:ln>
        </p:spPr>
        <p:txBody>
          <a:bodyPr/>
          <a:lstStyle>
            <a:lvl1pPr algn="r">
              <a:defRPr sz="1000" b="0"/>
            </a:lvl1pPr>
          </a:lstStyle>
          <a:p>
            <a:pPr lvl="0"/>
            <a:fld id="{9A0DB2DC-4C9A-4742-B13C-FB6460FD3503}" type="slidenum">
              <a:rPr lang="zh-CN" dirty="0"/>
            </a:fld>
            <a:endParaRPr lang="zh-CN" dirty="0"/>
          </a:p>
        </p:txBody>
      </p:sp>
      <p:grpSp>
        <p:nvGrpSpPr>
          <p:cNvPr id="311304" name="组合 311303"/>
          <p:cNvGrpSpPr/>
          <p:nvPr/>
        </p:nvGrpSpPr>
        <p:grpSpPr>
          <a:xfrm>
            <a:off x="8153400" y="152400"/>
            <a:ext cx="792163" cy="1295400"/>
            <a:chOff x="5136" y="960"/>
            <a:chExt cx="528" cy="864"/>
          </a:xfrm>
        </p:grpSpPr>
        <p:sp>
          <p:nvSpPr>
            <p:cNvPr id="311305" name="椭圆 311304"/>
            <p:cNvSpPr/>
            <p:nvPr/>
          </p:nvSpPr>
          <p:spPr>
            <a:xfrm>
              <a:off x="5136" y="960"/>
              <a:ext cx="80" cy="80"/>
            </a:xfrm>
            <a:prstGeom prst="ellipse">
              <a:avLst/>
            </a:prstGeom>
            <a:solidFill>
              <a:schemeClr val="tx2"/>
            </a:solidFill>
            <a:ln w="9525">
              <a:noFill/>
            </a:ln>
          </p:spPr>
          <p:txBody>
            <a:bodyPr/>
            <a:p>
              <a:endParaRPr lang="zh-CN" altLang="en-US"/>
            </a:p>
          </p:txBody>
        </p:sp>
        <p:sp>
          <p:nvSpPr>
            <p:cNvPr id="311306" name="椭圆 311305"/>
            <p:cNvSpPr/>
            <p:nvPr/>
          </p:nvSpPr>
          <p:spPr>
            <a:xfrm>
              <a:off x="5248" y="960"/>
              <a:ext cx="80" cy="80"/>
            </a:xfrm>
            <a:prstGeom prst="ellipse">
              <a:avLst/>
            </a:prstGeom>
            <a:solidFill>
              <a:schemeClr val="tx2"/>
            </a:solidFill>
            <a:ln w="9525">
              <a:noFill/>
            </a:ln>
          </p:spPr>
          <p:txBody>
            <a:bodyPr/>
            <a:p>
              <a:endParaRPr lang="zh-CN" altLang="en-US"/>
            </a:p>
          </p:txBody>
        </p:sp>
        <p:sp>
          <p:nvSpPr>
            <p:cNvPr id="311307" name="椭圆 311306"/>
            <p:cNvSpPr/>
            <p:nvPr/>
          </p:nvSpPr>
          <p:spPr>
            <a:xfrm>
              <a:off x="5360" y="960"/>
              <a:ext cx="80" cy="80"/>
            </a:xfrm>
            <a:prstGeom prst="ellipse">
              <a:avLst/>
            </a:prstGeom>
            <a:solidFill>
              <a:schemeClr val="tx2"/>
            </a:solidFill>
            <a:ln w="9525">
              <a:noFill/>
            </a:ln>
          </p:spPr>
          <p:txBody>
            <a:bodyPr/>
            <a:p>
              <a:endParaRPr lang="zh-CN" altLang="en-US"/>
            </a:p>
          </p:txBody>
        </p:sp>
        <p:sp>
          <p:nvSpPr>
            <p:cNvPr id="311308" name="椭圆 311307"/>
            <p:cNvSpPr/>
            <p:nvPr/>
          </p:nvSpPr>
          <p:spPr>
            <a:xfrm>
              <a:off x="5136" y="1072"/>
              <a:ext cx="80" cy="80"/>
            </a:xfrm>
            <a:prstGeom prst="ellipse">
              <a:avLst/>
            </a:prstGeom>
            <a:solidFill>
              <a:schemeClr val="tx2"/>
            </a:solidFill>
            <a:ln w="9525">
              <a:noFill/>
            </a:ln>
          </p:spPr>
          <p:txBody>
            <a:bodyPr/>
            <a:p>
              <a:endParaRPr lang="zh-CN" altLang="en-US"/>
            </a:p>
          </p:txBody>
        </p:sp>
        <p:sp>
          <p:nvSpPr>
            <p:cNvPr id="311309" name="椭圆 311308"/>
            <p:cNvSpPr/>
            <p:nvPr/>
          </p:nvSpPr>
          <p:spPr>
            <a:xfrm>
              <a:off x="5248" y="1072"/>
              <a:ext cx="80" cy="80"/>
            </a:xfrm>
            <a:prstGeom prst="ellipse">
              <a:avLst/>
            </a:prstGeom>
            <a:solidFill>
              <a:schemeClr val="tx2"/>
            </a:solidFill>
            <a:ln w="9525">
              <a:noFill/>
            </a:ln>
          </p:spPr>
          <p:txBody>
            <a:bodyPr/>
            <a:p>
              <a:endParaRPr lang="zh-CN" altLang="en-US"/>
            </a:p>
          </p:txBody>
        </p:sp>
        <p:sp>
          <p:nvSpPr>
            <p:cNvPr id="311310" name="椭圆 311309"/>
            <p:cNvSpPr/>
            <p:nvPr/>
          </p:nvSpPr>
          <p:spPr>
            <a:xfrm>
              <a:off x="5360" y="1072"/>
              <a:ext cx="80" cy="80"/>
            </a:xfrm>
            <a:prstGeom prst="ellipse">
              <a:avLst/>
            </a:prstGeom>
            <a:solidFill>
              <a:schemeClr val="tx2"/>
            </a:solidFill>
            <a:ln w="9525">
              <a:noFill/>
            </a:ln>
          </p:spPr>
          <p:txBody>
            <a:bodyPr/>
            <a:p>
              <a:endParaRPr lang="zh-CN" altLang="en-US"/>
            </a:p>
          </p:txBody>
        </p:sp>
        <p:sp>
          <p:nvSpPr>
            <p:cNvPr id="311311" name="椭圆 311310"/>
            <p:cNvSpPr/>
            <p:nvPr/>
          </p:nvSpPr>
          <p:spPr>
            <a:xfrm>
              <a:off x="5472" y="1072"/>
              <a:ext cx="80" cy="80"/>
            </a:xfrm>
            <a:prstGeom prst="ellipse">
              <a:avLst/>
            </a:prstGeom>
            <a:solidFill>
              <a:schemeClr val="accent2"/>
            </a:solidFill>
            <a:ln w="9525">
              <a:noFill/>
            </a:ln>
          </p:spPr>
          <p:txBody>
            <a:bodyPr/>
            <a:p>
              <a:endParaRPr lang="zh-CN" altLang="en-US"/>
            </a:p>
          </p:txBody>
        </p:sp>
        <p:sp>
          <p:nvSpPr>
            <p:cNvPr id="311312" name="椭圆 311311"/>
            <p:cNvSpPr/>
            <p:nvPr/>
          </p:nvSpPr>
          <p:spPr>
            <a:xfrm>
              <a:off x="5136" y="1184"/>
              <a:ext cx="80" cy="80"/>
            </a:xfrm>
            <a:prstGeom prst="ellipse">
              <a:avLst/>
            </a:prstGeom>
            <a:solidFill>
              <a:schemeClr val="tx2"/>
            </a:solidFill>
            <a:ln w="9525">
              <a:noFill/>
            </a:ln>
          </p:spPr>
          <p:txBody>
            <a:bodyPr/>
            <a:p>
              <a:endParaRPr lang="zh-CN" altLang="en-US"/>
            </a:p>
          </p:txBody>
        </p:sp>
        <p:sp>
          <p:nvSpPr>
            <p:cNvPr id="311313" name="椭圆 311312"/>
            <p:cNvSpPr/>
            <p:nvPr/>
          </p:nvSpPr>
          <p:spPr>
            <a:xfrm>
              <a:off x="5248" y="1184"/>
              <a:ext cx="80" cy="80"/>
            </a:xfrm>
            <a:prstGeom prst="ellipse">
              <a:avLst/>
            </a:prstGeom>
            <a:solidFill>
              <a:schemeClr val="tx2"/>
            </a:solidFill>
            <a:ln w="9525">
              <a:noFill/>
            </a:ln>
          </p:spPr>
          <p:txBody>
            <a:bodyPr/>
            <a:p>
              <a:endParaRPr lang="zh-CN" altLang="en-US"/>
            </a:p>
          </p:txBody>
        </p:sp>
        <p:sp>
          <p:nvSpPr>
            <p:cNvPr id="311314" name="椭圆 311313"/>
            <p:cNvSpPr/>
            <p:nvPr/>
          </p:nvSpPr>
          <p:spPr>
            <a:xfrm>
              <a:off x="5360" y="1184"/>
              <a:ext cx="80" cy="80"/>
            </a:xfrm>
            <a:prstGeom prst="ellipse">
              <a:avLst/>
            </a:prstGeom>
            <a:solidFill>
              <a:schemeClr val="accent2"/>
            </a:solidFill>
            <a:ln w="9525">
              <a:noFill/>
            </a:ln>
          </p:spPr>
          <p:txBody>
            <a:bodyPr/>
            <a:p>
              <a:endParaRPr lang="zh-CN" altLang="en-US"/>
            </a:p>
          </p:txBody>
        </p:sp>
        <p:sp>
          <p:nvSpPr>
            <p:cNvPr id="311315" name="椭圆 311314"/>
            <p:cNvSpPr/>
            <p:nvPr/>
          </p:nvSpPr>
          <p:spPr>
            <a:xfrm>
              <a:off x="5472" y="1184"/>
              <a:ext cx="80" cy="80"/>
            </a:xfrm>
            <a:prstGeom prst="ellipse">
              <a:avLst/>
            </a:prstGeom>
            <a:solidFill>
              <a:schemeClr val="accent2"/>
            </a:solidFill>
            <a:ln w="9525">
              <a:noFill/>
            </a:ln>
          </p:spPr>
          <p:txBody>
            <a:bodyPr/>
            <a:p>
              <a:endParaRPr lang="zh-CN" altLang="en-US"/>
            </a:p>
          </p:txBody>
        </p:sp>
        <p:sp>
          <p:nvSpPr>
            <p:cNvPr id="311316" name="椭圆 311315"/>
            <p:cNvSpPr/>
            <p:nvPr/>
          </p:nvSpPr>
          <p:spPr>
            <a:xfrm>
              <a:off x="5584" y="1184"/>
              <a:ext cx="80" cy="80"/>
            </a:xfrm>
            <a:prstGeom prst="ellipse">
              <a:avLst/>
            </a:prstGeom>
            <a:solidFill>
              <a:schemeClr val="accent1"/>
            </a:solidFill>
            <a:ln w="9525">
              <a:noFill/>
            </a:ln>
          </p:spPr>
          <p:txBody>
            <a:bodyPr/>
            <a:p>
              <a:endParaRPr lang="zh-CN" altLang="en-US"/>
            </a:p>
          </p:txBody>
        </p:sp>
        <p:sp>
          <p:nvSpPr>
            <p:cNvPr id="311317" name="椭圆 311316"/>
            <p:cNvSpPr/>
            <p:nvPr/>
          </p:nvSpPr>
          <p:spPr>
            <a:xfrm>
              <a:off x="5136" y="1296"/>
              <a:ext cx="80" cy="80"/>
            </a:xfrm>
            <a:prstGeom prst="ellipse">
              <a:avLst/>
            </a:prstGeom>
            <a:solidFill>
              <a:schemeClr val="tx2"/>
            </a:solidFill>
            <a:ln w="9525">
              <a:noFill/>
            </a:ln>
          </p:spPr>
          <p:txBody>
            <a:bodyPr/>
            <a:p>
              <a:endParaRPr lang="zh-CN" altLang="en-US"/>
            </a:p>
          </p:txBody>
        </p:sp>
        <p:sp>
          <p:nvSpPr>
            <p:cNvPr id="311318" name="椭圆 311317"/>
            <p:cNvSpPr/>
            <p:nvPr/>
          </p:nvSpPr>
          <p:spPr>
            <a:xfrm>
              <a:off x="5248" y="1296"/>
              <a:ext cx="80" cy="80"/>
            </a:xfrm>
            <a:prstGeom prst="ellipse">
              <a:avLst/>
            </a:prstGeom>
            <a:solidFill>
              <a:schemeClr val="accent2"/>
            </a:solidFill>
            <a:ln w="9525">
              <a:noFill/>
            </a:ln>
          </p:spPr>
          <p:txBody>
            <a:bodyPr/>
            <a:p>
              <a:endParaRPr lang="zh-CN" altLang="en-US"/>
            </a:p>
          </p:txBody>
        </p:sp>
        <p:sp>
          <p:nvSpPr>
            <p:cNvPr id="311319" name="椭圆 311318"/>
            <p:cNvSpPr/>
            <p:nvPr/>
          </p:nvSpPr>
          <p:spPr>
            <a:xfrm>
              <a:off x="5360" y="1296"/>
              <a:ext cx="80" cy="80"/>
            </a:xfrm>
            <a:prstGeom prst="ellipse">
              <a:avLst/>
            </a:prstGeom>
            <a:solidFill>
              <a:schemeClr val="accent2"/>
            </a:solidFill>
            <a:ln w="9525">
              <a:noFill/>
            </a:ln>
          </p:spPr>
          <p:txBody>
            <a:bodyPr/>
            <a:p>
              <a:endParaRPr lang="zh-CN" altLang="en-US"/>
            </a:p>
          </p:txBody>
        </p:sp>
        <p:sp>
          <p:nvSpPr>
            <p:cNvPr id="311320" name="椭圆 311319"/>
            <p:cNvSpPr/>
            <p:nvPr/>
          </p:nvSpPr>
          <p:spPr>
            <a:xfrm>
              <a:off x="5472" y="1296"/>
              <a:ext cx="80" cy="80"/>
            </a:xfrm>
            <a:prstGeom prst="ellipse">
              <a:avLst/>
            </a:prstGeom>
            <a:solidFill>
              <a:schemeClr val="accent1"/>
            </a:solidFill>
            <a:ln w="9525">
              <a:noFill/>
            </a:ln>
          </p:spPr>
          <p:txBody>
            <a:bodyPr/>
            <a:p>
              <a:endParaRPr lang="zh-CN" altLang="en-US"/>
            </a:p>
          </p:txBody>
        </p:sp>
        <p:sp>
          <p:nvSpPr>
            <p:cNvPr id="311321" name="椭圆 311320"/>
            <p:cNvSpPr/>
            <p:nvPr/>
          </p:nvSpPr>
          <p:spPr>
            <a:xfrm>
              <a:off x="5136" y="1408"/>
              <a:ext cx="80" cy="80"/>
            </a:xfrm>
            <a:prstGeom prst="ellipse">
              <a:avLst/>
            </a:prstGeom>
            <a:solidFill>
              <a:schemeClr val="accent2"/>
            </a:solidFill>
            <a:ln w="9525">
              <a:noFill/>
            </a:ln>
          </p:spPr>
          <p:txBody>
            <a:bodyPr/>
            <a:p>
              <a:endParaRPr lang="zh-CN" altLang="en-US"/>
            </a:p>
          </p:txBody>
        </p:sp>
        <p:sp>
          <p:nvSpPr>
            <p:cNvPr id="311322" name="椭圆 311321"/>
            <p:cNvSpPr/>
            <p:nvPr/>
          </p:nvSpPr>
          <p:spPr>
            <a:xfrm>
              <a:off x="5248" y="1408"/>
              <a:ext cx="80" cy="80"/>
            </a:xfrm>
            <a:prstGeom prst="ellipse">
              <a:avLst/>
            </a:prstGeom>
            <a:solidFill>
              <a:schemeClr val="accent2"/>
            </a:solidFill>
            <a:ln w="9525">
              <a:noFill/>
            </a:ln>
          </p:spPr>
          <p:txBody>
            <a:bodyPr/>
            <a:p>
              <a:endParaRPr lang="zh-CN" altLang="en-US"/>
            </a:p>
          </p:txBody>
        </p:sp>
        <p:sp>
          <p:nvSpPr>
            <p:cNvPr id="311323" name="椭圆 311322"/>
            <p:cNvSpPr/>
            <p:nvPr/>
          </p:nvSpPr>
          <p:spPr>
            <a:xfrm>
              <a:off x="5360" y="1408"/>
              <a:ext cx="80" cy="80"/>
            </a:xfrm>
            <a:prstGeom prst="ellipse">
              <a:avLst/>
            </a:prstGeom>
            <a:solidFill>
              <a:schemeClr val="accent1"/>
            </a:solidFill>
            <a:ln w="9525">
              <a:noFill/>
            </a:ln>
          </p:spPr>
          <p:txBody>
            <a:bodyPr/>
            <a:p>
              <a:endParaRPr lang="zh-CN" altLang="en-US"/>
            </a:p>
          </p:txBody>
        </p:sp>
        <p:sp>
          <p:nvSpPr>
            <p:cNvPr id="311324" name="椭圆 311323"/>
            <p:cNvSpPr/>
            <p:nvPr/>
          </p:nvSpPr>
          <p:spPr>
            <a:xfrm>
              <a:off x="5472" y="1408"/>
              <a:ext cx="80" cy="80"/>
            </a:xfrm>
            <a:prstGeom prst="ellipse">
              <a:avLst/>
            </a:prstGeom>
            <a:solidFill>
              <a:schemeClr val="accent1"/>
            </a:solidFill>
            <a:ln w="9525">
              <a:noFill/>
            </a:ln>
          </p:spPr>
          <p:txBody>
            <a:bodyPr/>
            <a:p>
              <a:endParaRPr lang="zh-CN" altLang="en-US"/>
            </a:p>
          </p:txBody>
        </p:sp>
        <p:sp>
          <p:nvSpPr>
            <p:cNvPr id="311325" name="椭圆 311324"/>
            <p:cNvSpPr/>
            <p:nvPr/>
          </p:nvSpPr>
          <p:spPr>
            <a:xfrm>
              <a:off x="5584" y="1408"/>
              <a:ext cx="80" cy="80"/>
            </a:xfrm>
            <a:prstGeom prst="ellipse">
              <a:avLst/>
            </a:prstGeom>
            <a:solidFill>
              <a:schemeClr val="folHlink"/>
            </a:solidFill>
            <a:ln w="9525">
              <a:noFill/>
            </a:ln>
          </p:spPr>
          <p:txBody>
            <a:bodyPr/>
            <a:p>
              <a:endParaRPr lang="zh-CN" altLang="en-US"/>
            </a:p>
          </p:txBody>
        </p:sp>
        <p:sp>
          <p:nvSpPr>
            <p:cNvPr id="311326" name="椭圆 311325"/>
            <p:cNvSpPr/>
            <p:nvPr/>
          </p:nvSpPr>
          <p:spPr>
            <a:xfrm>
              <a:off x="5136" y="1520"/>
              <a:ext cx="80" cy="80"/>
            </a:xfrm>
            <a:prstGeom prst="ellipse">
              <a:avLst/>
            </a:prstGeom>
            <a:solidFill>
              <a:schemeClr val="accent2"/>
            </a:solidFill>
            <a:ln w="9525">
              <a:noFill/>
            </a:ln>
          </p:spPr>
          <p:txBody>
            <a:bodyPr/>
            <a:p>
              <a:endParaRPr lang="zh-CN" altLang="en-US"/>
            </a:p>
          </p:txBody>
        </p:sp>
        <p:sp>
          <p:nvSpPr>
            <p:cNvPr id="311327" name="椭圆 311326"/>
            <p:cNvSpPr/>
            <p:nvPr/>
          </p:nvSpPr>
          <p:spPr>
            <a:xfrm>
              <a:off x="5248" y="1520"/>
              <a:ext cx="80" cy="80"/>
            </a:xfrm>
            <a:prstGeom prst="ellipse">
              <a:avLst/>
            </a:prstGeom>
            <a:solidFill>
              <a:schemeClr val="accent1"/>
            </a:solidFill>
            <a:ln w="9525">
              <a:noFill/>
            </a:ln>
          </p:spPr>
          <p:txBody>
            <a:bodyPr/>
            <a:p>
              <a:endParaRPr lang="zh-CN" altLang="en-US"/>
            </a:p>
          </p:txBody>
        </p:sp>
        <p:sp>
          <p:nvSpPr>
            <p:cNvPr id="311328" name="椭圆 311327"/>
            <p:cNvSpPr/>
            <p:nvPr/>
          </p:nvSpPr>
          <p:spPr>
            <a:xfrm>
              <a:off x="5360" y="1520"/>
              <a:ext cx="80" cy="80"/>
            </a:xfrm>
            <a:prstGeom prst="ellipse">
              <a:avLst/>
            </a:prstGeom>
            <a:solidFill>
              <a:schemeClr val="accent1"/>
            </a:solidFill>
            <a:ln w="9525">
              <a:noFill/>
            </a:ln>
          </p:spPr>
          <p:txBody>
            <a:bodyPr/>
            <a:p>
              <a:endParaRPr lang="zh-CN" altLang="en-US"/>
            </a:p>
          </p:txBody>
        </p:sp>
        <p:sp>
          <p:nvSpPr>
            <p:cNvPr id="311329" name="椭圆 311328"/>
            <p:cNvSpPr/>
            <p:nvPr/>
          </p:nvSpPr>
          <p:spPr>
            <a:xfrm>
              <a:off x="5472" y="1520"/>
              <a:ext cx="80" cy="80"/>
            </a:xfrm>
            <a:prstGeom prst="ellipse">
              <a:avLst/>
            </a:prstGeom>
            <a:solidFill>
              <a:schemeClr val="folHlink"/>
            </a:solidFill>
            <a:ln w="9525">
              <a:noFill/>
            </a:ln>
          </p:spPr>
          <p:txBody>
            <a:bodyPr/>
            <a:p>
              <a:endParaRPr lang="zh-CN" altLang="en-US"/>
            </a:p>
          </p:txBody>
        </p:sp>
        <p:sp>
          <p:nvSpPr>
            <p:cNvPr id="311330" name="椭圆 311329"/>
            <p:cNvSpPr/>
            <p:nvPr/>
          </p:nvSpPr>
          <p:spPr>
            <a:xfrm>
              <a:off x="5136" y="1632"/>
              <a:ext cx="80" cy="80"/>
            </a:xfrm>
            <a:prstGeom prst="ellipse">
              <a:avLst/>
            </a:prstGeom>
            <a:solidFill>
              <a:schemeClr val="accent1"/>
            </a:solidFill>
            <a:ln w="9525">
              <a:noFill/>
            </a:ln>
          </p:spPr>
          <p:txBody>
            <a:bodyPr/>
            <a:p>
              <a:endParaRPr lang="zh-CN" altLang="en-US"/>
            </a:p>
          </p:txBody>
        </p:sp>
        <p:sp>
          <p:nvSpPr>
            <p:cNvPr id="311331" name="椭圆 311330"/>
            <p:cNvSpPr/>
            <p:nvPr/>
          </p:nvSpPr>
          <p:spPr>
            <a:xfrm>
              <a:off x="5248" y="1632"/>
              <a:ext cx="80" cy="80"/>
            </a:xfrm>
            <a:prstGeom prst="ellipse">
              <a:avLst/>
            </a:prstGeom>
            <a:solidFill>
              <a:schemeClr val="accent1"/>
            </a:solidFill>
            <a:ln w="9525">
              <a:noFill/>
            </a:ln>
          </p:spPr>
          <p:txBody>
            <a:bodyPr/>
            <a:p>
              <a:endParaRPr lang="zh-CN" altLang="en-US"/>
            </a:p>
          </p:txBody>
        </p:sp>
        <p:sp>
          <p:nvSpPr>
            <p:cNvPr id="311332" name="椭圆 311331"/>
            <p:cNvSpPr/>
            <p:nvPr/>
          </p:nvSpPr>
          <p:spPr>
            <a:xfrm>
              <a:off x="5360" y="1632"/>
              <a:ext cx="80" cy="80"/>
            </a:xfrm>
            <a:prstGeom prst="ellipse">
              <a:avLst/>
            </a:prstGeom>
            <a:solidFill>
              <a:schemeClr val="folHlink"/>
            </a:solidFill>
            <a:ln w="9525">
              <a:noFill/>
            </a:ln>
          </p:spPr>
          <p:txBody>
            <a:bodyPr/>
            <a:p>
              <a:endParaRPr lang="zh-CN" altLang="en-US"/>
            </a:p>
          </p:txBody>
        </p:sp>
        <p:sp>
          <p:nvSpPr>
            <p:cNvPr id="311333" name="椭圆 311332"/>
            <p:cNvSpPr/>
            <p:nvPr/>
          </p:nvSpPr>
          <p:spPr>
            <a:xfrm>
              <a:off x="5472" y="1632"/>
              <a:ext cx="80" cy="80"/>
            </a:xfrm>
            <a:prstGeom prst="ellipse">
              <a:avLst/>
            </a:prstGeom>
            <a:solidFill>
              <a:schemeClr val="folHlink"/>
            </a:solidFill>
            <a:ln w="9525">
              <a:noFill/>
            </a:ln>
          </p:spPr>
          <p:txBody>
            <a:bodyPr/>
            <a:p>
              <a:endParaRPr lang="zh-CN" altLang="en-US"/>
            </a:p>
          </p:txBody>
        </p:sp>
        <p:sp>
          <p:nvSpPr>
            <p:cNvPr id="311334" name="椭圆 311333"/>
            <p:cNvSpPr/>
            <p:nvPr/>
          </p:nvSpPr>
          <p:spPr>
            <a:xfrm>
              <a:off x="5248" y="1744"/>
              <a:ext cx="80" cy="80"/>
            </a:xfrm>
            <a:prstGeom prst="ellipse">
              <a:avLst/>
            </a:prstGeom>
            <a:solidFill>
              <a:schemeClr val="folHlink"/>
            </a:solidFill>
            <a:ln w="9525">
              <a:noFill/>
            </a:ln>
          </p:spPr>
          <p:txBody>
            <a:bodyPr/>
            <a:p>
              <a:endParaRPr lang="zh-CN" altLang="en-US"/>
            </a:p>
          </p:txBody>
        </p:sp>
        <p:sp>
          <p:nvSpPr>
            <p:cNvPr id="311335" name="椭圆 311334"/>
            <p:cNvSpPr/>
            <p:nvPr/>
          </p:nvSpPr>
          <p:spPr>
            <a:xfrm>
              <a:off x="5472" y="1744"/>
              <a:ext cx="80" cy="80"/>
            </a:xfrm>
            <a:prstGeom prst="ellipse">
              <a:avLst/>
            </a:prstGeom>
            <a:solidFill>
              <a:schemeClr val="folHlink"/>
            </a:solidFill>
            <a:ln w="9525">
              <a:noFill/>
            </a:ln>
          </p:spPr>
          <p:txBody>
            <a:bodyPr/>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000000"/>
                                          </p:val>
                                        </p:tav>
                                        <p:tav tm="100000">
                                          <p:val>
                                            <p:strVal val="#ppt_w"/>
                                          </p:val>
                                        </p:tav>
                                      </p:tavLst>
                                    </p:anim>
                                    <p:anim calcmode="lin" valueType="num">
                                      <p:cBhvr>
                                        <p:cTn id="8" dur="500" fill="hold"/>
                                        <p:tgtEl>
                                          <p:spTgt spid="311299"/>
                                        </p:tgtEl>
                                        <p:attrNameLst>
                                          <p:attrName>ppt_h</p:attrName>
                                        </p:attrNameLst>
                                      </p:cBhvr>
                                      <p:tavLst>
                                        <p:tav tm="0">
                                          <p:val>
                                            <p:fltVal val="0.000000"/>
                                          </p:val>
                                        </p:tav>
                                        <p:tav tm="100000">
                                          <p:val>
                                            <p:strVal val="#ppt_h"/>
                                          </p:val>
                                        </p:tav>
                                      </p:tavLst>
                                    </p:anim>
                                    <p:animEffect transition="in" filter="fade">
                                      <p:cBhvr>
                                        <p:cTn id="9" dur="500"/>
                                        <p:tgtEl>
                                          <p:spTgt spid="31129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11300">
                                            <p:txEl>
                                              <p:charRg st="0" end="13"/>
                                            </p:txEl>
                                          </p:spTgt>
                                        </p:tgtEl>
                                        <p:attrNameLst>
                                          <p:attrName>style.visibility</p:attrName>
                                        </p:attrNameLst>
                                      </p:cBhvr>
                                      <p:to>
                                        <p:strVal val="visible"/>
                                      </p:to>
                                    </p:set>
                                    <p:animEffect transition="in" filter="fade">
                                      <p:cBhvr>
                                        <p:cTn id="14" dur="1000">
                                          <p:stCondLst>
                                            <p:cond delay="0"/>
                                          </p:stCondLst>
                                        </p:cTn>
                                        <p:tgtEl>
                                          <p:spTgt spid="311300">
                                            <p:txEl>
                                              <p:charRg st="0" end="13"/>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11300">
                                            <p:txEl>
                                              <p:charRg st="13" end="17"/>
                                            </p:txEl>
                                          </p:spTgt>
                                        </p:tgtEl>
                                        <p:attrNameLst>
                                          <p:attrName>style.visibility</p:attrName>
                                        </p:attrNameLst>
                                      </p:cBhvr>
                                      <p:to>
                                        <p:strVal val="visible"/>
                                      </p:to>
                                    </p:set>
                                    <p:animEffect transition="in" filter="fade">
                                      <p:cBhvr>
                                        <p:cTn id="17" dur="1000">
                                          <p:stCondLst>
                                            <p:cond delay="0"/>
                                          </p:stCondLst>
                                        </p:cTn>
                                        <p:tgtEl>
                                          <p:spTgt spid="311300">
                                            <p:txEl>
                                              <p:charRg st="13" end="17"/>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11300">
                                            <p:txEl>
                                              <p:charRg st="17" end="21"/>
                                            </p:txEl>
                                          </p:spTgt>
                                        </p:tgtEl>
                                        <p:attrNameLst>
                                          <p:attrName>style.visibility</p:attrName>
                                        </p:attrNameLst>
                                      </p:cBhvr>
                                      <p:to>
                                        <p:strVal val="visible"/>
                                      </p:to>
                                    </p:set>
                                    <p:animEffect transition="in" filter="fade">
                                      <p:cBhvr>
                                        <p:cTn id="20" dur="1000">
                                          <p:stCondLst>
                                            <p:cond delay="0"/>
                                          </p:stCondLst>
                                        </p:cTn>
                                        <p:tgtEl>
                                          <p:spTgt spid="311300">
                                            <p:txEl>
                                              <p:charRg st="17" end="21"/>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11300">
                                            <p:txEl>
                                              <p:charRg st="21" end="25"/>
                                            </p:txEl>
                                          </p:spTgt>
                                        </p:tgtEl>
                                        <p:attrNameLst>
                                          <p:attrName>style.visibility</p:attrName>
                                        </p:attrNameLst>
                                      </p:cBhvr>
                                      <p:to>
                                        <p:strVal val="visible"/>
                                      </p:to>
                                    </p:set>
                                    <p:animEffect transition="in" filter="fade">
                                      <p:cBhvr>
                                        <p:cTn id="23" dur="1000">
                                          <p:stCondLst>
                                            <p:cond delay="0"/>
                                          </p:stCondLst>
                                        </p:cTn>
                                        <p:tgtEl>
                                          <p:spTgt spid="311300">
                                            <p:txEl>
                                              <p:charRg st="21" end="25"/>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11300">
                                            <p:txEl>
                                              <p:charRg st="25" end="29"/>
                                            </p:txEl>
                                          </p:spTgt>
                                        </p:tgtEl>
                                        <p:attrNameLst>
                                          <p:attrName>style.visibility</p:attrName>
                                        </p:attrNameLst>
                                      </p:cBhvr>
                                      <p:to>
                                        <p:strVal val="visible"/>
                                      </p:to>
                                    </p:set>
                                    <p:animEffect transition="in" filter="fade">
                                      <p:cBhvr>
                                        <p:cTn id="26" dur="1000">
                                          <p:stCondLst>
                                            <p:cond delay="0"/>
                                          </p:stCondLst>
                                        </p:cTn>
                                        <p:tgtEl>
                                          <p:spTgt spid="311300">
                                            <p:txEl>
                                              <p:charRg st="25" end="2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Lst>
  </p:timing>
  <p:hf sldNum="0" hdr="0" ftr="0" dt="0"/>
  <p:txStyles>
    <p:titleStyle>
      <a:lvl1pPr marL="0" lvl="0" indent="0" algn="l" defTabSz="914400" eaLnBrk="1" fontAlgn="base" latinLnBrk="0" hangingPunct="1">
        <a:lnSpc>
          <a:spcPct val="100000"/>
        </a:lnSpc>
        <a:spcBef>
          <a:spcPct val="0"/>
        </a:spcBef>
        <a:spcAft>
          <a:spcPct val="0"/>
        </a:spcAft>
        <a:buClr>
          <a:srgbClr val="000000"/>
        </a:buClr>
        <a:buNone/>
        <a:defRPr sz="3900" b="1"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3000" b="0" i="0" u="none" kern="1200" baseline="0">
          <a:solidFill>
            <a:schemeClr val="tx1"/>
          </a:solidFill>
          <a:latin typeface="+mn-lt"/>
          <a:ea typeface="+mn-ea"/>
          <a:cs typeface="+mn-cs"/>
        </a:defRPr>
      </a:lvl1pPr>
      <a:lvl2pPr marL="692150" lvl="1" indent="-347345"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l"/>
        <a:defRPr sz="2600" b="0" i="0" u="none" kern="1200" baseline="0">
          <a:solidFill>
            <a:schemeClr val="tx1"/>
          </a:solidFill>
          <a:latin typeface="+mn-lt"/>
          <a:ea typeface="+mn-ea"/>
          <a:cs typeface="+mn-cs"/>
        </a:defRPr>
      </a:lvl2pPr>
      <a:lvl3pPr marL="987425" lvl="2" indent="-293370" algn="l" defTabSz="914400" eaLnBrk="1" fontAlgn="base" latinLnBrk="0" hangingPunct="1">
        <a:lnSpc>
          <a:spcPct val="100000"/>
        </a:lnSpc>
        <a:spcBef>
          <a:spcPct val="20000"/>
        </a:spcBef>
        <a:spcAft>
          <a:spcPct val="0"/>
        </a:spcAft>
        <a:buClr>
          <a:schemeClr val="accent1"/>
        </a:buClr>
        <a:buSzPct val="70000"/>
        <a:buFont typeface="Wingdings" panose="05000000000000000000" pitchFamily="2" charset="2"/>
        <a:buChar char="l"/>
        <a:defRPr sz="2300" b="0" i="0" u="none" kern="1200" baseline="0">
          <a:solidFill>
            <a:schemeClr val="tx1"/>
          </a:solidFill>
          <a:latin typeface="+mn-lt"/>
          <a:ea typeface="+mn-ea"/>
          <a:cs typeface="+mn-cs"/>
        </a:defRPr>
      </a:lvl3pPr>
      <a:lvl4pPr marL="1281430" lvl="3" indent="-292100" algn="l" defTabSz="914400" eaLnBrk="1" fontAlgn="base" latinLnBrk="0" hangingPunct="1">
        <a:lnSpc>
          <a:spcPct val="100000"/>
        </a:lnSpc>
        <a:spcBef>
          <a:spcPct val="20000"/>
        </a:spcBef>
        <a:spcAft>
          <a:spcPct val="0"/>
        </a:spcAft>
        <a:buClr>
          <a:schemeClr val="tx2"/>
        </a:buClr>
        <a:buSzPct val="75000"/>
        <a:buFont typeface="Wingdings" panose="05000000000000000000" pitchFamily="2" charset="2"/>
        <a:buChar char="§"/>
        <a:defRPr sz="2000" b="0" i="0" u="none" kern="1200" baseline="0">
          <a:solidFill>
            <a:schemeClr val="tx1"/>
          </a:solidFill>
          <a:latin typeface="+mn-lt"/>
          <a:ea typeface="+mn-ea"/>
          <a:cs typeface="+mn-cs"/>
        </a:defRPr>
      </a:lvl4pPr>
      <a:lvl5pPr marL="1598930" lvl="4" indent="-316230" algn="l" defTabSz="914400" eaLnBrk="1" fontAlgn="base" latinLnBrk="0" hangingPunct="1">
        <a:lnSpc>
          <a:spcPct val="100000"/>
        </a:lnSpc>
        <a:spcBef>
          <a:spcPct val="20000"/>
        </a:spcBef>
        <a:spcAft>
          <a:spcPct val="0"/>
        </a:spcAft>
        <a:buClr>
          <a:schemeClr val="folHlink"/>
        </a:buClr>
        <a:buSzPct val="80000"/>
        <a:buFont typeface="Wingdings" panose="05000000000000000000" pitchFamily="2" charset="2"/>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chemeClr val="folHlink"/>
        </a:buClr>
        <a:buSzPct val="80000"/>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chemeClr val="folHlink"/>
        </a:buClr>
        <a:buSzPct val="80000"/>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chemeClr val="folHlink"/>
        </a:buClr>
        <a:buSzPct val="80000"/>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chemeClr val="folHlink"/>
        </a:buClr>
        <a:buSzPct val="80000"/>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1"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1"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1"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1"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1"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1"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1"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1"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标题 81921"/>
          <p:cNvSpPr>
            <a:spLocks noGrp="1"/>
          </p:cNvSpPr>
          <p:nvPr>
            <p:ph type="ctrTitle"/>
          </p:nvPr>
        </p:nvSpPr>
        <p:spPr>
          <a:ln/>
        </p:spPr>
        <p:txBody>
          <a:bodyPr anchor="b"/>
          <a:p>
            <a:pPr defTabSz="914400">
              <a:buNone/>
            </a:pPr>
            <a:r>
              <a:rPr lang="zh-CN" altLang="en-US" kern="1200" baseline="0" dirty="0">
                <a:latin typeface="Arial" panose="020B0604020202020204" pitchFamily="34" charset="0"/>
                <a:ea typeface="宋体" panose="02010600030101010101" pitchFamily="2" charset="-122"/>
              </a:rPr>
              <a:t>自闭症训练</a:t>
            </a:r>
            <a:endParaRPr lang="zh-CN" altLang="en-US" kern="1200" baseline="0" dirty="0">
              <a:latin typeface="Arial" panose="020B0604020202020204" pitchFamily="34" charset="0"/>
              <a:ea typeface="宋体" panose="02010600030101010101" pitchFamily="2" charset="-122"/>
            </a:endParaRPr>
          </a:p>
        </p:txBody>
      </p:sp>
      <p:sp>
        <p:nvSpPr>
          <p:cNvPr id="81923" name="副标题 81922"/>
          <p:cNvSpPr>
            <a:spLocks noGrp="1"/>
          </p:cNvSpPr>
          <p:nvPr>
            <p:ph type="subTitle" idx="1"/>
          </p:nvPr>
        </p:nvSpPr>
        <p:spPr>
          <a:xfrm>
            <a:off x="838200" y="3048000"/>
            <a:ext cx="6248400" cy="2362200"/>
          </a:xfrm>
          <a:ln/>
        </p:spPr>
        <p:txBody>
          <a:bodyPr anchor="t"/>
          <a:p>
            <a:pPr defTabSz="914400">
              <a:buSzPct val="70000"/>
              <a:buFont typeface="Wingdings" panose="05000000000000000000" pitchFamily="2" charset="2"/>
              <a:buNone/>
            </a:pPr>
            <a:endParaRPr lang="en-US" altLang="zh-CN" kern="1200" baseline="0" dirty="0">
              <a:latin typeface="Arial" panose="020B0604020202020204" pitchFamily="34" charset="0"/>
              <a:ea typeface="宋体" panose="02010600030101010101" pitchFamily="2" charset="-122"/>
            </a:endParaRPr>
          </a:p>
          <a:p>
            <a:pPr defTabSz="914400">
              <a:buSzPct val="70000"/>
              <a:buFont typeface="Wingdings" panose="05000000000000000000" pitchFamily="2" charset="2"/>
              <a:buNone/>
            </a:pPr>
            <a:endParaRPr lang="en-US" altLang="zh-CN" kern="1200" baseline="0" dirty="0">
              <a:latin typeface="Arial" panose="020B0604020202020204" pitchFamily="34" charset="0"/>
              <a:ea typeface="宋体" panose="02010600030101010101" pitchFamily="2" charset="-122"/>
            </a:endParaRPr>
          </a:p>
          <a:p>
            <a:pPr defTabSz="914400">
              <a:buSzPct val="70000"/>
              <a:buFont typeface="Wingdings" panose="05000000000000000000" pitchFamily="2" charset="2"/>
              <a:buNone/>
            </a:pPr>
            <a:endParaRPr lang="en-US" altLang="zh-CN" kern="1200" baseline="0" dirty="0">
              <a:latin typeface="Arial" panose="020B0604020202020204" pitchFamily="34" charset="0"/>
              <a:ea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02" name="标题 512001"/>
          <p:cNvSpPr>
            <a:spLocks noGrp="1"/>
          </p:cNvSpPr>
          <p:nvPr>
            <p:ph type="title"/>
          </p:nvPr>
        </p:nvSpPr>
        <p:spPr>
          <a:ln/>
        </p:spPr>
        <p:txBody>
          <a:bodyPr anchor="b"/>
          <a:p>
            <a:r>
              <a:rPr lang="en-US" altLang="zh-CN" sz="3000" dirty="0"/>
              <a:t>2014</a:t>
            </a:r>
            <a:r>
              <a:rPr lang="zh-CN" altLang="en-US" sz="3000" dirty="0"/>
              <a:t>年：</a:t>
            </a:r>
            <a:r>
              <a:rPr lang="en-US" altLang="zh-CN" sz="3000" dirty="0"/>
              <a:t>《</a:t>
            </a:r>
            <a:r>
              <a:rPr lang="zh-CN" altLang="en-US" sz="3000" dirty="0"/>
              <a:t>针对自闭症谱系障碍（</a:t>
            </a:r>
            <a:r>
              <a:rPr lang="en-US" altLang="zh-CN" sz="3000" dirty="0"/>
              <a:t>ASD</a:t>
            </a:r>
            <a:r>
              <a:rPr lang="zh-CN" altLang="en-US" sz="3000" dirty="0"/>
              <a:t>）儿童、青少年及青年成人的循证实践</a:t>
            </a:r>
            <a:r>
              <a:rPr lang="en-US" altLang="zh-CN" sz="3000"/>
              <a:t>》</a:t>
            </a:r>
            <a:endParaRPr lang="en-US" altLang="zh-CN" sz="3000"/>
          </a:p>
        </p:txBody>
      </p:sp>
      <p:sp>
        <p:nvSpPr>
          <p:cNvPr id="512003" name="文本占位符 512002"/>
          <p:cNvSpPr>
            <a:spLocks noGrp="1"/>
          </p:cNvSpPr>
          <p:nvPr>
            <p:ph type="body" idx="1"/>
          </p:nvPr>
        </p:nvSpPr>
        <p:spPr>
          <a:xfrm>
            <a:off x="457200" y="1752600"/>
            <a:ext cx="8229600" cy="4411663"/>
          </a:xfrm>
          <a:ln/>
        </p:spPr>
        <p:txBody>
          <a:bodyPr/>
          <a:p>
            <a:pPr>
              <a:lnSpc>
                <a:spcPct val="80000"/>
              </a:lnSpc>
            </a:pPr>
            <a:r>
              <a:rPr lang="en-US" altLang="zh-CN" sz="2400" b="1" dirty="0"/>
              <a:t>11.</a:t>
            </a:r>
            <a:r>
              <a:rPr lang="zh-CN" altLang="en-US" sz="2400" b="1" dirty="0"/>
              <a:t>家长实施的干预（</a:t>
            </a:r>
            <a:r>
              <a:rPr lang="en-US" altLang="zh-CN" sz="2400" err="1"/>
              <a:t>Parent-ImplementedIntervention</a:t>
            </a:r>
            <a:r>
              <a:rPr lang="zh-CN" altLang="en-US" sz="2400" b="1" dirty="0"/>
              <a:t>，简称</a:t>
            </a:r>
            <a:r>
              <a:rPr lang="en-US" altLang="zh-CN" sz="2400"/>
              <a:t>PII</a:t>
            </a:r>
            <a:r>
              <a:rPr lang="zh-CN" altLang="en-US" sz="2400" b="1" dirty="0"/>
              <a:t>）</a:t>
            </a:r>
            <a:endParaRPr lang="zh-CN" altLang="en-US" sz="2400" b="1" dirty="0"/>
          </a:p>
          <a:p>
            <a:pPr>
              <a:lnSpc>
                <a:spcPct val="80000"/>
              </a:lnSpc>
            </a:pPr>
            <a:r>
              <a:rPr lang="zh-CN" altLang="en-US" sz="2400" dirty="0"/>
              <a:t>有</a:t>
            </a:r>
            <a:r>
              <a:rPr lang="en-US" altLang="zh-CN" sz="2400" dirty="0"/>
              <a:t>8</a:t>
            </a:r>
            <a:r>
              <a:rPr lang="zh-CN" altLang="en-US" sz="2400" dirty="0"/>
              <a:t>个群组设计和</a:t>
            </a:r>
            <a:r>
              <a:rPr lang="en-US" altLang="zh-CN" sz="2400" dirty="0"/>
              <a:t>12</a:t>
            </a:r>
            <a:r>
              <a:rPr lang="zh-CN" altLang="en-US" sz="2400" dirty="0"/>
              <a:t>和单一被试设计支持这一干预策略，研究表明家长实施干预策略对</a:t>
            </a:r>
            <a:r>
              <a:rPr lang="en-US" altLang="zh-CN" sz="2400" dirty="0"/>
              <a:t>ASD</a:t>
            </a:r>
            <a:r>
              <a:rPr lang="zh-CN" altLang="en-US" sz="2400" dirty="0"/>
              <a:t>婴幼儿（</a:t>
            </a:r>
            <a:r>
              <a:rPr lang="en-US" altLang="zh-CN" sz="2400" dirty="0"/>
              <a:t>0—2</a:t>
            </a:r>
            <a:r>
              <a:rPr lang="zh-CN" altLang="en-US" sz="2400" dirty="0"/>
              <a:t>岁）和小学生（</a:t>
            </a:r>
            <a:r>
              <a:rPr lang="en-US" altLang="zh-CN" sz="2400" dirty="0"/>
              <a:t>6—11</a:t>
            </a:r>
            <a:r>
              <a:rPr lang="zh-CN" altLang="en-US" sz="2400" dirty="0"/>
              <a:t>岁）有效，用于促进其社交、沟通、行为、联合注意、游戏、认知、入学前准备、学业成就和适应行为的发展。</a:t>
            </a:r>
            <a:endParaRPr lang="zh-CN" altLang="en-US" sz="2400" dirty="0"/>
          </a:p>
          <a:p>
            <a:pPr>
              <a:lnSpc>
                <a:spcPct val="80000"/>
              </a:lnSpc>
            </a:pPr>
            <a:r>
              <a:rPr lang="en-US" altLang="zh-CN" sz="2400" b="1" dirty="0"/>
              <a:t>12.</a:t>
            </a:r>
            <a:r>
              <a:rPr lang="zh-CN" altLang="en-US" sz="2400" b="1" dirty="0"/>
              <a:t>同伴介入教学和干预（</a:t>
            </a:r>
            <a:r>
              <a:rPr lang="en-US" altLang="zh-CN" sz="2400"/>
              <a:t>Peer-Mediated Instruction and Intervention</a:t>
            </a:r>
            <a:r>
              <a:rPr lang="zh-CN" altLang="en-US" sz="2400" b="1" dirty="0"/>
              <a:t>，简称</a:t>
            </a:r>
            <a:r>
              <a:rPr lang="en-US" altLang="zh-CN" sz="2400"/>
              <a:t>PMII</a:t>
            </a:r>
            <a:r>
              <a:rPr lang="zh-CN" altLang="en-US" sz="2400" b="1" dirty="0"/>
              <a:t>）</a:t>
            </a:r>
            <a:endParaRPr lang="zh-CN" altLang="en-US" sz="2400" dirty="0"/>
          </a:p>
          <a:p>
            <a:pPr>
              <a:lnSpc>
                <a:spcPct val="80000"/>
              </a:lnSpc>
            </a:pPr>
            <a:r>
              <a:rPr lang="zh-CN" altLang="en-US" sz="2400" dirty="0"/>
              <a:t>有</a:t>
            </a:r>
            <a:r>
              <a:rPr lang="en-US" altLang="zh-CN" sz="2400" dirty="0"/>
              <a:t>15</a:t>
            </a:r>
            <a:r>
              <a:rPr lang="zh-CN" altLang="en-US" sz="2400" dirty="0"/>
              <a:t>个单一被试设计支持这一干预策略。研究表明同伴介入干预对学前</a:t>
            </a:r>
            <a:r>
              <a:rPr lang="en-US" altLang="zh-CN" sz="2400" dirty="0"/>
              <a:t>ASD</a:t>
            </a:r>
            <a:r>
              <a:rPr lang="zh-CN" altLang="en-US" sz="2400" dirty="0"/>
              <a:t>儿童（</a:t>
            </a:r>
            <a:r>
              <a:rPr lang="en-US" altLang="zh-CN" sz="2400" dirty="0"/>
              <a:t>3—5</a:t>
            </a:r>
            <a:r>
              <a:rPr lang="zh-CN" altLang="en-US" sz="2400" dirty="0"/>
              <a:t>岁）和学龄儿童（</a:t>
            </a:r>
            <a:r>
              <a:rPr lang="en-US" altLang="zh-CN" sz="2400" dirty="0"/>
              <a:t>15—18</a:t>
            </a:r>
            <a:r>
              <a:rPr lang="zh-CN" altLang="en-US" sz="2400" dirty="0"/>
              <a:t>岁）有效，用于促进其社交、沟通、联合注意、游戏、入学准备和学业能力的发展。</a:t>
            </a:r>
            <a:endParaRPr lang="zh-CN" altLang="en-US" sz="2400" dirty="0"/>
          </a:p>
          <a:p>
            <a:pPr>
              <a:lnSpc>
                <a:spcPct val="80000"/>
              </a:lnSpc>
            </a:pPr>
            <a:endParaRPr lang="zh-CN" altLang="en-US"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42" name="标题 317441"/>
          <p:cNvSpPr>
            <a:spLocks noGrp="1"/>
          </p:cNvSpPr>
          <p:nvPr>
            <p:ph type="title"/>
          </p:nvPr>
        </p:nvSpPr>
        <p:spPr>
          <a:ln/>
        </p:spPr>
        <p:txBody>
          <a:bodyPr anchor="b"/>
          <a:p>
            <a:r>
              <a:rPr lang="zh-CN" altLang="en-US" dirty="0"/>
              <a:t>综合训练法</a:t>
            </a:r>
            <a:r>
              <a:rPr lang="en-US" altLang="zh-CN" dirty="0"/>
              <a:t>—</a:t>
            </a:r>
            <a:r>
              <a:rPr lang="zh-CN" altLang="en-US" dirty="0"/>
              <a:t>应用行为分析（</a:t>
            </a:r>
            <a:r>
              <a:rPr lang="en-US" altLang="zh-CN" dirty="0"/>
              <a:t>ABA</a:t>
            </a:r>
            <a:r>
              <a:rPr lang="zh-CN" altLang="en-US" dirty="0"/>
              <a:t>）</a:t>
            </a:r>
            <a:endParaRPr lang="zh-CN" altLang="en-US" dirty="0"/>
          </a:p>
        </p:txBody>
      </p:sp>
      <p:sp>
        <p:nvSpPr>
          <p:cNvPr id="317443" name="文本占位符 317442"/>
          <p:cNvSpPr>
            <a:spLocks noGrp="1"/>
          </p:cNvSpPr>
          <p:nvPr>
            <p:ph type="body" idx="1"/>
          </p:nvPr>
        </p:nvSpPr>
        <p:spPr>
          <a:ln/>
        </p:spPr>
        <p:txBody>
          <a:bodyPr/>
          <a:p>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6530" name="标题 406529"/>
          <p:cNvSpPr>
            <a:spLocks noGrp="1"/>
          </p:cNvSpPr>
          <p:nvPr>
            <p:ph type="title"/>
          </p:nvPr>
        </p:nvSpPr>
        <p:spPr>
          <a:ln/>
        </p:spPr>
        <p:txBody>
          <a:bodyPr anchor="b"/>
          <a:p>
            <a:r>
              <a:rPr lang="zh-CN" altLang="en-US" b="0" dirty="0"/>
              <a:t>一、概  述</a:t>
            </a:r>
            <a:endParaRPr lang="zh-CN" altLang="en-US" b="0" dirty="0"/>
          </a:p>
        </p:txBody>
      </p:sp>
      <p:sp>
        <p:nvSpPr>
          <p:cNvPr id="406531" name="文本占位符 406530"/>
          <p:cNvSpPr>
            <a:spLocks noGrp="1"/>
          </p:cNvSpPr>
          <p:nvPr>
            <p:ph type="body" idx="1"/>
          </p:nvPr>
        </p:nvSpPr>
        <p:spPr>
          <a:xfrm>
            <a:off x="304800" y="1600200"/>
            <a:ext cx="8839200" cy="4525963"/>
          </a:xfrm>
          <a:ln/>
        </p:spPr>
        <p:txBody>
          <a:bodyPr/>
          <a:p>
            <a:pPr>
              <a:lnSpc>
                <a:spcPct val="80000"/>
              </a:lnSpc>
            </a:pPr>
            <a:r>
              <a:rPr lang="zh-CN" altLang="en-US" sz="2100" b="1" dirty="0"/>
              <a:t>背景</a:t>
            </a:r>
            <a:r>
              <a:rPr lang="zh-CN" altLang="en-US" sz="2100" dirty="0"/>
              <a:t>：</a:t>
            </a:r>
            <a:r>
              <a:rPr lang="en-US" altLang="zh-CN" sz="2100" dirty="0"/>
              <a:t>20</a:t>
            </a:r>
            <a:r>
              <a:rPr lang="zh-CN" altLang="en-US" sz="2100" dirty="0"/>
              <a:t>世纪</a:t>
            </a:r>
            <a:r>
              <a:rPr lang="en-US" altLang="zh-CN" sz="2100" dirty="0"/>
              <a:t>70</a:t>
            </a:r>
            <a:r>
              <a:rPr lang="zh-CN" altLang="en-US" sz="2100" dirty="0"/>
              <a:t>年代，美国加州大学洛杉矶校区</a:t>
            </a:r>
            <a:r>
              <a:rPr lang="en-US" altLang="zh-CN" sz="2100" err="1"/>
              <a:t>Lovaas</a:t>
            </a:r>
            <a:r>
              <a:rPr lang="zh-CN" altLang="en-US" sz="2100" dirty="0"/>
              <a:t>创立。它根据操作条件反射原理，设计合适的情境，将目标行为分解成小单元步骤，采用强化策略帮助儿童学习新的知识、技能、行为等，并以此减少他们的不适当行为。</a:t>
            </a:r>
            <a:endParaRPr lang="zh-CN" altLang="en-US" sz="2100" dirty="0"/>
          </a:p>
          <a:p>
            <a:pPr>
              <a:lnSpc>
                <a:spcPct val="80000"/>
              </a:lnSpc>
            </a:pPr>
            <a:r>
              <a:rPr lang="zh-CN" altLang="en-US" sz="2100" b="1" dirty="0"/>
              <a:t>核心观念</a:t>
            </a:r>
            <a:r>
              <a:rPr lang="zh-CN" altLang="en-US" sz="2100" dirty="0"/>
              <a:t>：运用功能分析法，从个体的需要出发，采用“</a:t>
            </a:r>
            <a:r>
              <a:rPr lang="en-US" altLang="zh-CN" sz="2100" dirty="0"/>
              <a:t>A-B-C”</a:t>
            </a:r>
            <a:r>
              <a:rPr lang="zh-CN" altLang="en-US" sz="2100" dirty="0"/>
              <a:t>模式，即“前因（需要）</a:t>
            </a:r>
            <a:r>
              <a:rPr lang="en-US" altLang="zh-CN" sz="2100" dirty="0"/>
              <a:t>-</a:t>
            </a:r>
            <a:r>
              <a:rPr lang="zh-CN" altLang="en-US" sz="2100" dirty="0"/>
              <a:t>行为</a:t>
            </a:r>
            <a:r>
              <a:rPr lang="en-US" altLang="zh-CN" sz="2100" dirty="0"/>
              <a:t>-</a:t>
            </a:r>
            <a:r>
              <a:rPr lang="zh-CN" altLang="en-US" sz="2100" dirty="0"/>
              <a:t>结果”来塑造正性行为。</a:t>
            </a:r>
            <a:endParaRPr lang="zh-CN" altLang="en-US" sz="2100" dirty="0"/>
          </a:p>
          <a:p>
            <a:pPr>
              <a:lnSpc>
                <a:spcPct val="80000"/>
              </a:lnSpc>
            </a:pPr>
            <a:r>
              <a:rPr lang="zh-CN" altLang="en-US" sz="2100" b="1" dirty="0"/>
              <a:t>基本主张</a:t>
            </a:r>
            <a:r>
              <a:rPr lang="zh-CN" altLang="en-US" sz="2100" dirty="0"/>
              <a:t>：主张把所有个体的复杂行为都分解成小单元行为，即简单行为。通过回合式教学的方法教会小单元行为，然后再通过训练慢慢把复杂的行为复原出来。</a:t>
            </a:r>
            <a:endParaRPr lang="zh-CN" altLang="en-US" sz="2100" dirty="0"/>
          </a:p>
          <a:p>
            <a:pPr>
              <a:lnSpc>
                <a:spcPct val="80000"/>
              </a:lnSpc>
            </a:pPr>
            <a:r>
              <a:rPr lang="zh-CN" altLang="en-US" sz="2100" dirty="0"/>
              <a:t>注重个体能力的差异：不同程度的自闭症儿童，教授的起点不同。</a:t>
            </a:r>
            <a:endParaRPr lang="zh-CN" altLang="en-US" sz="2100" dirty="0"/>
          </a:p>
          <a:p>
            <a:pPr>
              <a:lnSpc>
                <a:spcPct val="80000"/>
              </a:lnSpc>
            </a:pPr>
            <a:r>
              <a:rPr lang="zh-CN" altLang="en-US" sz="2100" dirty="0"/>
              <a:t>重视课程的功能性：力求增强儿童社会适应的能力。　</a:t>
            </a:r>
            <a:endParaRPr lang="zh-CN" altLang="en-US" sz="2100" dirty="0"/>
          </a:p>
          <a:p>
            <a:pPr>
              <a:lnSpc>
                <a:spcPct val="80000"/>
              </a:lnSpc>
            </a:pPr>
            <a:r>
              <a:rPr lang="zh-CN" altLang="en-US" sz="2100" dirty="0"/>
              <a:t>以正性行为支持为主，注重教授正确行为，而不是纠正错误行为。训练过程中，及时给予提示，尽量不让儿童有出错的机会。</a:t>
            </a:r>
            <a:endParaRPr lang="zh-CN" altLang="en-US" sz="2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7554" name="标题 407553"/>
          <p:cNvSpPr>
            <a:spLocks noGrp="1"/>
          </p:cNvSpPr>
          <p:nvPr>
            <p:ph type="title"/>
          </p:nvPr>
        </p:nvSpPr>
        <p:spPr>
          <a:ln/>
        </p:spPr>
        <p:txBody>
          <a:bodyPr anchor="b"/>
          <a:p>
            <a:r>
              <a:rPr lang="zh-CN" altLang="en-US" b="0" dirty="0"/>
              <a:t>一、概  述</a:t>
            </a:r>
            <a:endParaRPr lang="zh-CN" altLang="en-US" b="0" dirty="0"/>
          </a:p>
        </p:txBody>
      </p:sp>
      <p:sp>
        <p:nvSpPr>
          <p:cNvPr id="407555" name="文本占位符 407554"/>
          <p:cNvSpPr>
            <a:spLocks noGrp="1"/>
          </p:cNvSpPr>
          <p:nvPr>
            <p:ph type="body" idx="1"/>
          </p:nvPr>
        </p:nvSpPr>
        <p:spPr>
          <a:ln/>
        </p:spPr>
        <p:txBody>
          <a:bodyPr/>
          <a:p>
            <a:pPr>
              <a:lnSpc>
                <a:spcPct val="80000"/>
              </a:lnSpc>
            </a:pPr>
            <a:r>
              <a:rPr lang="zh-CN" altLang="en-US" sz="2600" b="1" dirty="0"/>
              <a:t>适用对象</a:t>
            </a:r>
            <a:r>
              <a:rPr lang="zh-CN" altLang="en-US" sz="2600" dirty="0"/>
              <a:t>：所有儿童，可以塑造正性行为，矫正问题行为。在自闭症儿童训练中应用广泛。</a:t>
            </a:r>
            <a:endParaRPr lang="zh-CN" altLang="en-US" sz="2600" dirty="0"/>
          </a:p>
          <a:p>
            <a:pPr>
              <a:lnSpc>
                <a:spcPct val="80000"/>
              </a:lnSpc>
            </a:pPr>
            <a:r>
              <a:rPr lang="zh-CN" altLang="en-US" sz="2600" b="1" dirty="0"/>
              <a:t>特点</a:t>
            </a:r>
            <a:r>
              <a:rPr lang="zh-CN" altLang="en-US" sz="2600" dirty="0"/>
              <a:t>：操作性强，简单易学。</a:t>
            </a:r>
            <a:endParaRPr lang="zh-CN" altLang="en-US" sz="2600" dirty="0"/>
          </a:p>
          <a:p>
            <a:pPr>
              <a:lnSpc>
                <a:spcPct val="80000"/>
              </a:lnSpc>
            </a:pPr>
            <a:r>
              <a:rPr lang="zh-CN" altLang="en-US" sz="2600" b="1" dirty="0"/>
              <a:t>应用效果</a:t>
            </a:r>
            <a:r>
              <a:rPr lang="zh-CN" altLang="en-US" sz="2600" dirty="0"/>
              <a:t>：目前是自闭症儿童早期教育训练最有效的操作性方法之一。</a:t>
            </a:r>
            <a:r>
              <a:rPr lang="en-US" altLang="zh-CN" sz="2600" err="1"/>
              <a:t>Lovaas</a:t>
            </a:r>
            <a:r>
              <a:rPr lang="zh-CN" altLang="en-US" sz="2600" dirty="0"/>
              <a:t>（</a:t>
            </a:r>
            <a:r>
              <a:rPr lang="en-US" altLang="zh-CN" sz="2600" dirty="0"/>
              <a:t>1987</a:t>
            </a:r>
            <a:r>
              <a:rPr lang="zh-CN" altLang="en-US" sz="2600" dirty="0"/>
              <a:t>）采用</a:t>
            </a:r>
            <a:r>
              <a:rPr lang="en-US" altLang="zh-CN" sz="2600" dirty="0"/>
              <a:t>ABA</a:t>
            </a:r>
            <a:r>
              <a:rPr lang="zh-CN" altLang="en-US" sz="2600" dirty="0"/>
              <a:t>技术对实验组训练两三年，每周超过</a:t>
            </a:r>
            <a:r>
              <a:rPr lang="en-US" altLang="zh-CN" sz="2600" dirty="0"/>
              <a:t>40</a:t>
            </a:r>
            <a:r>
              <a:rPr lang="zh-CN" altLang="en-US" sz="2600" dirty="0"/>
              <a:t>小时，结果发现</a:t>
            </a:r>
            <a:r>
              <a:rPr lang="en-US" altLang="zh-CN" sz="2600" dirty="0"/>
              <a:t>47%</a:t>
            </a:r>
            <a:r>
              <a:rPr lang="zh-CN" altLang="en-US" sz="2600" dirty="0"/>
              <a:t>智商超过</a:t>
            </a:r>
            <a:r>
              <a:rPr lang="en-US" altLang="zh-CN" sz="2600" dirty="0"/>
              <a:t>100</a:t>
            </a:r>
            <a:r>
              <a:rPr lang="zh-CN" altLang="en-US" sz="2600" dirty="0"/>
              <a:t>，每周训练</a:t>
            </a:r>
            <a:r>
              <a:rPr lang="en-US" altLang="zh-CN" sz="2600" dirty="0"/>
              <a:t>10</a:t>
            </a:r>
            <a:r>
              <a:rPr lang="zh-CN" altLang="en-US" sz="2600" dirty="0"/>
              <a:t>小时左右的</a:t>
            </a:r>
            <a:r>
              <a:rPr lang="en-US" altLang="zh-CN" sz="2600" dirty="0"/>
              <a:t>2%</a:t>
            </a:r>
            <a:r>
              <a:rPr lang="zh-CN" altLang="en-US" sz="2600" dirty="0"/>
              <a:t>智商超过</a:t>
            </a:r>
            <a:r>
              <a:rPr lang="en-US" altLang="zh-CN" sz="2600" dirty="0"/>
              <a:t>100</a:t>
            </a:r>
            <a:r>
              <a:rPr lang="zh-CN" altLang="en-US" sz="2600" dirty="0"/>
              <a:t>，对照组智商无明显变化。后续研究发现</a:t>
            </a:r>
            <a:r>
              <a:rPr lang="en-US" altLang="zh-CN" sz="2600" dirty="0"/>
              <a:t>90%</a:t>
            </a:r>
            <a:r>
              <a:rPr lang="zh-CN" altLang="en-US" sz="2600" dirty="0"/>
              <a:t>的自闭症儿童经过训练有显著效果，</a:t>
            </a:r>
            <a:r>
              <a:rPr lang="en-US" altLang="zh-CN" sz="2600" dirty="0"/>
              <a:t>1</a:t>
            </a:r>
            <a:r>
              <a:rPr lang="zh-CN" altLang="en-US" sz="2600" dirty="0"/>
              <a:t>岁</a:t>
            </a:r>
            <a:r>
              <a:rPr lang="en-US" altLang="zh-CN" sz="2600" dirty="0"/>
              <a:t>2</a:t>
            </a:r>
            <a:r>
              <a:rPr lang="zh-CN" altLang="en-US" sz="2600" dirty="0"/>
              <a:t>个月是疑似自闭症儿童应用</a:t>
            </a:r>
            <a:r>
              <a:rPr lang="en-US" altLang="zh-CN" sz="2600" dirty="0"/>
              <a:t>ABA</a:t>
            </a:r>
            <a:r>
              <a:rPr lang="zh-CN" altLang="en-US" sz="2600" dirty="0"/>
              <a:t>技术进行行为训练的最佳开始期。也适用于自闭症成人。</a:t>
            </a:r>
            <a:endParaRPr lang="zh-CN" altLang="en-US"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8578" name="标题 408577"/>
          <p:cNvSpPr>
            <a:spLocks noGrp="1"/>
          </p:cNvSpPr>
          <p:nvPr>
            <p:ph type="title"/>
          </p:nvPr>
        </p:nvSpPr>
        <p:spPr>
          <a:ln/>
        </p:spPr>
        <p:txBody>
          <a:bodyPr anchor="b"/>
          <a:p>
            <a:r>
              <a:rPr lang="zh-CN" altLang="en-US" b="0" dirty="0"/>
              <a:t>二、功能分析模式</a:t>
            </a:r>
            <a:r>
              <a:rPr lang="zh-CN" altLang="en-US" dirty="0"/>
              <a:t> </a:t>
            </a:r>
            <a:endParaRPr lang="zh-CN" altLang="en-US" dirty="0"/>
          </a:p>
        </p:txBody>
      </p:sp>
      <p:sp>
        <p:nvSpPr>
          <p:cNvPr id="408579" name="文本占位符 408578"/>
          <p:cNvSpPr>
            <a:spLocks noGrp="1"/>
          </p:cNvSpPr>
          <p:nvPr>
            <p:ph type="body" idx="1"/>
          </p:nvPr>
        </p:nvSpPr>
        <p:spPr>
          <a:xfrm>
            <a:off x="457200" y="1600200"/>
            <a:ext cx="8458200" cy="5029200"/>
          </a:xfrm>
          <a:ln/>
        </p:spPr>
        <p:txBody>
          <a:bodyPr/>
          <a:p>
            <a:pPr>
              <a:lnSpc>
                <a:spcPct val="90000"/>
              </a:lnSpc>
            </a:pPr>
            <a:r>
              <a:rPr lang="zh-CN" altLang="en-US" sz="2600" b="1" dirty="0"/>
              <a:t>功能分析模式（</a:t>
            </a:r>
            <a:r>
              <a:rPr lang="en-US" altLang="zh-CN" sz="2600" b="1" dirty="0"/>
              <a:t>A-B-C</a:t>
            </a:r>
            <a:r>
              <a:rPr lang="zh-CN" altLang="en-US" sz="2600" b="1" dirty="0"/>
              <a:t>模式）</a:t>
            </a:r>
            <a:endParaRPr lang="zh-CN" altLang="en-US" sz="2600" b="1" dirty="0"/>
          </a:p>
          <a:p>
            <a:pPr>
              <a:lnSpc>
                <a:spcPct val="90000"/>
              </a:lnSpc>
            </a:pPr>
            <a:r>
              <a:rPr lang="en-US" altLang="zh-CN" sz="2600" dirty="0"/>
              <a:t>A-B-C</a:t>
            </a:r>
            <a:r>
              <a:rPr lang="zh-CN" altLang="en-US" sz="2600" dirty="0"/>
              <a:t>模式是分段式教学（回合式教学）的理论基础。</a:t>
            </a:r>
            <a:endParaRPr lang="zh-CN" altLang="en-US" sz="2600" dirty="0"/>
          </a:p>
          <a:p>
            <a:pPr>
              <a:lnSpc>
                <a:spcPct val="90000"/>
              </a:lnSpc>
            </a:pPr>
            <a:r>
              <a:rPr lang="zh-CN" altLang="en-US" sz="2600"/>
              <a:t>         </a:t>
            </a:r>
            <a:r>
              <a:rPr lang="en-US" altLang="zh-CN" sz="2600"/>
              <a:t>A     ——      B      ——       C</a:t>
            </a:r>
            <a:endParaRPr lang="en-US" altLang="zh-CN" sz="2600"/>
          </a:p>
          <a:p>
            <a:pPr>
              <a:lnSpc>
                <a:spcPct val="90000"/>
              </a:lnSpc>
            </a:pPr>
            <a:r>
              <a:rPr lang="en-US" altLang="zh-CN" sz="2600"/>
              <a:t>Antecedent      Behavior       Consequence</a:t>
            </a:r>
            <a:endParaRPr lang="en-US" altLang="zh-CN" sz="2600"/>
          </a:p>
          <a:p>
            <a:pPr>
              <a:lnSpc>
                <a:spcPct val="90000"/>
              </a:lnSpc>
            </a:pPr>
            <a:r>
              <a:rPr lang="en-US" altLang="zh-CN" sz="2600" dirty="0"/>
              <a:t>       </a:t>
            </a:r>
            <a:r>
              <a:rPr lang="zh-CN" altLang="en-US" sz="2600" dirty="0"/>
              <a:t>前因              行为              结果</a:t>
            </a:r>
            <a:endParaRPr lang="zh-CN" altLang="en-US" sz="2600" dirty="0"/>
          </a:p>
          <a:p>
            <a:pPr>
              <a:lnSpc>
                <a:spcPct val="90000"/>
              </a:lnSpc>
            </a:pPr>
            <a:endParaRPr lang="zh-CN" altLang="en-US" sz="2600" dirty="0"/>
          </a:p>
          <a:p>
            <a:pPr>
              <a:lnSpc>
                <a:spcPct val="90000"/>
              </a:lnSpc>
            </a:pPr>
            <a:r>
              <a:rPr lang="en-US" altLang="zh-CN" sz="2600" dirty="0"/>
              <a:t>A</a:t>
            </a:r>
            <a:r>
              <a:rPr lang="zh-CN" altLang="en-US" sz="2600" dirty="0"/>
              <a:t>：刺激（事件），问题行为出现前发生了什么事；</a:t>
            </a:r>
            <a:endParaRPr lang="zh-CN" altLang="en-US" sz="2600" dirty="0"/>
          </a:p>
          <a:p>
            <a:pPr>
              <a:lnSpc>
                <a:spcPct val="90000"/>
              </a:lnSpc>
            </a:pPr>
            <a:r>
              <a:rPr lang="en-US" altLang="zh-CN" sz="2600" dirty="0"/>
              <a:t>B</a:t>
            </a:r>
            <a:r>
              <a:rPr lang="zh-CN" altLang="en-US" sz="2600" dirty="0"/>
              <a:t>：问题行为本身；</a:t>
            </a:r>
            <a:endParaRPr lang="zh-CN" altLang="en-US" sz="2600" dirty="0"/>
          </a:p>
          <a:p>
            <a:pPr>
              <a:lnSpc>
                <a:spcPct val="90000"/>
              </a:lnSpc>
            </a:pPr>
            <a:r>
              <a:rPr lang="en-US" altLang="zh-CN" sz="2600" dirty="0"/>
              <a:t>C</a:t>
            </a:r>
            <a:r>
              <a:rPr lang="zh-CN" altLang="en-US" sz="2600" dirty="0"/>
              <a:t>：行为结果，问题行为出现后发生了什么事。</a:t>
            </a:r>
            <a:endParaRPr lang="zh-CN" altLang="en-US"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0626" name="标题 410625"/>
          <p:cNvSpPr>
            <a:spLocks noGrp="1"/>
          </p:cNvSpPr>
          <p:nvPr>
            <p:ph type="title"/>
          </p:nvPr>
        </p:nvSpPr>
        <p:spPr>
          <a:ln/>
        </p:spPr>
        <p:txBody>
          <a:bodyPr anchor="b"/>
          <a:p>
            <a:r>
              <a:rPr lang="zh-CN" altLang="en-US" b="0" dirty="0"/>
              <a:t>二、功能分析模式</a:t>
            </a:r>
            <a:endParaRPr lang="zh-CN" altLang="en-US" b="0" dirty="0"/>
          </a:p>
        </p:txBody>
      </p:sp>
      <p:sp>
        <p:nvSpPr>
          <p:cNvPr id="410627" name="文本占位符 410626"/>
          <p:cNvSpPr>
            <a:spLocks noGrp="1"/>
          </p:cNvSpPr>
          <p:nvPr>
            <p:ph type="body" idx="1"/>
          </p:nvPr>
        </p:nvSpPr>
        <p:spPr>
          <a:ln/>
        </p:spPr>
        <p:txBody>
          <a:bodyPr/>
          <a:p>
            <a:endParaRPr dirty="0"/>
          </a:p>
        </p:txBody>
      </p:sp>
      <p:sp>
        <p:nvSpPr>
          <p:cNvPr id="410628" name="文本框 410627"/>
          <p:cNvSpPr txBox="1"/>
          <p:nvPr/>
        </p:nvSpPr>
        <p:spPr>
          <a:xfrm>
            <a:off x="457200" y="1752600"/>
            <a:ext cx="5080000" cy="384175"/>
          </a:xfrm>
          <a:prstGeom prst="rect">
            <a:avLst/>
          </a:prstGeom>
          <a:noFill/>
          <a:ln w="9525">
            <a:noFill/>
          </a:ln>
        </p:spPr>
        <p:txBody>
          <a:bodyPr>
            <a:spAutoFit/>
          </a:bodyPr>
          <a:p>
            <a:pPr lvl="0">
              <a:lnSpc>
                <a:spcPct val="80000"/>
              </a:lnSpc>
              <a:spcBef>
                <a:spcPct val="20000"/>
              </a:spcBef>
              <a:buClr>
                <a:schemeClr val="tx2"/>
              </a:buClr>
              <a:buSzPct val="70000"/>
              <a:buFont typeface="Wingdings" panose="05000000000000000000" pitchFamily="2" charset="2"/>
              <a:buChar char="l"/>
            </a:pPr>
            <a:r>
              <a:rPr lang="en-US" altLang="zh-CN" sz="2400" b="0" dirty="0">
                <a:latin typeface="Arial" panose="020B0604020202020204" pitchFamily="34" charset="0"/>
                <a:ea typeface="宋体" panose="02010600030101010101" pitchFamily="2" charset="-122"/>
              </a:rPr>
              <a:t>A-B-C</a:t>
            </a:r>
            <a:r>
              <a:rPr lang="zh-CN" altLang="en-US" sz="2400" b="0" dirty="0">
                <a:latin typeface="Arial" panose="020B0604020202020204" pitchFamily="34" charset="0"/>
                <a:ea typeface="宋体" panose="02010600030101010101" pitchFamily="2" charset="-122"/>
              </a:rPr>
              <a:t>行为观察记录表</a:t>
            </a:r>
            <a:endParaRPr lang="zh-CN" altLang="en-US" sz="2400" b="0" dirty="0">
              <a:latin typeface="Arial" panose="020B0604020202020204" pitchFamily="34" charset="0"/>
              <a:ea typeface="宋体" panose="02010600030101010101" pitchFamily="2" charset="-122"/>
            </a:endParaRPr>
          </a:p>
        </p:txBody>
      </p:sp>
      <p:graphicFrame>
        <p:nvGraphicFramePr>
          <p:cNvPr id="410629" name="表格 410628"/>
          <p:cNvGraphicFramePr/>
          <p:nvPr/>
        </p:nvGraphicFramePr>
        <p:xfrm>
          <a:off x="381000" y="2819400"/>
          <a:ext cx="7543800" cy="2446338"/>
        </p:xfrm>
        <a:graphic>
          <a:graphicData uri="http://schemas.openxmlformats.org/drawingml/2006/table">
            <a:tbl>
              <a:tblPr/>
              <a:tblGrid>
                <a:gridCol w="942975"/>
                <a:gridCol w="942975"/>
                <a:gridCol w="942975"/>
                <a:gridCol w="942975"/>
                <a:gridCol w="942975"/>
                <a:gridCol w="942975"/>
                <a:gridCol w="942975"/>
                <a:gridCol w="942975"/>
              </a:tblGrid>
              <a:tr h="822325">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200" b="1">
                          <a:latin typeface="宋体" panose="02010600030101010101" pitchFamily="2" charset="-122"/>
                          <a:sym typeface="宋体" panose="02010600030101010101" pitchFamily="2" charset="-122"/>
                        </a:rPr>
                        <a:t>目标行为</a:t>
                      </a:r>
                      <a:endParaRPr lang="zh-CN" altLang="en-US" sz="2200" b="1">
                        <a:latin typeface="宋体" panose="02010600030101010101" pitchFamily="2" charset="-122"/>
                        <a:sym typeface="宋体" panose="02010600030101010101" pitchFamily="2" charset="-122"/>
                      </a:endParaRPr>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200" b="1">
                          <a:latin typeface="宋体" panose="02010600030101010101" pitchFamily="2" charset="-122"/>
                          <a:sym typeface="宋体" panose="02010600030101010101" pitchFamily="2" charset="-122"/>
                        </a:rPr>
                        <a:t>情境介绍</a:t>
                      </a:r>
                      <a:endParaRPr lang="zh-CN" altLang="en-US" sz="2200" b="1">
                        <a:latin typeface="宋体" panose="02010600030101010101" pitchFamily="2" charset="-122"/>
                        <a:sym typeface="宋体" panose="02010600030101010101" pitchFamily="2" charset="-122"/>
                      </a:endParaRPr>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200" b="1">
                          <a:latin typeface="宋体" panose="02010600030101010101" pitchFamily="2" charset="-122"/>
                          <a:sym typeface="宋体" panose="02010600030101010101" pitchFamily="2" charset="-122"/>
                        </a:rPr>
                        <a:t>行为表现</a:t>
                      </a:r>
                      <a:endParaRPr lang="zh-CN" altLang="en-US" sz="2200" b="1">
                        <a:latin typeface="宋体" panose="02010600030101010101" pitchFamily="2" charset="-122"/>
                        <a:sym typeface="宋体" panose="02010600030101010101" pitchFamily="2" charset="-122"/>
                      </a:endParaRPr>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200" b="1">
                          <a:latin typeface="宋体" panose="02010600030101010101" pitchFamily="2" charset="-122"/>
                          <a:sym typeface="宋体" panose="02010600030101010101" pitchFamily="2" charset="-122"/>
                        </a:rPr>
                        <a:t>行为原因</a:t>
                      </a:r>
                      <a:endParaRPr lang="zh-CN" altLang="en-US" sz="2200" b="1">
                        <a:latin typeface="宋体" panose="02010600030101010101" pitchFamily="2" charset="-122"/>
                        <a:sym typeface="宋体" panose="02010600030101010101" pitchFamily="2" charset="-122"/>
                      </a:endParaRPr>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200" b="1">
                          <a:latin typeface="宋体" panose="02010600030101010101" pitchFamily="2" charset="-122"/>
                          <a:sym typeface="宋体" panose="02010600030101010101" pitchFamily="2" charset="-122"/>
                        </a:rPr>
                        <a:t>行为后果</a:t>
                      </a:r>
                      <a:endParaRPr lang="zh-CN" altLang="en-US" sz="2200" b="1">
                        <a:latin typeface="宋体" panose="02010600030101010101" pitchFamily="2" charset="-122"/>
                        <a:sym typeface="宋体" panose="02010600030101010101" pitchFamily="2" charset="-122"/>
                      </a:endParaRPr>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200" b="1">
                          <a:latin typeface="宋体" panose="02010600030101010101" pitchFamily="2" charset="-122"/>
                          <a:sym typeface="宋体" panose="02010600030101010101" pitchFamily="2" charset="-122"/>
                        </a:rPr>
                        <a:t>发生时间</a:t>
                      </a:r>
                      <a:endParaRPr lang="zh-CN" altLang="en-US" sz="2200" b="1">
                        <a:latin typeface="宋体" panose="02010600030101010101" pitchFamily="2" charset="-122"/>
                        <a:sym typeface="宋体" panose="02010600030101010101" pitchFamily="2" charset="-122"/>
                      </a:endParaRPr>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200" b="1">
                          <a:latin typeface="宋体" panose="02010600030101010101" pitchFamily="2" charset="-122"/>
                          <a:sym typeface="宋体" panose="02010600030101010101" pitchFamily="2" charset="-122"/>
                        </a:rPr>
                        <a:t>持续时间</a:t>
                      </a:r>
                      <a:endParaRPr lang="zh-CN" altLang="en-US" sz="2200" b="1">
                        <a:latin typeface="宋体" panose="02010600030101010101" pitchFamily="2" charset="-122"/>
                        <a:sym typeface="宋体" panose="02010600030101010101" pitchFamily="2" charset="-122"/>
                      </a:endParaRPr>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200" b="1">
                          <a:latin typeface="宋体" panose="02010600030101010101" pitchFamily="2" charset="-122"/>
                          <a:sym typeface="宋体" panose="02010600030101010101" pitchFamily="2" charset="-122"/>
                        </a:rPr>
                        <a:t>备注</a:t>
                      </a:r>
                      <a:endParaRPr lang="zh-CN" altLang="en-US" sz="2200" b="1">
                        <a:latin typeface="宋体" panose="02010600030101010101" pitchFamily="2" charset="-122"/>
                        <a:sym typeface="宋体" panose="02010600030101010101" pitchFamily="2" charset="-122"/>
                      </a:endParaRPr>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41338">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41337">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41338">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2130" name="标题 432129"/>
          <p:cNvSpPr>
            <a:spLocks noGrp="1"/>
          </p:cNvSpPr>
          <p:nvPr>
            <p:ph type="title"/>
          </p:nvPr>
        </p:nvSpPr>
        <p:spPr>
          <a:ln/>
        </p:spPr>
        <p:txBody>
          <a:bodyPr anchor="b"/>
          <a:p>
            <a:r>
              <a:rPr lang="zh-CN" altLang="en-US" b="0" dirty="0"/>
              <a:t>三、</a:t>
            </a:r>
            <a:r>
              <a:rPr lang="en-US" altLang="zh-CN" b="0" dirty="0"/>
              <a:t>ABA</a:t>
            </a:r>
            <a:r>
              <a:rPr lang="zh-CN" altLang="en-US" b="0" dirty="0"/>
              <a:t>教学中的常用技术</a:t>
            </a:r>
            <a:endParaRPr lang="zh-CN" altLang="en-US" b="0" dirty="0"/>
          </a:p>
        </p:txBody>
      </p:sp>
      <p:sp>
        <p:nvSpPr>
          <p:cNvPr id="432131" name="文本占位符 432130"/>
          <p:cNvSpPr>
            <a:spLocks noGrp="1"/>
          </p:cNvSpPr>
          <p:nvPr>
            <p:ph type="body" idx="1"/>
          </p:nvPr>
        </p:nvSpPr>
        <p:spPr>
          <a:ln/>
        </p:spPr>
        <p:txBody>
          <a:bodyPr/>
          <a:p>
            <a:pPr marL="812800" indent="-812800"/>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3154" name="标题 433153"/>
          <p:cNvSpPr>
            <a:spLocks noGrp="1"/>
          </p:cNvSpPr>
          <p:nvPr>
            <p:ph type="title"/>
          </p:nvPr>
        </p:nvSpPr>
        <p:spPr>
          <a:ln/>
        </p:spPr>
        <p:txBody>
          <a:bodyPr anchor="b"/>
          <a:p>
            <a:r>
              <a:rPr lang="zh-CN" altLang="en-US" b="0" dirty="0"/>
              <a:t>（一）</a:t>
            </a:r>
            <a:r>
              <a:rPr lang="en-US" altLang="zh-CN" b="0" dirty="0"/>
              <a:t>ABA</a:t>
            </a:r>
            <a:r>
              <a:rPr lang="zh-CN" altLang="en-US" b="0" dirty="0"/>
              <a:t>常用技术</a:t>
            </a:r>
            <a:r>
              <a:rPr lang="en-US" altLang="zh-CN" b="0" dirty="0"/>
              <a:t>-</a:t>
            </a:r>
            <a:r>
              <a:rPr lang="zh-CN" altLang="en-US" b="0" dirty="0"/>
              <a:t>塑造</a:t>
            </a:r>
            <a:endParaRPr lang="zh-CN" altLang="en-US" b="0" dirty="0"/>
          </a:p>
        </p:txBody>
      </p:sp>
      <p:sp>
        <p:nvSpPr>
          <p:cNvPr id="433155" name="文本占位符 433154"/>
          <p:cNvSpPr>
            <a:spLocks noGrp="1"/>
          </p:cNvSpPr>
          <p:nvPr>
            <p:ph type="body" idx="1"/>
          </p:nvPr>
        </p:nvSpPr>
        <p:spPr>
          <a:ln/>
        </p:spPr>
        <p:txBody>
          <a:bodyPr/>
          <a:p>
            <a:r>
              <a:rPr lang="zh-CN" altLang="en-US" sz="2600" dirty="0"/>
              <a:t>塑造法（</a:t>
            </a:r>
            <a:r>
              <a:rPr lang="en-US" altLang="zh-CN" sz="2600" dirty="0"/>
              <a:t>Shaping</a:t>
            </a:r>
            <a:r>
              <a:rPr lang="zh-CN" altLang="en-US" sz="2600" dirty="0"/>
              <a:t>）是行为改变技术的一种方法。它是通过强化近似成功的反应逐步建立新的行为，即通过连续不断地逐步强化、修正个体的行为，使其行为逐渐接近设定的目标。</a:t>
            </a:r>
            <a:endParaRPr lang="zh-CN" altLang="en-US" sz="2600" dirty="0"/>
          </a:p>
          <a:p>
            <a:r>
              <a:rPr lang="zh-CN" altLang="en-US" sz="2600" dirty="0"/>
              <a:t>要求：</a:t>
            </a:r>
            <a:endParaRPr lang="zh-CN" altLang="en-US" sz="2600" dirty="0"/>
          </a:p>
          <a:p>
            <a:r>
              <a:rPr lang="zh-CN" altLang="en-US" sz="2600" dirty="0"/>
              <a:t>对小单元的行为进行教学；</a:t>
            </a:r>
            <a:endParaRPr lang="zh-CN" altLang="en-US" sz="2600" dirty="0"/>
          </a:p>
          <a:p>
            <a:r>
              <a:rPr lang="zh-CN" altLang="en-US" sz="2600" dirty="0"/>
              <a:t>把握好“赏进不赏退”，“赏好不赏差”的塑造原则；</a:t>
            </a:r>
            <a:endParaRPr lang="zh-CN" altLang="en-US" sz="2600" dirty="0"/>
          </a:p>
          <a:p>
            <a:r>
              <a:rPr lang="zh-CN" altLang="en-US" sz="2600" dirty="0"/>
              <a:t>增加自闭症儿童获得强化的机会，并使其获得成就感。</a:t>
            </a:r>
            <a:endParaRPr lang="zh-CN" altLang="en-US" sz="2600" dirty="0"/>
          </a:p>
          <a:p>
            <a:endParaRPr lang="zh-CN" altLang="en-US"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4178" name="标题 434177"/>
          <p:cNvSpPr>
            <a:spLocks noGrp="1"/>
          </p:cNvSpPr>
          <p:nvPr>
            <p:ph type="title"/>
          </p:nvPr>
        </p:nvSpPr>
        <p:spPr>
          <a:ln/>
        </p:spPr>
        <p:txBody>
          <a:bodyPr anchor="b"/>
          <a:p>
            <a:r>
              <a:rPr lang="zh-CN" altLang="en-US" b="0" dirty="0"/>
              <a:t>（一）</a:t>
            </a:r>
            <a:r>
              <a:rPr lang="en-US" altLang="zh-CN" b="0" dirty="0"/>
              <a:t>ABA</a:t>
            </a:r>
            <a:r>
              <a:rPr lang="zh-CN" altLang="en-US" b="0" dirty="0"/>
              <a:t>常用技术</a:t>
            </a:r>
            <a:r>
              <a:rPr lang="en-US" altLang="zh-CN" b="0" dirty="0"/>
              <a:t>-</a:t>
            </a:r>
            <a:r>
              <a:rPr lang="zh-CN" altLang="en-US" b="0" dirty="0"/>
              <a:t>塑造</a:t>
            </a:r>
            <a:endParaRPr lang="zh-CN" altLang="en-US" b="0" dirty="0"/>
          </a:p>
        </p:txBody>
      </p:sp>
      <p:sp>
        <p:nvSpPr>
          <p:cNvPr id="434179" name="文本占位符 434178"/>
          <p:cNvSpPr>
            <a:spLocks noGrp="1"/>
          </p:cNvSpPr>
          <p:nvPr>
            <p:ph type="body" idx="1"/>
          </p:nvPr>
        </p:nvSpPr>
        <p:spPr>
          <a:ln/>
        </p:spPr>
        <p:txBody>
          <a:bodyPr/>
          <a:p>
            <a:r>
              <a:rPr lang="zh-CN" altLang="en-US" dirty="0"/>
              <a:t>塑造法的常用范围：</a:t>
            </a:r>
            <a:endParaRPr lang="zh-CN" altLang="en-US" dirty="0"/>
          </a:p>
          <a:p>
            <a:r>
              <a:rPr lang="en-US" altLang="zh-CN" dirty="0"/>
              <a:t>① </a:t>
            </a:r>
            <a:r>
              <a:rPr lang="zh-CN" altLang="en-US" dirty="0"/>
              <a:t>身体动作（对孩子动作进行强化，使这些动作越来越接近正确的动作）；</a:t>
            </a:r>
            <a:endParaRPr lang="zh-CN" altLang="en-US" dirty="0"/>
          </a:p>
          <a:p>
            <a:r>
              <a:rPr lang="en-US" altLang="zh-CN" dirty="0"/>
              <a:t>② </a:t>
            </a:r>
            <a:r>
              <a:rPr lang="zh-CN" altLang="en-US" dirty="0"/>
              <a:t>语言技巧（对孩子逐步改善的发声进行强化）；</a:t>
            </a:r>
            <a:endParaRPr lang="zh-CN" altLang="en-US" dirty="0"/>
          </a:p>
          <a:p>
            <a:r>
              <a:rPr lang="en-US" altLang="zh-CN" dirty="0"/>
              <a:t>③ </a:t>
            </a:r>
            <a:r>
              <a:rPr lang="zh-CN" altLang="en-US" dirty="0"/>
              <a:t>书写及绘画（在孩子画出的字母越来越接近于卡片上的时给予强化）。</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5202" name="标题 435201"/>
          <p:cNvSpPr>
            <a:spLocks noGrp="1"/>
          </p:cNvSpPr>
          <p:nvPr>
            <p:ph type="title"/>
          </p:nvPr>
        </p:nvSpPr>
        <p:spPr>
          <a:ln/>
        </p:spPr>
        <p:txBody>
          <a:bodyPr anchor="b"/>
          <a:p>
            <a:r>
              <a:rPr lang="zh-CN" altLang="en-US" b="0" dirty="0"/>
              <a:t>（二）</a:t>
            </a:r>
            <a:r>
              <a:rPr lang="en-US" altLang="zh-CN" b="0" dirty="0"/>
              <a:t>ABA</a:t>
            </a:r>
            <a:r>
              <a:rPr lang="zh-CN" altLang="en-US" b="0" dirty="0"/>
              <a:t>常用技术</a:t>
            </a:r>
            <a:r>
              <a:rPr lang="en-US" altLang="zh-CN" b="0" dirty="0"/>
              <a:t>-</a:t>
            </a:r>
            <a:r>
              <a:rPr lang="zh-CN" altLang="en-US" b="0" dirty="0"/>
              <a:t>提示</a:t>
            </a:r>
            <a:endParaRPr lang="zh-CN" altLang="en-US" b="0" dirty="0"/>
          </a:p>
        </p:txBody>
      </p:sp>
      <p:sp>
        <p:nvSpPr>
          <p:cNvPr id="435203" name="文本占位符 435202"/>
          <p:cNvSpPr>
            <a:spLocks noGrp="1"/>
          </p:cNvSpPr>
          <p:nvPr>
            <p:ph type="body" idx="1"/>
          </p:nvPr>
        </p:nvSpPr>
        <p:spPr>
          <a:xfrm>
            <a:off x="457200" y="1719263"/>
            <a:ext cx="8229600" cy="5138737"/>
          </a:xfrm>
          <a:ln/>
        </p:spPr>
        <p:txBody>
          <a:bodyPr/>
          <a:p>
            <a:pPr marL="609600" indent="-609600">
              <a:lnSpc>
                <a:spcPct val="80000"/>
              </a:lnSpc>
            </a:pPr>
            <a:r>
              <a:rPr lang="zh-CN" altLang="en-US" sz="2400" dirty="0"/>
              <a:t>提示又称为辅助，是一种外加的暗示以增强获得一个新行为的成功性。即一种附加的刺激，利用它有意识地引发正确反应（期望反应），从而帮助自闭症儿童在指令与正确反应间建立联系，以保证其行为的正确性，使强化的目的得以实现。</a:t>
            </a:r>
            <a:endParaRPr lang="zh-CN" altLang="en-US" sz="2400" dirty="0"/>
          </a:p>
          <a:p>
            <a:pPr marL="609600" indent="-609600">
              <a:lnSpc>
                <a:spcPct val="80000"/>
              </a:lnSpc>
            </a:pPr>
            <a:r>
              <a:rPr lang="zh-CN" altLang="en-US" sz="2400" dirty="0"/>
              <a:t>要求：</a:t>
            </a:r>
            <a:endParaRPr lang="zh-CN" altLang="en-US" sz="2400" dirty="0"/>
          </a:p>
          <a:p>
            <a:pPr marL="609600" indent="-609600">
              <a:lnSpc>
                <a:spcPct val="80000"/>
              </a:lnSpc>
            </a:pPr>
            <a:r>
              <a:rPr lang="zh-CN" altLang="en-US" sz="2400" dirty="0"/>
              <a:t>使用提示时时间要及时，以帮助孩子建立信心、发生兴趣并体验成就感。</a:t>
            </a:r>
            <a:endParaRPr lang="zh-CN" altLang="en-US" sz="2400" dirty="0"/>
          </a:p>
          <a:p>
            <a:pPr marL="609600" indent="-609600">
              <a:lnSpc>
                <a:spcPct val="80000"/>
              </a:lnSpc>
            </a:pPr>
            <a:r>
              <a:rPr lang="zh-CN" altLang="en-US" sz="2400" dirty="0"/>
              <a:t>提示要与强化结合使用，在提示儿童做出正确反应后应及时给予强化。</a:t>
            </a:r>
            <a:endParaRPr lang="zh-CN"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3346" name="标题 313345"/>
          <p:cNvSpPr>
            <a:spLocks noGrp="1"/>
          </p:cNvSpPr>
          <p:nvPr>
            <p:ph type="title"/>
          </p:nvPr>
        </p:nvSpPr>
        <p:spPr>
          <a:ln/>
        </p:spPr>
        <p:txBody>
          <a:bodyPr anchor="b"/>
          <a:p>
            <a:r>
              <a:rPr lang="zh-CN" altLang="en-US" dirty="0"/>
              <a:t>自闭症训练</a:t>
            </a:r>
            <a:endParaRPr lang="zh-CN" altLang="en-US" dirty="0"/>
          </a:p>
        </p:txBody>
      </p:sp>
      <p:graphicFrame>
        <p:nvGraphicFramePr>
          <p:cNvPr id="313435" name="表格 313434"/>
          <p:cNvGraphicFramePr/>
          <p:nvPr/>
        </p:nvGraphicFramePr>
        <p:xfrm>
          <a:off x="457200" y="1719263"/>
          <a:ext cx="8229600" cy="4805362"/>
        </p:xfrm>
        <a:graphic>
          <a:graphicData uri="http://schemas.openxmlformats.org/drawingml/2006/table">
            <a:tbl>
              <a:tblPr/>
              <a:tblGrid>
                <a:gridCol w="2743200"/>
                <a:gridCol w="5486400"/>
              </a:tblGrid>
              <a:tr h="490538">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训练内容</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训练方法</a:t>
                      </a:r>
                      <a:endParaRPr lang="zh-CN" altLang="en-US"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90537">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认知训练</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en-US" altLang="zh-CN" dirty="0"/>
                        <a:t>ABA</a:t>
                      </a:r>
                      <a:r>
                        <a:rPr lang="zh-CN" altLang="en-US" dirty="0"/>
                        <a:t>、</a:t>
                      </a:r>
                      <a:r>
                        <a:rPr lang="en-US" altLang="zh-CN"/>
                        <a:t>TEACCH</a:t>
                      </a:r>
                      <a:endParaRPr lang="zh-CN" altLang="en-US"/>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895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社会认知训练</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想法解读、社会故事法</a:t>
                      </a:r>
                      <a:endParaRPr lang="zh-CN" altLang="en-US"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884238">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社交技能训练</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en-US" altLang="zh-CN" dirty="0"/>
                        <a:t>RDI</a:t>
                      </a:r>
                      <a:r>
                        <a:rPr lang="zh-CN" altLang="en-US" dirty="0"/>
                        <a:t>、地板时光、社会故事法、</a:t>
                      </a:r>
                      <a:r>
                        <a:rPr lang="en-US" altLang="zh-CN" dirty="0"/>
                        <a:t>ABA</a:t>
                      </a:r>
                      <a:r>
                        <a:rPr lang="zh-CN" altLang="en-US" dirty="0"/>
                        <a:t>、</a:t>
                      </a:r>
                      <a:r>
                        <a:rPr lang="en-US" altLang="zh-CN"/>
                        <a:t>PRT</a:t>
                      </a:r>
                      <a:endParaRPr lang="zh-CN" altLang="en-US"/>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90537">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语言训练</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言语矫治、</a:t>
                      </a:r>
                      <a:r>
                        <a:rPr lang="en-US" altLang="zh-CN"/>
                        <a:t>ABA</a:t>
                      </a:r>
                      <a:endParaRPr lang="zh-CN" altLang="en-US"/>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90538">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沟通训练</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en-US" altLang="zh-CN" dirty="0"/>
                        <a:t>PECS</a:t>
                      </a:r>
                      <a:r>
                        <a:rPr lang="zh-CN" altLang="en-US" dirty="0"/>
                        <a:t>、</a:t>
                      </a:r>
                      <a:r>
                        <a:rPr lang="en-US" altLang="zh-CN" dirty="0"/>
                        <a:t>ABA</a:t>
                      </a:r>
                      <a:r>
                        <a:rPr lang="zh-CN" altLang="en-US" dirty="0"/>
                        <a:t>、</a:t>
                      </a:r>
                      <a:r>
                        <a:rPr lang="en-US" altLang="zh-CN"/>
                        <a:t>PRT</a:t>
                      </a:r>
                      <a:endParaRPr lang="zh-CN" altLang="en-US"/>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8895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行为训练</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en-US" altLang="zh-CN" dirty="0"/>
                        <a:t>ABA</a:t>
                      </a:r>
                      <a:r>
                        <a:rPr lang="zh-CN" altLang="en-US" dirty="0"/>
                        <a:t>、</a:t>
                      </a:r>
                      <a:r>
                        <a:rPr lang="en-US" altLang="zh-CN"/>
                        <a:t>PRT</a:t>
                      </a:r>
                      <a:endParaRPr lang="zh-CN" altLang="en-US"/>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90537">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情绪调节与管理</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心理治疗</a:t>
                      </a:r>
                      <a:endParaRPr lang="zh-CN" altLang="en-US"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90538">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生活自理训练</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en-US" altLang="zh-CN" dirty="0"/>
                        <a:t>ABA</a:t>
                      </a:r>
                      <a:r>
                        <a:rPr lang="zh-CN" altLang="en-US" dirty="0"/>
                        <a:t>、</a:t>
                      </a:r>
                      <a:r>
                        <a:rPr lang="en-US" altLang="zh-CN"/>
                        <a:t>TEACCH</a:t>
                      </a:r>
                      <a:endParaRPr lang="zh-CN" altLang="en-US"/>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6226" name="标题 436225"/>
          <p:cNvSpPr>
            <a:spLocks noGrp="1"/>
          </p:cNvSpPr>
          <p:nvPr>
            <p:ph type="title"/>
          </p:nvPr>
        </p:nvSpPr>
        <p:spPr>
          <a:ln/>
        </p:spPr>
        <p:txBody>
          <a:bodyPr anchor="b"/>
          <a:p>
            <a:r>
              <a:rPr lang="zh-CN" altLang="en-US" b="0" dirty="0"/>
              <a:t>（二）</a:t>
            </a:r>
            <a:r>
              <a:rPr lang="en-US" altLang="zh-CN" b="0" dirty="0"/>
              <a:t>ABA</a:t>
            </a:r>
            <a:r>
              <a:rPr lang="zh-CN" altLang="en-US" b="0" dirty="0"/>
              <a:t>常用技术</a:t>
            </a:r>
            <a:r>
              <a:rPr lang="en-US" altLang="zh-CN" b="0" dirty="0"/>
              <a:t>-</a:t>
            </a:r>
            <a:r>
              <a:rPr lang="zh-CN" altLang="en-US" b="0" dirty="0"/>
              <a:t>提示</a:t>
            </a:r>
            <a:endParaRPr lang="zh-CN" altLang="en-US" b="0" dirty="0"/>
          </a:p>
        </p:txBody>
      </p:sp>
      <p:sp>
        <p:nvSpPr>
          <p:cNvPr id="436227" name="文本占位符 436226"/>
          <p:cNvSpPr>
            <a:spLocks noGrp="1"/>
          </p:cNvSpPr>
          <p:nvPr>
            <p:ph type="body" idx="1"/>
          </p:nvPr>
        </p:nvSpPr>
        <p:spPr>
          <a:xfrm>
            <a:off x="304800" y="1600200"/>
            <a:ext cx="8534400" cy="5257800"/>
          </a:xfrm>
          <a:ln/>
        </p:spPr>
        <p:txBody>
          <a:bodyPr/>
          <a:p>
            <a:pPr marL="609600" indent="-609600">
              <a:lnSpc>
                <a:spcPct val="90000"/>
              </a:lnSpc>
            </a:pPr>
            <a:r>
              <a:rPr lang="zh-CN" altLang="en-US" sz="2100" dirty="0"/>
              <a:t>提示的种类：</a:t>
            </a:r>
            <a:endParaRPr lang="zh-CN" altLang="en-US" sz="2100" dirty="0"/>
          </a:p>
          <a:p>
            <a:pPr marL="609600" indent="-609600">
              <a:lnSpc>
                <a:spcPct val="90000"/>
              </a:lnSpc>
            </a:pPr>
            <a:r>
              <a:rPr lang="en-US" altLang="zh-CN" sz="2100" dirty="0"/>
              <a:t>①</a:t>
            </a:r>
            <a:r>
              <a:rPr lang="zh-CN" altLang="en-US" sz="2100" dirty="0"/>
              <a:t>身体提示（</a:t>
            </a:r>
            <a:r>
              <a:rPr lang="en-US" altLang="zh-CN" sz="2100" dirty="0"/>
              <a:t>Physical</a:t>
            </a:r>
            <a:r>
              <a:rPr lang="zh-CN" altLang="en-US" sz="2100" dirty="0"/>
              <a:t>）</a:t>
            </a:r>
            <a:r>
              <a:rPr lang="en-US" altLang="zh-CN" sz="2100" dirty="0"/>
              <a:t>——</a:t>
            </a:r>
            <a:r>
              <a:rPr lang="zh-CN" altLang="en-US" sz="2100" dirty="0"/>
              <a:t>通过接触儿童的身体帮助他完成正确反应，包括完全的和部分的身体辅助。</a:t>
            </a:r>
            <a:endParaRPr lang="zh-CN" altLang="en-US" sz="2100" dirty="0"/>
          </a:p>
          <a:p>
            <a:pPr marL="609600" indent="-609600">
              <a:lnSpc>
                <a:spcPct val="90000"/>
              </a:lnSpc>
            </a:pPr>
            <a:r>
              <a:rPr lang="en-US" altLang="zh-CN" sz="2100" dirty="0"/>
              <a:t>② </a:t>
            </a:r>
            <a:r>
              <a:rPr lang="zh-CN" altLang="en-US" sz="2100" dirty="0"/>
              <a:t>动作示范（</a:t>
            </a:r>
            <a:r>
              <a:rPr lang="en-US" altLang="zh-CN" sz="2100" dirty="0"/>
              <a:t>Modeling</a:t>
            </a:r>
            <a:r>
              <a:rPr lang="zh-CN" altLang="en-US" sz="2100" dirty="0"/>
              <a:t>）</a:t>
            </a:r>
            <a:r>
              <a:rPr lang="en-US" altLang="zh-CN" sz="2100" dirty="0"/>
              <a:t>——</a:t>
            </a:r>
            <a:r>
              <a:rPr lang="zh-CN" altLang="en-US" sz="2100" dirty="0"/>
              <a:t>通过示范指令的动作帮助孩子理解并完成。</a:t>
            </a:r>
            <a:endParaRPr lang="zh-CN" altLang="en-US" sz="2100" dirty="0"/>
          </a:p>
          <a:p>
            <a:pPr marL="609600" indent="-609600">
              <a:lnSpc>
                <a:spcPct val="90000"/>
              </a:lnSpc>
            </a:pPr>
            <a:r>
              <a:rPr lang="en-US" altLang="zh-CN" sz="2100" dirty="0"/>
              <a:t>③ </a:t>
            </a:r>
            <a:r>
              <a:rPr lang="zh-CN" altLang="en-US" sz="2100" dirty="0"/>
              <a:t>手势提示（</a:t>
            </a:r>
            <a:r>
              <a:rPr lang="en-US" altLang="zh-CN" sz="2100" dirty="0"/>
              <a:t>Gestural</a:t>
            </a:r>
            <a:r>
              <a:rPr lang="zh-CN" altLang="en-US" sz="2100" dirty="0"/>
              <a:t>）</a:t>
            </a:r>
            <a:r>
              <a:rPr lang="en-US" altLang="zh-CN" sz="2100" dirty="0"/>
              <a:t>——</a:t>
            </a:r>
            <a:r>
              <a:rPr lang="zh-CN" altLang="en-US" sz="2100" dirty="0"/>
              <a:t>用手势动作（指点、示意）帮助孩子做出正确反应。</a:t>
            </a:r>
            <a:endParaRPr lang="zh-CN" altLang="en-US" sz="2100" dirty="0"/>
          </a:p>
          <a:p>
            <a:pPr marL="609600" indent="-609600">
              <a:lnSpc>
                <a:spcPct val="90000"/>
              </a:lnSpc>
            </a:pPr>
            <a:r>
              <a:rPr lang="en-US" altLang="zh-CN" sz="2100" dirty="0"/>
              <a:t>④ </a:t>
            </a:r>
            <a:r>
              <a:rPr lang="zh-CN" altLang="en-US" sz="2100" dirty="0"/>
              <a:t>位置提示（</a:t>
            </a:r>
            <a:r>
              <a:rPr lang="en-US" altLang="zh-CN" sz="2100" dirty="0"/>
              <a:t>Positional</a:t>
            </a:r>
            <a:r>
              <a:rPr lang="zh-CN" altLang="en-US" sz="2100" dirty="0"/>
              <a:t>）</a:t>
            </a:r>
            <a:r>
              <a:rPr lang="en-US" altLang="zh-CN" sz="2100" dirty="0"/>
              <a:t>——</a:t>
            </a:r>
            <a:r>
              <a:rPr lang="zh-CN" altLang="en-US" sz="2100" dirty="0"/>
              <a:t>将刺激物置于孩子易给出正确反应的位置上。</a:t>
            </a:r>
            <a:endParaRPr lang="zh-CN" altLang="en-US" sz="2100" dirty="0"/>
          </a:p>
          <a:p>
            <a:pPr marL="609600" indent="-609600">
              <a:lnSpc>
                <a:spcPct val="90000"/>
              </a:lnSpc>
            </a:pPr>
            <a:r>
              <a:rPr lang="en-US" altLang="zh-CN" sz="2100" dirty="0"/>
              <a:t>⑤ </a:t>
            </a:r>
            <a:r>
              <a:rPr lang="zh-CN" altLang="en-US" sz="2100" dirty="0"/>
              <a:t>语言提示（</a:t>
            </a:r>
            <a:r>
              <a:rPr lang="en-US" altLang="zh-CN" sz="2100" dirty="0"/>
              <a:t>Verbal</a:t>
            </a:r>
            <a:r>
              <a:rPr lang="zh-CN" altLang="en-US" sz="2100" dirty="0"/>
              <a:t>）</a:t>
            </a:r>
            <a:r>
              <a:rPr lang="en-US" altLang="zh-CN" sz="2100" dirty="0"/>
              <a:t>——a</a:t>
            </a:r>
            <a:r>
              <a:rPr lang="zh-CN" altLang="en-US" sz="2100" dirty="0"/>
              <a:t>用语言补充</a:t>
            </a:r>
            <a:r>
              <a:rPr lang="en-US" altLang="zh-CN" sz="2100" dirty="0"/>
              <a:t>/</a:t>
            </a:r>
            <a:r>
              <a:rPr lang="zh-CN" altLang="en-US" sz="2100" dirty="0"/>
              <a:t>描述指令示意孩子应有的正确反应； </a:t>
            </a:r>
            <a:r>
              <a:rPr lang="en-US" altLang="zh-CN" sz="2100" dirty="0"/>
              <a:t>b</a:t>
            </a:r>
            <a:r>
              <a:rPr lang="zh-CN" altLang="en-US" sz="2100" dirty="0"/>
              <a:t>在语言刺激中给出（全部或部分）正确答案。</a:t>
            </a:r>
            <a:endParaRPr lang="zh-CN" altLang="en-US" sz="2100" dirty="0"/>
          </a:p>
          <a:p>
            <a:pPr marL="609600" indent="-609600">
              <a:lnSpc>
                <a:spcPct val="90000"/>
              </a:lnSpc>
            </a:pPr>
            <a:r>
              <a:rPr lang="en-US" altLang="zh-CN" sz="2100" dirty="0"/>
              <a:t>⑥ </a:t>
            </a:r>
            <a:r>
              <a:rPr lang="zh-CN" altLang="en-US" sz="2100" dirty="0"/>
              <a:t>视觉提示（</a:t>
            </a:r>
            <a:r>
              <a:rPr lang="en-US" altLang="zh-CN" sz="2100" dirty="0"/>
              <a:t>Visual</a:t>
            </a:r>
            <a:r>
              <a:rPr lang="zh-CN" altLang="en-US" sz="2100" dirty="0"/>
              <a:t>）</a:t>
            </a:r>
            <a:r>
              <a:rPr lang="en-US" altLang="zh-CN" sz="2100" dirty="0"/>
              <a:t>——</a:t>
            </a:r>
            <a:r>
              <a:rPr lang="zh-CN" altLang="en-US" sz="2100" dirty="0"/>
              <a:t>用图片或实物对孩子进行提示。</a:t>
            </a:r>
            <a:endParaRPr lang="zh-CN" altLang="en-US" sz="2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7250" name="标题 437249"/>
          <p:cNvSpPr>
            <a:spLocks noGrp="1"/>
          </p:cNvSpPr>
          <p:nvPr>
            <p:ph type="title"/>
          </p:nvPr>
        </p:nvSpPr>
        <p:spPr>
          <a:ln/>
        </p:spPr>
        <p:txBody>
          <a:bodyPr anchor="b"/>
          <a:p>
            <a:r>
              <a:rPr lang="zh-CN" altLang="en-US" b="0" dirty="0"/>
              <a:t>（三）</a:t>
            </a:r>
            <a:r>
              <a:rPr lang="en-US" altLang="zh-CN" b="0" dirty="0"/>
              <a:t>ABA</a:t>
            </a:r>
            <a:r>
              <a:rPr lang="zh-CN" altLang="en-US" b="0" dirty="0"/>
              <a:t>常用技术</a:t>
            </a:r>
            <a:r>
              <a:rPr lang="en-US" altLang="zh-CN" b="0" dirty="0"/>
              <a:t>-</a:t>
            </a:r>
            <a:r>
              <a:rPr lang="zh-CN" altLang="en-US" b="0" dirty="0"/>
              <a:t>渐退</a:t>
            </a:r>
            <a:endParaRPr lang="zh-CN" altLang="en-US" b="0" dirty="0"/>
          </a:p>
        </p:txBody>
      </p:sp>
      <p:sp>
        <p:nvSpPr>
          <p:cNvPr id="437251" name="文本占位符 437250"/>
          <p:cNvSpPr>
            <a:spLocks noGrp="1"/>
          </p:cNvSpPr>
          <p:nvPr>
            <p:ph type="body" idx="1"/>
          </p:nvPr>
        </p:nvSpPr>
        <p:spPr>
          <a:ln/>
        </p:spPr>
        <p:txBody>
          <a:bodyPr/>
          <a:p>
            <a:pPr>
              <a:lnSpc>
                <a:spcPct val="80000"/>
              </a:lnSpc>
            </a:pPr>
            <a:r>
              <a:rPr lang="zh-CN" altLang="en-US" sz="2100" dirty="0"/>
              <a:t>渐退是指逐步撤消提示的过程。</a:t>
            </a:r>
            <a:endParaRPr lang="zh-CN" altLang="en-US" sz="2100" dirty="0"/>
          </a:p>
          <a:p>
            <a:pPr>
              <a:lnSpc>
                <a:spcPct val="80000"/>
              </a:lnSpc>
            </a:pPr>
            <a:r>
              <a:rPr lang="zh-CN" altLang="en-US" sz="2100" dirty="0"/>
              <a:t>要求：</a:t>
            </a:r>
            <a:endParaRPr lang="zh-CN" altLang="en-US" sz="2100" dirty="0"/>
          </a:p>
          <a:p>
            <a:pPr>
              <a:lnSpc>
                <a:spcPct val="80000"/>
              </a:lnSpc>
            </a:pPr>
            <a:r>
              <a:rPr lang="zh-CN" altLang="en-US" sz="2100" dirty="0"/>
              <a:t>提示的层次：应遵循从最大干预到最小干预的顺序。如从全体式的提示、半体式提示、动作示范逐步降低提示的强度，直至儿童能独立完成目标行为。</a:t>
            </a:r>
            <a:endParaRPr lang="zh-CN" altLang="en-US" sz="2100" dirty="0"/>
          </a:p>
          <a:p>
            <a:pPr>
              <a:lnSpc>
                <a:spcPct val="80000"/>
              </a:lnSpc>
            </a:pPr>
            <a:r>
              <a:rPr lang="zh-CN" altLang="en-US" sz="2100" dirty="0"/>
              <a:t>在教学中要逐渐地撤消提示，直至儿童在没有提示的情况下也能够独立完成。</a:t>
            </a:r>
            <a:endParaRPr lang="zh-CN" altLang="en-US" sz="2100" dirty="0"/>
          </a:p>
          <a:p>
            <a:pPr>
              <a:lnSpc>
                <a:spcPct val="80000"/>
              </a:lnSpc>
            </a:pPr>
            <a:r>
              <a:rPr lang="zh-CN" altLang="en-US" sz="2100" dirty="0"/>
              <a:t>要慢慢地撤销提示，在一种水平的提示消失或减弱之前，儿童应能够在这种提示条件下成功地完成几个连续的回合。</a:t>
            </a:r>
            <a:endParaRPr lang="zh-CN" altLang="en-US" sz="2100" dirty="0"/>
          </a:p>
          <a:p>
            <a:pPr>
              <a:lnSpc>
                <a:spcPct val="80000"/>
              </a:lnSpc>
            </a:pPr>
            <a:r>
              <a:rPr lang="zh-CN" altLang="en-US" sz="2100" dirty="0"/>
              <a:t>如果提示减低后，儿童不能完成正确反应，应返回到降低“以前”的提示等级上去。也就是说，在确定了降低或减弱后的提示肯定不行后，要使用肯定能够使孩子作出正确反应的（程度较高的）提示。</a:t>
            </a:r>
            <a:endParaRPr lang="zh-CN" altLang="en-US" sz="2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8274" name="标题 438273"/>
          <p:cNvSpPr>
            <a:spLocks noGrp="1"/>
          </p:cNvSpPr>
          <p:nvPr>
            <p:ph type="title"/>
          </p:nvPr>
        </p:nvSpPr>
        <p:spPr>
          <a:ln/>
        </p:spPr>
        <p:txBody>
          <a:bodyPr anchor="b"/>
          <a:p>
            <a:r>
              <a:rPr lang="zh-CN" altLang="en-US" b="0" dirty="0"/>
              <a:t>（三）</a:t>
            </a:r>
            <a:r>
              <a:rPr lang="en-US" altLang="zh-CN" b="0" dirty="0"/>
              <a:t>ABA</a:t>
            </a:r>
            <a:r>
              <a:rPr lang="zh-CN" altLang="en-US" b="0" dirty="0"/>
              <a:t>常用技术</a:t>
            </a:r>
            <a:r>
              <a:rPr lang="en-US" altLang="zh-CN" b="0" dirty="0"/>
              <a:t>-</a:t>
            </a:r>
            <a:r>
              <a:rPr lang="zh-CN" altLang="en-US" b="0" dirty="0"/>
              <a:t>渐退</a:t>
            </a:r>
            <a:endParaRPr lang="zh-CN" altLang="en-US" b="0" dirty="0"/>
          </a:p>
        </p:txBody>
      </p:sp>
      <p:sp>
        <p:nvSpPr>
          <p:cNvPr id="438275" name="文本占位符 438274"/>
          <p:cNvSpPr>
            <a:spLocks noGrp="1"/>
          </p:cNvSpPr>
          <p:nvPr>
            <p:ph type="body" idx="1"/>
          </p:nvPr>
        </p:nvSpPr>
        <p:spPr>
          <a:xfrm>
            <a:off x="457200" y="1600200"/>
            <a:ext cx="8305800" cy="5105400"/>
          </a:xfrm>
          <a:ln/>
        </p:spPr>
        <p:txBody>
          <a:bodyPr/>
          <a:p>
            <a:pPr>
              <a:lnSpc>
                <a:spcPct val="90000"/>
              </a:lnSpc>
            </a:pPr>
            <a:r>
              <a:rPr lang="zh-CN" altLang="en-US" sz="2100" dirty="0"/>
              <a:t>例如：</a:t>
            </a:r>
            <a:endParaRPr lang="zh-CN" altLang="en-US" sz="2100" dirty="0"/>
          </a:p>
          <a:p>
            <a:pPr>
              <a:lnSpc>
                <a:spcPct val="90000"/>
              </a:lnSpc>
            </a:pPr>
            <a:r>
              <a:rPr lang="zh-CN" altLang="en-US" sz="2100" dirty="0"/>
              <a:t>身体提示：自闭症儿童在使用身体提示下完成“摸”的行为后，下一个回合尝试采用一个手势提示（指着正确的实物），来提示他完成“摸”的行为。</a:t>
            </a:r>
            <a:endParaRPr lang="zh-CN" altLang="en-US" sz="2100" dirty="0"/>
          </a:p>
          <a:p>
            <a:pPr>
              <a:lnSpc>
                <a:spcPct val="90000"/>
              </a:lnSpc>
            </a:pPr>
            <a:r>
              <a:rPr lang="zh-CN" altLang="en-US" sz="2100" dirty="0"/>
              <a:t>语言提示：使用一个语言提示完全说出一个实物名称使自闭症儿童模仿说出后，下一个回合尝试使用只发出第一个音节来提示他仍模仿说出实物的名称。       </a:t>
            </a:r>
            <a:endParaRPr lang="zh-CN" altLang="en-US" sz="2100" dirty="0"/>
          </a:p>
          <a:p>
            <a:pPr>
              <a:lnSpc>
                <a:spcPct val="90000"/>
              </a:lnSpc>
            </a:pPr>
            <a:endParaRPr lang="zh-CN" altLang="en-US" sz="2100" dirty="0"/>
          </a:p>
          <a:p>
            <a:pPr>
              <a:lnSpc>
                <a:spcPct val="90000"/>
              </a:lnSpc>
            </a:pPr>
            <a:r>
              <a:rPr lang="zh-CN" altLang="en-US" sz="2100" dirty="0"/>
              <a:t>适当延长“等待” 时间：</a:t>
            </a:r>
            <a:endParaRPr lang="zh-CN" altLang="en-US" sz="2100" dirty="0"/>
          </a:p>
          <a:p>
            <a:pPr>
              <a:lnSpc>
                <a:spcPct val="90000"/>
              </a:lnSpc>
            </a:pPr>
            <a:r>
              <a:rPr lang="zh-CN" altLang="en-US" sz="2100" dirty="0"/>
              <a:t>适当延长“等待”时间也是一种提示的渐退，在自闭症儿童已经能在一种提示下完成目标行为后，可以尝试在下一个回合中，如果他没有对指令做出即时的反应，适当地延长提示给予的等待时间，但注意等待时间不能超过五秒钟，并避免孩子出现错误反应。      </a:t>
            </a:r>
            <a:endParaRPr lang="zh-CN" altLang="en-US" sz="2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8930" name="标题 508929"/>
          <p:cNvSpPr>
            <a:spLocks noGrp="1"/>
          </p:cNvSpPr>
          <p:nvPr>
            <p:ph type="title"/>
          </p:nvPr>
        </p:nvSpPr>
        <p:spPr>
          <a:ln/>
        </p:spPr>
        <p:txBody>
          <a:bodyPr anchor="b"/>
          <a:p>
            <a:r>
              <a:rPr lang="zh-CN" altLang="en-US" b="0" dirty="0"/>
              <a:t>（四）</a:t>
            </a:r>
            <a:r>
              <a:rPr lang="en-US" altLang="zh-CN" b="0" dirty="0"/>
              <a:t>ABA</a:t>
            </a:r>
            <a:r>
              <a:rPr lang="zh-CN" altLang="en-US" b="0" dirty="0"/>
              <a:t>常用技术</a:t>
            </a:r>
            <a:r>
              <a:rPr lang="en-US" altLang="zh-CN" b="0" dirty="0"/>
              <a:t>-</a:t>
            </a:r>
            <a:r>
              <a:rPr lang="zh-CN" altLang="en-US" b="0" dirty="0"/>
              <a:t>迁移</a:t>
            </a:r>
            <a:endParaRPr lang="zh-CN" altLang="en-US" b="0" dirty="0"/>
          </a:p>
        </p:txBody>
      </p:sp>
      <p:sp>
        <p:nvSpPr>
          <p:cNvPr id="508931" name="文本占位符 508930"/>
          <p:cNvSpPr>
            <a:spLocks noGrp="1"/>
          </p:cNvSpPr>
          <p:nvPr>
            <p:ph type="body" idx="1"/>
          </p:nvPr>
        </p:nvSpPr>
        <p:spPr>
          <a:xfrm>
            <a:off x="381000" y="1524000"/>
            <a:ext cx="8229600" cy="5638800"/>
          </a:xfrm>
          <a:ln/>
        </p:spPr>
        <p:txBody>
          <a:bodyPr/>
          <a:p>
            <a:pPr>
              <a:lnSpc>
                <a:spcPct val="80000"/>
              </a:lnSpc>
            </a:pPr>
            <a:r>
              <a:rPr lang="zh-CN" altLang="en-US" sz="2400" b="1" dirty="0"/>
              <a:t>迁移的五个级别：</a:t>
            </a:r>
            <a:endParaRPr lang="zh-CN" altLang="en-US" sz="2400" b="1" dirty="0"/>
          </a:p>
          <a:p>
            <a:pPr>
              <a:lnSpc>
                <a:spcPct val="80000"/>
              </a:lnSpc>
            </a:pPr>
            <a:r>
              <a:rPr lang="zh-CN" altLang="en-US" sz="2400" dirty="0"/>
              <a:t>一级迁移：</a:t>
            </a:r>
            <a:endParaRPr lang="zh-CN" altLang="en-US" sz="2400" dirty="0"/>
          </a:p>
          <a:p>
            <a:pPr>
              <a:lnSpc>
                <a:spcPct val="80000"/>
              </a:lnSpc>
            </a:pPr>
            <a:r>
              <a:rPr lang="zh-CN" altLang="en-US" sz="2400" dirty="0"/>
              <a:t>不变的</a:t>
            </a:r>
            <a:r>
              <a:rPr lang="en-US" altLang="zh-CN" sz="2400" dirty="0"/>
              <a:t>——</a:t>
            </a:r>
            <a:r>
              <a:rPr lang="zh-CN" altLang="en-US" sz="2400" dirty="0"/>
              <a:t>环境结构、强化物的密集、时间、教材、指令。</a:t>
            </a:r>
            <a:endParaRPr lang="zh-CN" altLang="en-US" sz="2400" dirty="0"/>
          </a:p>
          <a:p>
            <a:pPr>
              <a:lnSpc>
                <a:spcPct val="80000"/>
              </a:lnSpc>
            </a:pPr>
            <a:r>
              <a:rPr lang="zh-CN" altLang="en-US" sz="2400" dirty="0"/>
              <a:t>改变的</a:t>
            </a:r>
            <a:r>
              <a:rPr lang="en-US" altLang="zh-CN" sz="2400" dirty="0"/>
              <a:t>——</a:t>
            </a:r>
            <a:r>
              <a:rPr lang="zh-CN" altLang="en-US" sz="2400" dirty="0"/>
              <a:t>唯一要变的是操作者。</a:t>
            </a:r>
            <a:endParaRPr lang="zh-CN" altLang="en-US" sz="2400" dirty="0"/>
          </a:p>
          <a:p>
            <a:pPr>
              <a:lnSpc>
                <a:spcPct val="80000"/>
              </a:lnSpc>
            </a:pPr>
            <a:r>
              <a:rPr lang="zh-CN" altLang="en-US" sz="2400" dirty="0"/>
              <a:t>解决的问题</a:t>
            </a:r>
            <a:r>
              <a:rPr lang="en-US" altLang="zh-CN" sz="2400" dirty="0"/>
              <a:t>——</a:t>
            </a:r>
            <a:r>
              <a:rPr lang="zh-CN" altLang="en-US" sz="2400" dirty="0"/>
              <a:t>自闭症儿童只和某一个人说话而不和其他人说话。</a:t>
            </a:r>
            <a:endParaRPr lang="zh-CN" altLang="en-US" sz="2400" dirty="0"/>
          </a:p>
          <a:p>
            <a:pPr>
              <a:lnSpc>
                <a:spcPct val="80000"/>
              </a:lnSpc>
            </a:pPr>
            <a:r>
              <a:rPr lang="zh-CN" altLang="en-US" sz="2400" dirty="0"/>
              <a:t>二级迁移：</a:t>
            </a:r>
            <a:endParaRPr lang="zh-CN" altLang="en-US" sz="2400" dirty="0"/>
          </a:p>
          <a:p>
            <a:pPr>
              <a:lnSpc>
                <a:spcPct val="80000"/>
              </a:lnSpc>
            </a:pPr>
            <a:r>
              <a:rPr lang="zh-CN" altLang="en-US" sz="2400" dirty="0"/>
              <a:t>不变的</a:t>
            </a:r>
            <a:r>
              <a:rPr lang="en-US" altLang="zh-CN" sz="2400" dirty="0"/>
              <a:t>——</a:t>
            </a:r>
            <a:r>
              <a:rPr lang="zh-CN" altLang="en-US" sz="2400" dirty="0"/>
              <a:t>环境结构、强化物、时间。</a:t>
            </a:r>
            <a:endParaRPr lang="zh-CN" altLang="en-US" sz="2400" dirty="0"/>
          </a:p>
          <a:p>
            <a:pPr>
              <a:lnSpc>
                <a:spcPct val="80000"/>
              </a:lnSpc>
            </a:pPr>
            <a:r>
              <a:rPr lang="zh-CN" altLang="en-US" sz="2400" dirty="0"/>
              <a:t>改变的</a:t>
            </a:r>
            <a:r>
              <a:rPr lang="en-US" altLang="zh-CN" sz="2400" dirty="0"/>
              <a:t>——</a:t>
            </a:r>
            <a:r>
              <a:rPr lang="zh-CN" altLang="en-US" sz="2400" dirty="0"/>
              <a:t>指令、教材、训练者。</a:t>
            </a:r>
            <a:endParaRPr lang="zh-CN" altLang="en-US" sz="2400" dirty="0"/>
          </a:p>
          <a:p>
            <a:pPr>
              <a:lnSpc>
                <a:spcPct val="80000"/>
              </a:lnSpc>
            </a:pPr>
            <a:r>
              <a:rPr lang="zh-CN" altLang="en-US" sz="2400" dirty="0"/>
              <a:t>三级迁移：</a:t>
            </a:r>
            <a:endParaRPr lang="zh-CN" altLang="en-US" sz="2400" dirty="0"/>
          </a:p>
          <a:p>
            <a:pPr>
              <a:lnSpc>
                <a:spcPct val="80000"/>
              </a:lnSpc>
            </a:pPr>
            <a:r>
              <a:rPr lang="zh-CN" altLang="en-US" sz="2400" dirty="0"/>
              <a:t>改变的</a:t>
            </a:r>
            <a:r>
              <a:rPr lang="en-US" altLang="zh-CN" sz="2400" dirty="0"/>
              <a:t>——</a:t>
            </a:r>
            <a:r>
              <a:rPr lang="zh-CN" altLang="en-US" sz="2400" dirty="0"/>
              <a:t>环境结构，如在不同的地方；强化物，如变化</a:t>
            </a:r>
            <a:r>
              <a:rPr lang="en-US" altLang="zh-CN" sz="2400" dirty="0"/>
              <a:t>/</a:t>
            </a:r>
            <a:r>
              <a:rPr lang="zh-CN" altLang="en-US" sz="2400" dirty="0"/>
              <a:t>延长；时间；指令；教材；训练者。把让儿童分心的物品移回来以增加干扰，如加入分心的东西、声音、味道。</a:t>
            </a:r>
            <a:endParaRPr lang="zh-CN" altLang="en-US" sz="2400" dirty="0"/>
          </a:p>
          <a:p>
            <a:pPr>
              <a:lnSpc>
                <a:spcPct val="80000"/>
              </a:lnSpc>
            </a:pPr>
            <a:endParaRPr lang="zh-CN" altLang="en-US"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9954" name="标题 509953"/>
          <p:cNvSpPr>
            <a:spLocks noGrp="1"/>
          </p:cNvSpPr>
          <p:nvPr>
            <p:ph type="title"/>
          </p:nvPr>
        </p:nvSpPr>
        <p:spPr>
          <a:ln/>
        </p:spPr>
        <p:txBody>
          <a:bodyPr anchor="b"/>
          <a:p>
            <a:r>
              <a:rPr lang="zh-CN" altLang="en-US" b="0" dirty="0"/>
              <a:t>（四）</a:t>
            </a:r>
            <a:r>
              <a:rPr lang="en-US" altLang="zh-CN" b="0" dirty="0"/>
              <a:t>ABA</a:t>
            </a:r>
            <a:r>
              <a:rPr lang="zh-CN" altLang="en-US" b="0" dirty="0"/>
              <a:t>常用技术</a:t>
            </a:r>
            <a:r>
              <a:rPr lang="en-US" altLang="zh-CN" b="0" dirty="0"/>
              <a:t>-</a:t>
            </a:r>
            <a:r>
              <a:rPr lang="zh-CN" altLang="en-US" b="0" dirty="0"/>
              <a:t>迁移</a:t>
            </a:r>
            <a:endParaRPr lang="zh-CN" altLang="en-US" b="0" dirty="0"/>
          </a:p>
        </p:txBody>
      </p:sp>
      <p:sp>
        <p:nvSpPr>
          <p:cNvPr id="509955" name="文本占位符 509954"/>
          <p:cNvSpPr>
            <a:spLocks noGrp="1"/>
          </p:cNvSpPr>
          <p:nvPr>
            <p:ph type="body" idx="1"/>
          </p:nvPr>
        </p:nvSpPr>
        <p:spPr>
          <a:xfrm>
            <a:off x="381000" y="1524000"/>
            <a:ext cx="8229600" cy="5943600"/>
          </a:xfrm>
          <a:ln/>
        </p:spPr>
        <p:txBody>
          <a:bodyPr/>
          <a:p>
            <a:r>
              <a:rPr lang="zh-CN" altLang="en-US" sz="2000" dirty="0"/>
              <a:t>四级迁移：</a:t>
            </a:r>
            <a:endParaRPr lang="zh-CN" altLang="en-US" sz="2000" dirty="0"/>
          </a:p>
          <a:p>
            <a:r>
              <a:rPr lang="zh-CN" altLang="en-US" sz="2000" dirty="0"/>
              <a:t>保持所掌握的全套任务；在自然环境中进行迁移，即功能性地使用自闭症儿童学到的技能。</a:t>
            </a:r>
            <a:endParaRPr lang="zh-CN" altLang="en-US" sz="2000" dirty="0"/>
          </a:p>
          <a:p>
            <a:r>
              <a:rPr lang="zh-CN" altLang="en-US" sz="2000" dirty="0"/>
              <a:t>四级迁移对自闭症儿童来说是看得见的，也是非常实用的。在自然环境中教师或家长可以通过“设计”和“捕捉”进行四级迁移，此时自闭症儿童的目标行为受控于自然强化物。</a:t>
            </a:r>
            <a:endParaRPr lang="zh-CN" altLang="en-US" sz="2000" dirty="0"/>
          </a:p>
          <a:p>
            <a:r>
              <a:rPr lang="zh-CN" altLang="en-US" sz="2000" dirty="0"/>
              <a:t>一到四级迁移可以同时进行。在教学中最好每天都有一级和四级的迁移内容。</a:t>
            </a:r>
            <a:endParaRPr lang="zh-CN" altLang="en-US" sz="2000" dirty="0"/>
          </a:p>
          <a:p>
            <a:r>
              <a:rPr lang="zh-CN" altLang="en-US" sz="2000" dirty="0"/>
              <a:t>五级迁移：</a:t>
            </a:r>
            <a:endParaRPr lang="zh-CN" altLang="en-US" sz="2000" dirty="0"/>
          </a:p>
          <a:p>
            <a:r>
              <a:rPr lang="zh-CN" altLang="en-US" sz="2000" dirty="0"/>
              <a:t>在社会环境中迁移，让自闭症儿童明白自己的行为是受于他人的行为，即社会规则。通过五级迁移建立在社会环境中的适当行为，如上课不能大声说话，裤子脏了要换掉等。可以通过口头交流、角色扮演及实际操作来进行迁移。</a:t>
            </a:r>
            <a:endParaRPr lang="zh-CN" alt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7906" name="标题 507905"/>
          <p:cNvSpPr>
            <a:spLocks noGrp="1"/>
          </p:cNvSpPr>
          <p:nvPr>
            <p:ph type="title"/>
          </p:nvPr>
        </p:nvSpPr>
        <p:spPr>
          <a:ln/>
        </p:spPr>
        <p:txBody>
          <a:bodyPr anchor="b"/>
          <a:p>
            <a:r>
              <a:rPr lang="zh-CN" altLang="en-US" b="0" dirty="0"/>
              <a:t>（五）</a:t>
            </a:r>
            <a:r>
              <a:rPr lang="en-US" altLang="zh-CN" b="0" dirty="0"/>
              <a:t>ABA</a:t>
            </a:r>
            <a:r>
              <a:rPr lang="zh-CN" altLang="en-US" b="0" dirty="0"/>
              <a:t>常用技术</a:t>
            </a:r>
            <a:r>
              <a:rPr lang="en-US" altLang="zh-CN" b="0" dirty="0"/>
              <a:t>-</a:t>
            </a:r>
            <a:r>
              <a:rPr lang="zh-CN" altLang="en-US" b="0" dirty="0"/>
              <a:t>强化</a:t>
            </a:r>
            <a:endParaRPr lang="zh-CN" altLang="en-US" b="0" dirty="0"/>
          </a:p>
        </p:txBody>
      </p:sp>
      <p:sp>
        <p:nvSpPr>
          <p:cNvPr id="507907" name="文本占位符 507906"/>
          <p:cNvSpPr>
            <a:spLocks noGrp="1"/>
          </p:cNvSpPr>
          <p:nvPr>
            <p:ph type="body" idx="1"/>
          </p:nvPr>
        </p:nvSpPr>
        <p:spPr>
          <a:ln/>
        </p:spPr>
        <p:txBody>
          <a:bodyPr/>
          <a:p>
            <a:pPr>
              <a:lnSpc>
                <a:spcPct val="90000"/>
              </a:lnSpc>
            </a:pPr>
            <a:r>
              <a:rPr lang="zh-CN" altLang="en-US" sz="2100" dirty="0"/>
              <a:t>强化物不仅指奖励，而是包括能增加或维持行为的环境中的任何因素。</a:t>
            </a:r>
            <a:endParaRPr lang="zh-CN" altLang="en-US" sz="2100" dirty="0"/>
          </a:p>
          <a:p>
            <a:pPr>
              <a:lnSpc>
                <a:spcPct val="90000"/>
              </a:lnSpc>
            </a:pPr>
            <a:r>
              <a:rPr lang="zh-CN" altLang="en-US" sz="2100" dirty="0"/>
              <a:t>回合式教学中，强化物是用来对儿童的正确反应进行“奖励”的物品和活动，是多样性的，凡是对儿童能起到“奖励”作用的事物都可能成为强化物。</a:t>
            </a:r>
            <a:endParaRPr lang="zh-CN" altLang="en-US" sz="2100" dirty="0"/>
          </a:p>
          <a:p>
            <a:pPr>
              <a:lnSpc>
                <a:spcPct val="90000"/>
              </a:lnSpc>
            </a:pPr>
            <a:r>
              <a:rPr lang="zh-CN" altLang="en-US" sz="2100" dirty="0"/>
              <a:t>根据强化物自身特点分为：</a:t>
            </a:r>
            <a:endParaRPr lang="zh-CN" altLang="en-US" sz="2100" dirty="0"/>
          </a:p>
          <a:p>
            <a:pPr>
              <a:lnSpc>
                <a:spcPct val="90000"/>
              </a:lnSpc>
            </a:pPr>
            <a:r>
              <a:rPr lang="zh-CN" altLang="en-US" sz="2100" dirty="0"/>
              <a:t>社交性强化物：鼓掌、拥抱、摸摸头，说“你真棒”“很好”。</a:t>
            </a:r>
            <a:endParaRPr lang="zh-CN" altLang="en-US" sz="2100" dirty="0"/>
          </a:p>
          <a:p>
            <a:pPr>
              <a:lnSpc>
                <a:spcPct val="90000"/>
              </a:lnSpc>
            </a:pPr>
            <a:r>
              <a:rPr lang="zh-CN" altLang="en-US" sz="2100" dirty="0"/>
              <a:t>实物强化物：儿童喜欢的东西、卡片、小玩具等。</a:t>
            </a:r>
            <a:endParaRPr lang="zh-CN" altLang="en-US" sz="2100" dirty="0"/>
          </a:p>
          <a:p>
            <a:pPr>
              <a:lnSpc>
                <a:spcPct val="90000"/>
              </a:lnSpc>
            </a:pPr>
            <a:r>
              <a:rPr lang="zh-CN" altLang="en-US" sz="2100" dirty="0"/>
              <a:t>游戏强化物：儿童喜欢的游戏、玩电脑、看电视等。</a:t>
            </a:r>
            <a:endParaRPr lang="zh-CN" altLang="en-US" sz="2100" dirty="0"/>
          </a:p>
          <a:p>
            <a:pPr>
              <a:lnSpc>
                <a:spcPct val="90000"/>
              </a:lnSpc>
            </a:pPr>
            <a:r>
              <a:rPr lang="zh-CN" altLang="en-US" sz="2100" dirty="0"/>
              <a:t>食品强化物：儿童喜欢的糖、饼干、薯片等。</a:t>
            </a:r>
            <a:endParaRPr lang="zh-CN" altLang="en-US" sz="2100" dirty="0"/>
          </a:p>
          <a:p>
            <a:pPr>
              <a:lnSpc>
                <a:spcPct val="90000"/>
              </a:lnSpc>
            </a:pPr>
            <a:r>
              <a:rPr lang="zh-CN" altLang="en-US" sz="2100" dirty="0"/>
              <a:t>代币强化物：各种代币，如：小红花。</a:t>
            </a:r>
            <a:endParaRPr lang="zh-CN" altLang="en-US" sz="2100" dirty="0"/>
          </a:p>
          <a:p>
            <a:pPr>
              <a:lnSpc>
                <a:spcPct val="90000"/>
              </a:lnSpc>
            </a:pPr>
            <a:endParaRPr lang="zh-CN" altLang="en-US" sz="21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0194" name="标题 520193"/>
          <p:cNvSpPr>
            <a:spLocks noGrp="1"/>
          </p:cNvSpPr>
          <p:nvPr>
            <p:ph type="title"/>
          </p:nvPr>
        </p:nvSpPr>
        <p:spPr>
          <a:ln/>
        </p:spPr>
        <p:txBody>
          <a:bodyPr anchor="b"/>
          <a:p>
            <a:r>
              <a:rPr lang="zh-CN" altLang="en-US" b="0" dirty="0"/>
              <a:t>（五）</a:t>
            </a:r>
            <a:r>
              <a:rPr lang="en-US" altLang="zh-CN" b="0" dirty="0"/>
              <a:t>ABA</a:t>
            </a:r>
            <a:r>
              <a:rPr lang="zh-CN" altLang="en-US" b="0" dirty="0"/>
              <a:t>常用技术</a:t>
            </a:r>
            <a:r>
              <a:rPr lang="en-US" altLang="zh-CN" b="0" dirty="0"/>
              <a:t>-</a:t>
            </a:r>
            <a:r>
              <a:rPr lang="zh-CN" altLang="en-US" b="0" dirty="0"/>
              <a:t>任务分析</a:t>
            </a:r>
            <a:endParaRPr lang="zh-CN" altLang="en-US" b="0" dirty="0"/>
          </a:p>
        </p:txBody>
      </p:sp>
      <p:sp>
        <p:nvSpPr>
          <p:cNvPr id="520195" name="文本占位符 520194"/>
          <p:cNvSpPr>
            <a:spLocks noGrp="1"/>
          </p:cNvSpPr>
          <p:nvPr>
            <p:ph type="body" idx="1"/>
          </p:nvPr>
        </p:nvSpPr>
        <p:spPr>
          <a:ln/>
        </p:spPr>
        <p:txBody>
          <a:bodyPr/>
          <a:p>
            <a:r>
              <a:rPr lang="zh-CN" altLang="en-US" sz="2600" dirty="0"/>
              <a:t>分段式教学解决的是小单元行为的训练问题，但现实生活中并不全是简单的小单元行为，还存在很多的复杂行为。对于复杂行为的训练可以通过任务分析的方法予以解决。</a:t>
            </a:r>
            <a:endParaRPr lang="zh-CN" altLang="en-US" sz="2600" dirty="0"/>
          </a:p>
          <a:p>
            <a:r>
              <a:rPr lang="zh-CN" altLang="en-US" sz="2600" dirty="0"/>
              <a:t>任务分析是将复杂行为分解成可以控制的步骤，从而可以每一次都用统一的方法进行教学。任务分析可以让让教师用逻辑的顺序进行教学，能预防教师出现遗漏教学步骤的现象，并在具体的教学中让教师发现自闭症儿童障碍及学习困难的领域。</a:t>
            </a:r>
            <a:endParaRPr lang="zh-CN" altLang="en-US" sz="2600" dirty="0"/>
          </a:p>
          <a:p>
            <a:r>
              <a:rPr lang="zh-CN" altLang="en-US" sz="2500" dirty="0"/>
              <a:t>链锁法（</a:t>
            </a:r>
            <a:r>
              <a:rPr lang="en-US" altLang="zh-CN" sz="2500" dirty="0"/>
              <a:t>Chaining</a:t>
            </a:r>
            <a:r>
              <a:rPr lang="zh-CN" altLang="en-US" sz="2500" dirty="0"/>
              <a:t>）</a:t>
            </a:r>
            <a:endParaRPr lang="zh-CN" altLang="en-US" sz="25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1346" name="标题 441345"/>
          <p:cNvSpPr>
            <a:spLocks noGrp="1"/>
          </p:cNvSpPr>
          <p:nvPr>
            <p:ph type="title"/>
          </p:nvPr>
        </p:nvSpPr>
        <p:spPr>
          <a:ln/>
        </p:spPr>
        <p:txBody>
          <a:bodyPr anchor="b"/>
          <a:p>
            <a:r>
              <a:rPr lang="zh-CN" altLang="en-US" b="0" dirty="0"/>
              <a:t>四、分段式教学（回合式教学，</a:t>
            </a:r>
            <a:r>
              <a:rPr lang="en-US" altLang="zh-CN" b="0" dirty="0"/>
              <a:t>DTT</a:t>
            </a:r>
            <a:r>
              <a:rPr lang="zh-CN" altLang="en-US" b="0" dirty="0"/>
              <a:t>）</a:t>
            </a:r>
            <a:endParaRPr lang="zh-CN" altLang="en-US" b="0" dirty="0"/>
          </a:p>
        </p:txBody>
      </p:sp>
      <p:sp>
        <p:nvSpPr>
          <p:cNvPr id="441347" name="文本占位符 441346"/>
          <p:cNvSpPr>
            <a:spLocks noGrp="1"/>
          </p:cNvSpPr>
          <p:nvPr>
            <p:ph type="body" idx="1"/>
          </p:nvPr>
        </p:nvSpPr>
        <p:spPr>
          <a:ln/>
        </p:spPr>
        <p:txBody>
          <a:bodyPr/>
          <a:p>
            <a:r>
              <a:rPr lang="en-US" altLang="zh-CN" dirty="0"/>
              <a:t> </a:t>
            </a:r>
            <a:r>
              <a:rPr lang="zh-CN" altLang="en-US" dirty="0"/>
              <a:t>原理：</a:t>
            </a:r>
            <a:endParaRPr lang="zh-CN" altLang="en-US" dirty="0"/>
          </a:p>
          <a:p>
            <a:r>
              <a:rPr lang="zh-CN" altLang="en-US"/>
              <a:t> </a:t>
            </a:r>
            <a:r>
              <a:rPr lang="en-US" altLang="zh-CN"/>
              <a:t>A    ————    B    ————    C    </a:t>
            </a:r>
            <a:endParaRPr lang="en-US" altLang="zh-CN"/>
          </a:p>
          <a:p>
            <a:r>
              <a:rPr lang="en-US" altLang="zh-CN"/>
              <a:t>     </a:t>
            </a:r>
            <a:endParaRPr lang="en-US" altLang="zh-CN"/>
          </a:p>
          <a:p>
            <a:r>
              <a:rPr lang="en-US" altLang="zh-CN" dirty="0"/>
              <a:t>     </a:t>
            </a:r>
            <a:r>
              <a:rPr lang="zh-CN" altLang="en-US" dirty="0"/>
              <a:t>提示</a:t>
            </a:r>
            <a:endParaRPr lang="zh-CN" altLang="en-US" dirty="0"/>
          </a:p>
          <a:p>
            <a:endParaRPr lang="zh-CN" altLang="en-US" dirty="0"/>
          </a:p>
          <a:p>
            <a:endParaRPr lang="zh-CN" altLang="en-US" dirty="0"/>
          </a:p>
          <a:p>
            <a:r>
              <a:rPr lang="zh-CN" altLang="en-US" dirty="0"/>
              <a:t>   指令</a:t>
            </a:r>
            <a:r>
              <a:rPr lang="en-US" altLang="zh-CN" dirty="0"/>
              <a:t>———  </a:t>
            </a:r>
            <a:r>
              <a:rPr lang="zh-CN" altLang="en-US" dirty="0"/>
              <a:t>小单元行为 </a:t>
            </a:r>
            <a:r>
              <a:rPr lang="en-US" altLang="zh-CN" dirty="0"/>
              <a:t>——</a:t>
            </a:r>
            <a:r>
              <a:rPr lang="zh-CN" altLang="en-US" dirty="0"/>
              <a:t>正确反应</a:t>
            </a:r>
            <a:endParaRPr lang="zh-CN" altLang="en-US" dirty="0"/>
          </a:p>
        </p:txBody>
      </p:sp>
      <p:sp>
        <p:nvSpPr>
          <p:cNvPr id="441348" name="直接连接符 441347"/>
          <p:cNvSpPr/>
          <p:nvPr/>
        </p:nvSpPr>
        <p:spPr>
          <a:xfrm>
            <a:off x="2590800" y="2590800"/>
            <a:ext cx="0" cy="1219200"/>
          </a:xfrm>
          <a:prstGeom prst="line">
            <a:avLst/>
          </a:prstGeom>
          <a:ln w="9525" cap="flat" cmpd="sng">
            <a:solidFill>
              <a:srgbClr val="000000"/>
            </a:solidFill>
            <a:prstDash val="solid"/>
            <a:headEnd type="none" w="med" len="med"/>
            <a:tailEnd type="triangle" w="med" len="med"/>
          </a:ln>
        </p:spPr>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62" name="标题 450561"/>
          <p:cNvSpPr>
            <a:spLocks noGrp="1"/>
          </p:cNvSpPr>
          <p:nvPr>
            <p:ph type="title"/>
          </p:nvPr>
        </p:nvSpPr>
        <p:spPr>
          <a:ln/>
        </p:spPr>
        <p:txBody>
          <a:bodyPr anchor="b"/>
          <a:p>
            <a:r>
              <a:rPr lang="en-US" altLang="zh-CN" b="0" dirty="0"/>
              <a:t>DTT-</a:t>
            </a:r>
            <a:r>
              <a:rPr lang="zh-CN" altLang="en-US" b="0" dirty="0"/>
              <a:t>阶段划分</a:t>
            </a:r>
            <a:endParaRPr lang="zh-CN" altLang="en-US" b="0" dirty="0"/>
          </a:p>
        </p:txBody>
      </p:sp>
      <p:sp>
        <p:nvSpPr>
          <p:cNvPr id="450563" name="文本占位符 450562"/>
          <p:cNvSpPr>
            <a:spLocks noGrp="1"/>
          </p:cNvSpPr>
          <p:nvPr>
            <p:ph type="body" idx="1"/>
          </p:nvPr>
        </p:nvSpPr>
        <p:spPr>
          <a:ln/>
        </p:spPr>
        <p:txBody>
          <a:bodyPr/>
          <a:p>
            <a:pPr marL="508000" indent="-508000">
              <a:lnSpc>
                <a:spcPct val="80000"/>
              </a:lnSpc>
            </a:pPr>
            <a:r>
              <a:rPr lang="zh-CN" altLang="en-US" sz="2100" dirty="0"/>
              <a:t>分段式教学可以分为</a:t>
            </a:r>
            <a:r>
              <a:rPr lang="en-US" altLang="zh-CN" sz="2100" dirty="0"/>
              <a:t>ET</a:t>
            </a:r>
            <a:r>
              <a:rPr lang="zh-CN" altLang="en-US" sz="2100" dirty="0"/>
              <a:t>、</a:t>
            </a:r>
            <a:r>
              <a:rPr lang="en-US" altLang="zh-CN" sz="2100" dirty="0"/>
              <a:t>DT</a:t>
            </a:r>
            <a:r>
              <a:rPr lang="zh-CN" altLang="en-US" sz="2100" dirty="0"/>
              <a:t>、</a:t>
            </a:r>
            <a:r>
              <a:rPr lang="en-US" altLang="zh-CN" sz="2100" dirty="0"/>
              <a:t>RT</a:t>
            </a:r>
            <a:r>
              <a:rPr lang="zh-CN" altLang="en-US" sz="2100" dirty="0"/>
              <a:t>、</a:t>
            </a:r>
            <a:r>
              <a:rPr lang="en-US" altLang="zh-CN" sz="2100" dirty="0"/>
              <a:t>MT</a:t>
            </a:r>
            <a:r>
              <a:rPr lang="zh-CN" altLang="en-US" sz="2100" dirty="0"/>
              <a:t>四种阶段。</a:t>
            </a:r>
            <a:endParaRPr lang="zh-CN" altLang="en-US" sz="2100" dirty="0"/>
          </a:p>
          <a:p>
            <a:pPr marL="508000" indent="-508000">
              <a:lnSpc>
                <a:spcPct val="80000"/>
              </a:lnSpc>
            </a:pPr>
            <a:r>
              <a:rPr lang="en-US" altLang="zh-CN" sz="2100" err="1"/>
              <a:t>ET(Expanded</a:t>
            </a:r>
            <a:r>
              <a:rPr lang="en-US" altLang="zh-CN" sz="2100" dirty="0"/>
              <a:t>  Trials)</a:t>
            </a:r>
            <a:r>
              <a:rPr lang="zh-CN" altLang="en-US" sz="2100" dirty="0"/>
              <a:t>扩展试验，是系统地将目标物呈现在自闭症儿童面前，同时逐渐增加辨别物的数量进行教学。</a:t>
            </a:r>
            <a:endParaRPr lang="zh-CN" altLang="en-US" sz="2100" dirty="0"/>
          </a:p>
          <a:p>
            <a:pPr marL="508000" indent="-508000">
              <a:lnSpc>
                <a:spcPct val="80000"/>
              </a:lnSpc>
            </a:pPr>
            <a:r>
              <a:rPr lang="en-US" altLang="zh-CN" sz="2100" dirty="0"/>
              <a:t>DT</a:t>
            </a:r>
            <a:r>
              <a:rPr lang="zh-CN" altLang="en-US" sz="2100" dirty="0"/>
              <a:t>（</a:t>
            </a:r>
            <a:r>
              <a:rPr lang="en-US" altLang="zh-CN" sz="2100" dirty="0"/>
              <a:t>Discrimination  Trials</a:t>
            </a:r>
            <a:r>
              <a:rPr lang="zh-CN" altLang="en-US" sz="2100" dirty="0"/>
              <a:t>）辨别试验，是当自闭症儿童已经掌握“同一课程”中</a:t>
            </a:r>
            <a:r>
              <a:rPr lang="en-US" altLang="zh-CN" sz="2100" dirty="0"/>
              <a:t>6</a:t>
            </a:r>
            <a:r>
              <a:rPr lang="zh-CN" altLang="en-US" sz="2100" dirty="0"/>
              <a:t>个以上的项目后，将这一课程中已掌握的项目随机地呈现在其面前进行分辨。</a:t>
            </a:r>
            <a:endParaRPr lang="zh-CN" altLang="en-US" sz="2100" dirty="0"/>
          </a:p>
          <a:p>
            <a:pPr marL="508000" indent="-508000">
              <a:lnSpc>
                <a:spcPct val="80000"/>
              </a:lnSpc>
            </a:pPr>
            <a:r>
              <a:rPr lang="en-US" altLang="zh-CN" sz="2100" dirty="0"/>
              <a:t>RT</a:t>
            </a:r>
            <a:r>
              <a:rPr lang="zh-CN" altLang="en-US" sz="2100" dirty="0"/>
              <a:t>（</a:t>
            </a:r>
            <a:r>
              <a:rPr lang="en-US" altLang="zh-CN" sz="2100" dirty="0"/>
              <a:t>Random  Trials</a:t>
            </a:r>
            <a:r>
              <a:rPr lang="zh-CN" altLang="en-US" sz="2100" dirty="0"/>
              <a:t>）随机试验，是在不同的反应课程中，将已经掌握的项目呈现在自闭症儿童面前让其辨认。</a:t>
            </a:r>
            <a:endParaRPr lang="zh-CN" altLang="en-US" sz="2100" dirty="0"/>
          </a:p>
          <a:p>
            <a:pPr marL="508000" indent="-508000">
              <a:lnSpc>
                <a:spcPct val="80000"/>
              </a:lnSpc>
            </a:pPr>
            <a:r>
              <a:rPr lang="en-US" altLang="zh-CN" sz="2100" dirty="0"/>
              <a:t>MT</a:t>
            </a:r>
            <a:r>
              <a:rPr lang="zh-CN" altLang="en-US" sz="2100" dirty="0"/>
              <a:t>（</a:t>
            </a:r>
            <a:r>
              <a:rPr lang="en-US" altLang="zh-CN" sz="2100" dirty="0"/>
              <a:t>Mass  Trials</a:t>
            </a:r>
            <a:r>
              <a:rPr lang="zh-CN" altLang="en-US" sz="2100" dirty="0"/>
              <a:t>）大批量试验，是利用同样的指令，同样的教材，反复进行目标行为的训练。</a:t>
            </a:r>
            <a:r>
              <a:rPr lang="en-US" altLang="zh-CN" sz="2100" dirty="0"/>
              <a:t>MT</a:t>
            </a:r>
            <a:r>
              <a:rPr lang="zh-CN" altLang="en-US" sz="2100" dirty="0"/>
              <a:t>是一种训练技巧，当自闭症儿童对学习第一目标无充分准备，或缺乏理解时常常使用该方法。在此方法中只有一个目标反应，逐渐撤销提示直至自闭症儿童能独立完成目标行为。</a:t>
            </a:r>
            <a:endParaRPr lang="zh-CN" altLang="en-US" sz="21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1586" name="标题 451585"/>
          <p:cNvSpPr>
            <a:spLocks noGrp="1"/>
          </p:cNvSpPr>
          <p:nvPr>
            <p:ph type="title"/>
          </p:nvPr>
        </p:nvSpPr>
        <p:spPr>
          <a:ln/>
        </p:spPr>
        <p:txBody>
          <a:bodyPr anchor="b"/>
          <a:p>
            <a:r>
              <a:rPr lang="en-US" altLang="zh-CN" b="0" dirty="0"/>
              <a:t>DTT- ET</a:t>
            </a:r>
            <a:r>
              <a:rPr lang="zh-CN" altLang="en-US" b="0" dirty="0"/>
              <a:t>（</a:t>
            </a:r>
            <a:r>
              <a:rPr lang="en-US" altLang="zh-CN" b="0" dirty="0"/>
              <a:t>1—6</a:t>
            </a:r>
            <a:r>
              <a:rPr lang="zh-CN" altLang="en-US" b="0" dirty="0"/>
              <a:t>）（扩展试验）</a:t>
            </a:r>
            <a:endParaRPr lang="zh-CN" altLang="en-US" b="0" dirty="0"/>
          </a:p>
        </p:txBody>
      </p:sp>
      <p:sp>
        <p:nvSpPr>
          <p:cNvPr id="451587" name="文本占位符 451586"/>
          <p:cNvSpPr>
            <a:spLocks noGrp="1"/>
          </p:cNvSpPr>
          <p:nvPr>
            <p:ph type="body" idx="1"/>
          </p:nvPr>
        </p:nvSpPr>
        <p:spPr>
          <a:xfrm>
            <a:off x="457200" y="1600200"/>
            <a:ext cx="8534400" cy="4530725"/>
          </a:xfrm>
          <a:ln/>
        </p:spPr>
        <p:txBody>
          <a:bodyPr/>
          <a:p>
            <a:pPr lvl="1">
              <a:lnSpc>
                <a:spcPct val="90000"/>
              </a:lnSpc>
              <a:buNone/>
            </a:pPr>
            <a:r>
              <a:rPr lang="en-US" altLang="zh-CN" sz="2200"/>
              <a:t>ET1</a:t>
            </a:r>
            <a:endParaRPr lang="en-US" altLang="zh-CN" sz="2200"/>
          </a:p>
          <a:p>
            <a:pPr lvl="2">
              <a:lnSpc>
                <a:spcPct val="90000"/>
              </a:lnSpc>
            </a:pPr>
            <a:r>
              <a:rPr lang="zh-CN" altLang="en-US" sz="2100" dirty="0"/>
              <a:t>有</a:t>
            </a:r>
            <a:r>
              <a:rPr lang="en-US" altLang="zh-CN" sz="2100" dirty="0"/>
              <a:t>2</a:t>
            </a:r>
            <a:r>
              <a:rPr lang="zh-CN" altLang="en-US" sz="2100" dirty="0"/>
              <a:t>个目标反应，分别为</a:t>
            </a:r>
            <a:r>
              <a:rPr lang="en-US" altLang="zh-CN" sz="2100" dirty="0"/>
              <a:t>1</a:t>
            </a:r>
            <a:r>
              <a:rPr lang="zh-CN" altLang="en-US" sz="2100" dirty="0"/>
              <a:t>和</a:t>
            </a:r>
            <a:r>
              <a:rPr lang="en-US" altLang="zh-CN" sz="2100" dirty="0"/>
              <a:t>2</a:t>
            </a:r>
            <a:r>
              <a:rPr lang="zh-CN" altLang="en-US" sz="2100" dirty="0"/>
              <a:t>。</a:t>
            </a:r>
            <a:r>
              <a:rPr lang="en-US" altLang="zh-CN" sz="2100" dirty="0"/>
              <a:t>P</a:t>
            </a:r>
            <a:r>
              <a:rPr lang="zh-CN" altLang="en-US" sz="2100" dirty="0"/>
              <a:t>为提示下完成、</a:t>
            </a:r>
            <a:r>
              <a:rPr lang="en-US" altLang="zh-CN" sz="2100" dirty="0"/>
              <a:t>T</a:t>
            </a:r>
            <a:r>
              <a:rPr lang="zh-CN" altLang="en-US" sz="2100" dirty="0"/>
              <a:t>为独立完成，</a:t>
            </a:r>
            <a:r>
              <a:rPr lang="en-US" altLang="zh-CN" sz="2100" dirty="0"/>
              <a:t>R+</a:t>
            </a:r>
            <a:r>
              <a:rPr lang="zh-CN" altLang="en-US" sz="2100" dirty="0"/>
              <a:t>为强化物。</a:t>
            </a:r>
            <a:endParaRPr lang="zh-CN" altLang="en-US" sz="2100" dirty="0"/>
          </a:p>
          <a:p>
            <a:pPr lvl="2">
              <a:lnSpc>
                <a:spcPct val="90000"/>
              </a:lnSpc>
            </a:pPr>
            <a:r>
              <a:rPr lang="zh-CN" altLang="en-US" sz="2100" dirty="0"/>
              <a:t>操作流程可以为：</a:t>
            </a:r>
            <a:endParaRPr lang="zh-CN" altLang="en-US" sz="2100" dirty="0"/>
          </a:p>
          <a:p>
            <a:pPr>
              <a:lnSpc>
                <a:spcPct val="90000"/>
              </a:lnSpc>
            </a:pPr>
            <a:r>
              <a:rPr lang="zh-CN" altLang="en-US" sz="2600"/>
              <a:t>             </a:t>
            </a:r>
            <a:r>
              <a:rPr lang="en-US" altLang="zh-CN" sz="2600"/>
              <a:t>P1  R+  P1  R+  T1  R+  T1  R+</a:t>
            </a:r>
            <a:endParaRPr lang="en-US" altLang="zh-CN" sz="2600"/>
          </a:p>
          <a:p>
            <a:pPr>
              <a:lnSpc>
                <a:spcPct val="90000"/>
              </a:lnSpc>
            </a:pPr>
            <a:r>
              <a:rPr lang="en-US" altLang="zh-CN" sz="2600"/>
              <a:t>             P2  R+  P2  R+  T2  R+  T2  R+</a:t>
            </a:r>
            <a:endParaRPr lang="en-US" altLang="zh-CN" sz="2600"/>
          </a:p>
          <a:p>
            <a:pPr>
              <a:lnSpc>
                <a:spcPct val="90000"/>
              </a:lnSpc>
            </a:pPr>
            <a:r>
              <a:rPr lang="en-US" altLang="zh-CN" sz="2600"/>
              <a:t>             T1  T2  R+  T2  T1  R+</a:t>
            </a:r>
            <a:endParaRPr lang="en-US" altLang="zh-CN" sz="2600"/>
          </a:p>
          <a:p>
            <a:pPr>
              <a:lnSpc>
                <a:spcPct val="90000"/>
              </a:lnSpc>
            </a:pPr>
            <a:r>
              <a:rPr lang="zh-CN" altLang="en-US" sz="1500" dirty="0"/>
              <a:t>（随机转换）</a:t>
            </a:r>
            <a:r>
              <a:rPr lang="zh-CN" altLang="en-US" sz="2600" dirty="0"/>
              <a:t> </a:t>
            </a:r>
            <a:r>
              <a:rPr lang="en-US" altLang="zh-CN" sz="2600" err="1"/>
              <a:t>T1  T2  T2</a:t>
            </a:r>
            <a:r>
              <a:rPr lang="en-US" altLang="zh-CN" sz="2600"/>
              <a:t>  R+  </a:t>
            </a:r>
            <a:endParaRPr lang="en-US" altLang="zh-CN" sz="2600"/>
          </a:p>
          <a:p>
            <a:pPr>
              <a:lnSpc>
                <a:spcPct val="90000"/>
              </a:lnSpc>
            </a:pPr>
            <a:r>
              <a:rPr lang="en-US" altLang="zh-CN" sz="2600"/>
              <a:t>             T2  T1  T2  R+</a:t>
            </a:r>
            <a:endParaRPr lang="en-US" altLang="zh-CN" sz="2600"/>
          </a:p>
          <a:p>
            <a:pPr>
              <a:lnSpc>
                <a:spcPct val="90000"/>
              </a:lnSpc>
            </a:pPr>
            <a:r>
              <a:rPr lang="en-US" altLang="zh-CN" sz="2600" b="1"/>
              <a:t>             ……</a:t>
            </a:r>
            <a:endParaRPr lang="en-US" altLang="zh-CN" sz="26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0514" name="标题 320513"/>
          <p:cNvSpPr>
            <a:spLocks noGrp="1"/>
          </p:cNvSpPr>
          <p:nvPr>
            <p:ph type="title"/>
          </p:nvPr>
        </p:nvSpPr>
        <p:spPr>
          <a:ln/>
        </p:spPr>
        <p:txBody>
          <a:bodyPr anchor="b"/>
          <a:p>
            <a:r>
              <a:rPr lang="en-US" altLang="zh-CN" sz="2800" dirty="0"/>
              <a:t>2014</a:t>
            </a:r>
            <a:r>
              <a:rPr lang="zh-CN" altLang="en-US" sz="2800" dirty="0"/>
              <a:t>年：</a:t>
            </a:r>
            <a:r>
              <a:rPr lang="en-US" altLang="zh-CN" sz="2800" dirty="0"/>
              <a:t>《</a:t>
            </a:r>
            <a:r>
              <a:rPr lang="zh-CN" altLang="en-US" sz="2800" dirty="0"/>
              <a:t>针对自闭症谱系障碍（</a:t>
            </a:r>
            <a:r>
              <a:rPr lang="en-US" altLang="zh-CN" sz="2800" dirty="0"/>
              <a:t>ASD</a:t>
            </a:r>
            <a:r>
              <a:rPr lang="zh-CN" altLang="en-US" sz="2800" dirty="0"/>
              <a:t>）儿童、青少年及青年成人的循证实践</a:t>
            </a:r>
            <a:r>
              <a:rPr lang="en-US" altLang="zh-CN" sz="2800"/>
              <a:t>》</a:t>
            </a:r>
            <a:endParaRPr lang="en-US" altLang="zh-CN" sz="2800"/>
          </a:p>
        </p:txBody>
      </p:sp>
      <p:sp>
        <p:nvSpPr>
          <p:cNvPr id="320515" name="文本占位符 320514"/>
          <p:cNvSpPr>
            <a:spLocks noGrp="1"/>
          </p:cNvSpPr>
          <p:nvPr>
            <p:ph type="body" idx="1"/>
          </p:nvPr>
        </p:nvSpPr>
        <p:spPr>
          <a:xfrm>
            <a:off x="457200" y="1981200"/>
            <a:ext cx="8229600" cy="4572000"/>
          </a:xfrm>
          <a:ln/>
        </p:spPr>
        <p:txBody>
          <a:bodyPr/>
          <a:p>
            <a:pPr>
              <a:lnSpc>
                <a:spcPct val="80000"/>
              </a:lnSpc>
            </a:pPr>
            <a:r>
              <a:rPr lang="zh-CN" altLang="en-US" sz="2100" dirty="0"/>
              <a:t>由美国自闭症循证实践评审小组、</a:t>
            </a:r>
            <a:r>
              <a:rPr lang="en-US" altLang="zh-CN" sz="2100" dirty="0"/>
              <a:t>FPG</a:t>
            </a:r>
            <a:r>
              <a:rPr lang="zh-CN" altLang="en-US" sz="2100" dirty="0"/>
              <a:t>儿童发展研究所、北卡罗来纳州大学教堂山分校共同完成。</a:t>
            </a:r>
            <a:endParaRPr lang="zh-CN" altLang="en-US" sz="2100" dirty="0"/>
          </a:p>
          <a:p>
            <a:pPr>
              <a:lnSpc>
                <a:spcPct val="80000"/>
              </a:lnSpc>
            </a:pPr>
            <a:r>
              <a:rPr lang="zh-CN" altLang="en-US" sz="2100" dirty="0"/>
              <a:t>本报告选择了</a:t>
            </a:r>
            <a:r>
              <a:rPr lang="en-US" altLang="zh-CN" sz="2100" dirty="0"/>
              <a:t>1990—2011</a:t>
            </a:r>
            <a:r>
              <a:rPr lang="zh-CN" altLang="en-US" sz="2100" dirty="0"/>
              <a:t>年发表在英文刊物上的经过同行审阅，用于检测重点干预实践效果的文章共</a:t>
            </a:r>
            <a:r>
              <a:rPr lang="en-US" altLang="zh-CN" sz="2100" dirty="0"/>
              <a:t>1090</a:t>
            </a:r>
            <a:r>
              <a:rPr lang="zh-CN" altLang="en-US" sz="2100" dirty="0"/>
              <a:t>篇，由</a:t>
            </a:r>
            <a:r>
              <a:rPr lang="en-US" altLang="zh-CN" sz="2100" dirty="0"/>
              <a:t>159</a:t>
            </a:r>
            <a:r>
              <a:rPr lang="zh-CN" altLang="en-US" sz="2100" dirty="0"/>
              <a:t>位经过专业培训的审阅者进行审阅，最后筛选出</a:t>
            </a:r>
            <a:r>
              <a:rPr lang="en-US" altLang="zh-CN" sz="2100" dirty="0"/>
              <a:t>456</a:t>
            </a:r>
            <a:r>
              <a:rPr lang="zh-CN" altLang="en-US" sz="2100" dirty="0"/>
              <a:t>篇符合标准的文献。</a:t>
            </a:r>
            <a:endParaRPr lang="zh-CN" altLang="en-US" sz="2100" dirty="0"/>
          </a:p>
          <a:p>
            <a:pPr>
              <a:lnSpc>
                <a:spcPct val="80000"/>
              </a:lnSpc>
            </a:pPr>
            <a:r>
              <a:rPr lang="zh-CN" altLang="en-US" sz="2100" dirty="0"/>
              <a:t>被试均为</a:t>
            </a:r>
            <a:r>
              <a:rPr lang="en-US" altLang="zh-CN" sz="2100" dirty="0"/>
              <a:t>0-22</a:t>
            </a:r>
            <a:r>
              <a:rPr lang="zh-CN" altLang="en-US" sz="2100" dirty="0"/>
              <a:t>岁</a:t>
            </a:r>
            <a:r>
              <a:rPr lang="en-US" altLang="zh-CN" sz="2100" dirty="0"/>
              <a:t>ASD</a:t>
            </a:r>
            <a:r>
              <a:rPr lang="zh-CN" altLang="en-US" sz="2100" dirty="0"/>
              <a:t>人群，且接受了行为、教育和发展性的干预方法，研究设计中包含至少两种状态下的效果比较，实验设计类型为实验组设计或单一被试实验法。</a:t>
            </a:r>
            <a:endParaRPr lang="zh-CN" altLang="en-US" sz="2100" dirty="0"/>
          </a:p>
          <a:p>
            <a:pPr>
              <a:lnSpc>
                <a:spcPct val="80000"/>
              </a:lnSpc>
            </a:pPr>
            <a:r>
              <a:rPr lang="zh-CN" altLang="en-US" sz="2100" dirty="0"/>
              <a:t>每种干预方法对</a:t>
            </a:r>
            <a:r>
              <a:rPr lang="en-US" altLang="zh-CN" sz="2100" dirty="0"/>
              <a:t>ASD</a:t>
            </a:r>
            <a:r>
              <a:rPr lang="zh-CN" altLang="en-US" sz="2100" dirty="0"/>
              <a:t>的影响主要归为</a:t>
            </a:r>
            <a:r>
              <a:rPr lang="en-US" altLang="zh-CN" sz="2100" dirty="0"/>
              <a:t>12</a:t>
            </a:r>
            <a:r>
              <a:rPr lang="zh-CN" altLang="en-US" sz="2100" dirty="0"/>
              <a:t>个方面：社交、沟通、挑战行为、共同注意、游戏、认知、入学准备技能、学业能力、运动、适应性</a:t>
            </a:r>
            <a:r>
              <a:rPr lang="en-US" altLang="zh-CN" sz="2100" dirty="0"/>
              <a:t>/</a:t>
            </a:r>
            <a:r>
              <a:rPr lang="zh-CN" altLang="en-US" sz="2100" dirty="0"/>
              <a:t>自我帮助、职业发展、心理健康。每一种实践方式对自闭症人群的影响都将通过这</a:t>
            </a:r>
            <a:r>
              <a:rPr lang="en-US" altLang="zh-CN" sz="2100" dirty="0"/>
              <a:t>12</a:t>
            </a:r>
            <a:r>
              <a:rPr lang="zh-CN" altLang="en-US" sz="2100" dirty="0"/>
              <a:t>个方面来分析。</a:t>
            </a:r>
            <a:endParaRPr lang="zh-CN" altLang="en-US" sz="21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2610" name="标题 452609"/>
          <p:cNvSpPr>
            <a:spLocks noGrp="1"/>
          </p:cNvSpPr>
          <p:nvPr>
            <p:ph type="title"/>
          </p:nvPr>
        </p:nvSpPr>
        <p:spPr>
          <a:ln/>
        </p:spPr>
        <p:txBody>
          <a:bodyPr anchor="b"/>
          <a:p>
            <a:endParaRPr dirty="0"/>
          </a:p>
        </p:txBody>
      </p:sp>
      <p:sp>
        <p:nvSpPr>
          <p:cNvPr id="452611" name="文本占位符 452610"/>
          <p:cNvSpPr>
            <a:spLocks noGrp="1"/>
          </p:cNvSpPr>
          <p:nvPr>
            <p:ph type="body" idx="1"/>
          </p:nvPr>
        </p:nvSpPr>
        <p:spPr>
          <a:xfrm>
            <a:off x="457200" y="1600200"/>
            <a:ext cx="8534400" cy="4530725"/>
          </a:xfrm>
          <a:ln/>
        </p:spPr>
        <p:txBody>
          <a:bodyPr/>
          <a:p>
            <a:pPr marL="990600" lvl="1" indent="-533400">
              <a:buNone/>
            </a:pPr>
            <a:r>
              <a:rPr lang="en-US" altLang="zh-CN" sz="2200"/>
              <a:t>ET2</a:t>
            </a:r>
            <a:endParaRPr lang="en-US" altLang="zh-CN" sz="2200"/>
          </a:p>
          <a:p>
            <a:pPr marL="1371600" lvl="2" indent="-457200"/>
            <a:r>
              <a:rPr lang="zh-CN" altLang="en-US" sz="2100" dirty="0"/>
              <a:t>有</a:t>
            </a:r>
            <a:r>
              <a:rPr lang="en-US" altLang="zh-CN" sz="2100" dirty="0"/>
              <a:t>1</a:t>
            </a:r>
            <a:r>
              <a:rPr lang="zh-CN" altLang="en-US" sz="2100" dirty="0"/>
              <a:t>个目标反应 。</a:t>
            </a:r>
            <a:r>
              <a:rPr lang="en-US" altLang="zh-CN" sz="2100" dirty="0"/>
              <a:t>P</a:t>
            </a:r>
            <a:r>
              <a:rPr lang="zh-CN" altLang="en-US" sz="2100" dirty="0"/>
              <a:t>为提示下完成、</a:t>
            </a:r>
            <a:r>
              <a:rPr lang="en-US" altLang="zh-CN" sz="2100" dirty="0"/>
              <a:t>T</a:t>
            </a:r>
            <a:r>
              <a:rPr lang="zh-CN" altLang="en-US" sz="2100" dirty="0"/>
              <a:t>为独立完成，</a:t>
            </a:r>
            <a:r>
              <a:rPr lang="en-US" altLang="zh-CN" sz="2100" dirty="0"/>
              <a:t>R+</a:t>
            </a:r>
            <a:r>
              <a:rPr lang="zh-CN" altLang="en-US" sz="2100" dirty="0"/>
              <a:t>为强化物。</a:t>
            </a:r>
            <a:endParaRPr lang="zh-CN" altLang="en-US" sz="2100" dirty="0"/>
          </a:p>
          <a:p>
            <a:pPr marL="1371600" lvl="2" indent="-457200"/>
            <a:r>
              <a:rPr lang="en-US" altLang="zh-CN" sz="2100" dirty="0"/>
              <a:t>2</a:t>
            </a:r>
            <a:r>
              <a:rPr lang="zh-CN" altLang="en-US" sz="2100" dirty="0"/>
              <a:t>个分辨物</a:t>
            </a:r>
            <a:r>
              <a:rPr lang="en-US" altLang="zh-CN" sz="2100" dirty="0"/>
              <a:t>(d1</a:t>
            </a:r>
            <a:r>
              <a:rPr lang="zh-CN" altLang="en-US" sz="2100" dirty="0"/>
              <a:t>、</a:t>
            </a:r>
            <a:r>
              <a:rPr lang="en-US" altLang="zh-CN" sz="2100" dirty="0"/>
              <a:t>d2)</a:t>
            </a:r>
            <a:r>
              <a:rPr lang="zh-CN" altLang="en-US" sz="2100" dirty="0"/>
              <a:t>，此</a:t>
            </a:r>
            <a:r>
              <a:rPr lang="en-US" altLang="zh-CN" sz="2100" dirty="0"/>
              <a:t>2</a:t>
            </a:r>
            <a:r>
              <a:rPr lang="zh-CN" altLang="en-US" sz="2100" dirty="0"/>
              <a:t>个分辨物是在</a:t>
            </a:r>
            <a:r>
              <a:rPr lang="en-US" altLang="zh-CN" sz="2100" dirty="0"/>
              <a:t>ET1</a:t>
            </a:r>
            <a:r>
              <a:rPr lang="zh-CN" altLang="en-US" sz="2100" dirty="0"/>
              <a:t>中学习来的。</a:t>
            </a:r>
            <a:endParaRPr lang="zh-CN" altLang="en-US" sz="2100" dirty="0"/>
          </a:p>
          <a:p>
            <a:pPr marL="1371600" lvl="2" indent="-457200"/>
            <a:r>
              <a:rPr lang="zh-CN" altLang="en-US" sz="2100" dirty="0"/>
              <a:t>操作流程可以为：</a:t>
            </a:r>
            <a:endParaRPr lang="zh-CN" altLang="en-US" sz="2100" dirty="0"/>
          </a:p>
          <a:p>
            <a:pPr marL="609600" indent="-609600"/>
            <a:r>
              <a:rPr lang="zh-CN" altLang="en-US" sz="2600" dirty="0"/>
              <a:t>                </a:t>
            </a:r>
            <a:r>
              <a:rPr lang="en-US" altLang="zh-CN" sz="2600"/>
              <a:t>P  R+  P  R+  T  R+  T  R+</a:t>
            </a:r>
            <a:endParaRPr lang="en-US" altLang="zh-CN" sz="2600"/>
          </a:p>
          <a:p>
            <a:pPr marL="609600" indent="-609600"/>
            <a:r>
              <a:rPr lang="en-US" altLang="zh-CN" sz="2600"/>
              <a:t>                T  R+  d1  T  R+  d1  d2  T  R+</a:t>
            </a:r>
            <a:endParaRPr lang="en-US" altLang="zh-CN" sz="2600"/>
          </a:p>
          <a:p>
            <a:pPr marL="609600" indent="-609600"/>
            <a:r>
              <a:rPr lang="en-US" altLang="zh-CN" sz="2600"/>
              <a:t>    </a:t>
            </a:r>
            <a:r>
              <a:rPr lang="zh-CN" altLang="en-US" sz="1500" dirty="0"/>
              <a:t>（随机转换）</a:t>
            </a:r>
            <a:r>
              <a:rPr lang="en-US" altLang="zh-CN" sz="2600"/>
              <a:t>T  d  T  R+  </a:t>
            </a:r>
            <a:endParaRPr lang="en-US" altLang="zh-CN" sz="2600"/>
          </a:p>
          <a:p>
            <a:pPr marL="609600" indent="-609600"/>
            <a:r>
              <a:rPr lang="en-US" altLang="zh-CN" sz="2600"/>
              <a:t>                T  d  T  d  T  R+</a:t>
            </a:r>
            <a:endParaRPr lang="en-US" altLang="zh-CN" sz="2600"/>
          </a:p>
          <a:p>
            <a:pPr marL="609600" indent="-609600"/>
            <a:r>
              <a:rPr lang="en-US" altLang="zh-CN" sz="2600"/>
              <a:t>                 </a:t>
            </a:r>
            <a:r>
              <a:rPr lang="en-US" altLang="zh-CN" sz="2600" b="1"/>
              <a:t>……</a:t>
            </a:r>
            <a:endParaRPr lang="en-US" altLang="zh-CN" sz="2600" b="1"/>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3634" name="标题 453633"/>
          <p:cNvSpPr>
            <a:spLocks noGrp="1"/>
          </p:cNvSpPr>
          <p:nvPr>
            <p:ph type="title"/>
          </p:nvPr>
        </p:nvSpPr>
        <p:spPr>
          <a:ln/>
        </p:spPr>
        <p:txBody>
          <a:bodyPr anchor="b"/>
          <a:p>
            <a:endParaRPr dirty="0"/>
          </a:p>
        </p:txBody>
      </p:sp>
      <p:sp>
        <p:nvSpPr>
          <p:cNvPr id="453635" name="文本占位符 453634"/>
          <p:cNvSpPr>
            <a:spLocks noGrp="1"/>
          </p:cNvSpPr>
          <p:nvPr>
            <p:ph type="body" idx="1"/>
          </p:nvPr>
        </p:nvSpPr>
        <p:spPr>
          <a:ln/>
        </p:spPr>
        <p:txBody>
          <a:bodyPr/>
          <a:p>
            <a:pPr>
              <a:lnSpc>
                <a:spcPct val="90000"/>
              </a:lnSpc>
            </a:pPr>
            <a:r>
              <a:rPr lang="en-US" altLang="zh-CN" sz="2100"/>
              <a:t>ET3</a:t>
            </a:r>
            <a:endParaRPr lang="en-US" altLang="zh-CN" sz="2100"/>
          </a:p>
          <a:p>
            <a:pPr>
              <a:lnSpc>
                <a:spcPct val="90000"/>
              </a:lnSpc>
            </a:pPr>
            <a:r>
              <a:rPr lang="en-US" altLang="zh-CN" sz="2100" dirty="0"/>
              <a:t>① </a:t>
            </a:r>
            <a:r>
              <a:rPr lang="zh-CN" altLang="en-US" sz="2100" dirty="0"/>
              <a:t>有</a:t>
            </a:r>
            <a:r>
              <a:rPr lang="en-US" altLang="zh-CN" sz="2100" dirty="0"/>
              <a:t>1</a:t>
            </a:r>
            <a:r>
              <a:rPr lang="zh-CN" altLang="en-US" sz="2100" dirty="0"/>
              <a:t>个目标反应。</a:t>
            </a:r>
            <a:r>
              <a:rPr lang="en-US" altLang="zh-CN" sz="2100" dirty="0"/>
              <a:t>P</a:t>
            </a:r>
            <a:r>
              <a:rPr lang="zh-CN" altLang="en-US" sz="2100" dirty="0"/>
              <a:t>为提示下完成、</a:t>
            </a:r>
            <a:r>
              <a:rPr lang="en-US" altLang="zh-CN" sz="2100" dirty="0"/>
              <a:t>T</a:t>
            </a:r>
            <a:r>
              <a:rPr lang="zh-CN" altLang="en-US" sz="2100" dirty="0"/>
              <a:t>为独立完成，</a:t>
            </a:r>
            <a:r>
              <a:rPr lang="en-US" altLang="zh-CN" sz="2100" dirty="0"/>
              <a:t>R+</a:t>
            </a:r>
            <a:r>
              <a:rPr lang="zh-CN" altLang="en-US" sz="2100" dirty="0"/>
              <a:t>为强化物。</a:t>
            </a:r>
            <a:endParaRPr lang="zh-CN" altLang="en-US" sz="2100" dirty="0"/>
          </a:p>
          <a:p>
            <a:pPr>
              <a:lnSpc>
                <a:spcPct val="90000"/>
              </a:lnSpc>
            </a:pPr>
            <a:r>
              <a:rPr lang="en-US" altLang="zh-CN" sz="2100" dirty="0"/>
              <a:t>② 3</a:t>
            </a:r>
            <a:r>
              <a:rPr lang="zh-CN" altLang="en-US" sz="2100" dirty="0"/>
              <a:t>个分辨物，记为</a:t>
            </a:r>
            <a:r>
              <a:rPr lang="en-US" altLang="zh-CN" sz="2100" dirty="0"/>
              <a:t>d</a:t>
            </a:r>
            <a:r>
              <a:rPr lang="zh-CN" altLang="en-US" sz="2100" dirty="0"/>
              <a:t>。</a:t>
            </a:r>
            <a:endParaRPr lang="zh-CN" altLang="en-US" sz="2100" dirty="0"/>
          </a:p>
          <a:p>
            <a:pPr>
              <a:lnSpc>
                <a:spcPct val="90000"/>
              </a:lnSpc>
            </a:pPr>
            <a:r>
              <a:rPr lang="en-US" altLang="zh-CN" sz="2100" dirty="0"/>
              <a:t>③ </a:t>
            </a:r>
            <a:r>
              <a:rPr lang="zh-CN" altLang="en-US" sz="2100" dirty="0"/>
              <a:t>操作流程可以为：</a:t>
            </a:r>
            <a:endParaRPr lang="zh-CN" altLang="de-DE" sz="2100" dirty="0"/>
          </a:p>
          <a:p>
            <a:pPr>
              <a:lnSpc>
                <a:spcPct val="90000"/>
              </a:lnSpc>
            </a:pPr>
            <a:r>
              <a:rPr lang="de-DE" altLang="zh-CN" sz="2100" dirty="0"/>
              <a:t>            P  R+  P  R+  T  R+  T  R+</a:t>
            </a:r>
            <a:endParaRPr lang="de-DE" altLang="zh-CN" sz="2100" dirty="0"/>
          </a:p>
          <a:p>
            <a:pPr>
              <a:lnSpc>
                <a:spcPct val="90000"/>
              </a:lnSpc>
            </a:pPr>
            <a:r>
              <a:rPr lang="de-DE" altLang="zh-CN" sz="2100" dirty="0"/>
              <a:t>            T  R+  d  T  R+  d  d  T  R+  d  d  d  T  R+</a:t>
            </a:r>
            <a:endParaRPr lang="de-DE" altLang="zh-CN" sz="2100" dirty="0"/>
          </a:p>
          <a:p>
            <a:pPr>
              <a:lnSpc>
                <a:spcPct val="90000"/>
              </a:lnSpc>
            </a:pPr>
            <a:r>
              <a:rPr lang="zh-CN" altLang="de-DE" sz="1300" dirty="0"/>
              <a:t>（随机转换）</a:t>
            </a:r>
            <a:r>
              <a:rPr lang="de-DE" altLang="zh-CN" sz="2100" dirty="0"/>
              <a:t>T  d  T  R+  </a:t>
            </a:r>
            <a:endParaRPr lang="de-DE" altLang="zh-CN" sz="2100" dirty="0"/>
          </a:p>
          <a:p>
            <a:pPr>
              <a:lnSpc>
                <a:spcPct val="90000"/>
              </a:lnSpc>
            </a:pPr>
            <a:r>
              <a:rPr lang="de-DE" altLang="zh-CN" sz="2100" dirty="0"/>
              <a:t>            T  d  T  d  T  R+</a:t>
            </a:r>
            <a:endParaRPr lang="de-DE" altLang="zh-CN" sz="2100" dirty="0"/>
          </a:p>
          <a:p>
            <a:pPr>
              <a:lnSpc>
                <a:spcPct val="90000"/>
              </a:lnSpc>
            </a:pPr>
            <a:r>
              <a:rPr lang="de-DE" altLang="zh-CN" sz="2100" dirty="0"/>
              <a:t>            T  d  T  d  T  d  T  R+   </a:t>
            </a:r>
            <a:endParaRPr lang="de-DE" altLang="zh-CN" sz="2100" dirty="0"/>
          </a:p>
          <a:p>
            <a:pPr>
              <a:lnSpc>
                <a:spcPct val="90000"/>
              </a:lnSpc>
            </a:pPr>
            <a:r>
              <a:rPr lang="zh-CN" altLang="en-US" sz="2100" b="1"/>
              <a:t>            </a:t>
            </a:r>
            <a:r>
              <a:rPr lang="en-US" altLang="zh-CN" sz="2100" b="1"/>
              <a:t>……</a:t>
            </a:r>
            <a:endParaRPr lang="en-US" altLang="zh-CN" sz="21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2850" name="标题 462849"/>
          <p:cNvSpPr>
            <a:spLocks noGrp="1"/>
          </p:cNvSpPr>
          <p:nvPr>
            <p:ph type="title"/>
          </p:nvPr>
        </p:nvSpPr>
        <p:spPr>
          <a:ln/>
        </p:spPr>
        <p:txBody>
          <a:bodyPr anchor="b"/>
          <a:p>
            <a:r>
              <a:rPr lang="en-US" altLang="zh-CN" b="0" dirty="0"/>
              <a:t>DTT</a:t>
            </a:r>
            <a:r>
              <a:rPr lang="zh-CN" altLang="en-US" b="0" dirty="0"/>
              <a:t>数据记录</a:t>
            </a:r>
            <a:endParaRPr lang="zh-CN" altLang="en-US" b="0" dirty="0"/>
          </a:p>
        </p:txBody>
      </p:sp>
      <p:sp>
        <p:nvSpPr>
          <p:cNvPr id="462851" name="文本占位符 462850"/>
          <p:cNvSpPr>
            <a:spLocks noGrp="1"/>
          </p:cNvSpPr>
          <p:nvPr>
            <p:ph type="body" idx="1"/>
          </p:nvPr>
        </p:nvSpPr>
        <p:spPr>
          <a:ln/>
        </p:spPr>
        <p:txBody>
          <a:bodyPr/>
          <a:p>
            <a:pPr>
              <a:lnSpc>
                <a:spcPct val="80000"/>
              </a:lnSpc>
            </a:pPr>
            <a:r>
              <a:rPr lang="zh-CN" altLang="en-US" sz="2100" dirty="0"/>
              <a:t>教学过程中，数据记录需尽可能的详尽。由数据决定是否进入到下一阶段学习。</a:t>
            </a:r>
            <a:endParaRPr lang="zh-CN" altLang="en-US" sz="2100" dirty="0"/>
          </a:p>
          <a:p>
            <a:pPr>
              <a:lnSpc>
                <a:spcPct val="80000"/>
              </a:lnSpc>
            </a:pPr>
            <a:r>
              <a:rPr lang="zh-CN" altLang="en-US" sz="2100" dirty="0"/>
              <a:t>在记录中应对每一项目标反应进行记录，分辨较多时可以不详细记录，只记</a:t>
            </a:r>
            <a:r>
              <a:rPr lang="en-US" altLang="zh-CN" sz="2100" dirty="0"/>
              <a:t>d</a:t>
            </a:r>
            <a:r>
              <a:rPr lang="zh-CN" altLang="en-US" sz="2100" dirty="0"/>
              <a:t>，而不用区分</a:t>
            </a:r>
            <a:r>
              <a:rPr lang="en-US" altLang="zh-CN" sz="2100" dirty="0"/>
              <a:t>d1</a:t>
            </a:r>
            <a:r>
              <a:rPr lang="zh-CN" altLang="en-US" sz="2100" dirty="0"/>
              <a:t>。为保证教学的正常速度，减少记录的用时，在保证记录要求的前提下，</a:t>
            </a:r>
            <a:endParaRPr lang="zh-CN" altLang="en-US" sz="2100" dirty="0"/>
          </a:p>
          <a:p>
            <a:pPr>
              <a:lnSpc>
                <a:spcPct val="80000"/>
              </a:lnSpc>
            </a:pPr>
            <a:r>
              <a:rPr lang="zh-CN" altLang="en-US" sz="2100" dirty="0"/>
              <a:t>记录时可用简写。</a:t>
            </a:r>
            <a:endParaRPr lang="zh-CN" altLang="en-US" sz="2100" dirty="0"/>
          </a:p>
          <a:p>
            <a:pPr>
              <a:lnSpc>
                <a:spcPct val="80000"/>
              </a:lnSpc>
            </a:pPr>
            <a:r>
              <a:rPr lang="en-US" altLang="zh-CN" sz="2100" dirty="0"/>
              <a:t>+</a:t>
            </a:r>
            <a:r>
              <a:rPr lang="zh-CN" altLang="en-US" sz="2100" dirty="0"/>
              <a:t>：正确反应</a:t>
            </a:r>
            <a:endParaRPr lang="zh-CN" altLang="en-US" sz="2100" dirty="0"/>
          </a:p>
          <a:p>
            <a:pPr>
              <a:lnSpc>
                <a:spcPct val="80000"/>
              </a:lnSpc>
            </a:pPr>
            <a:r>
              <a:rPr lang="en-US" altLang="zh-CN" sz="2100" dirty="0"/>
              <a:t>-</a:t>
            </a:r>
            <a:r>
              <a:rPr lang="zh-CN" altLang="en-US" sz="2100" dirty="0"/>
              <a:t>：错误反应</a:t>
            </a:r>
            <a:endParaRPr lang="zh-CN" altLang="en-US" sz="2100" dirty="0"/>
          </a:p>
          <a:p>
            <a:pPr>
              <a:lnSpc>
                <a:spcPct val="80000"/>
              </a:lnSpc>
            </a:pPr>
            <a:r>
              <a:rPr lang="en-US" altLang="zh-CN" sz="2100" dirty="0"/>
              <a:t>O</a:t>
            </a:r>
            <a:r>
              <a:rPr lang="zh-CN" altLang="en-US" sz="2100" dirty="0"/>
              <a:t>：无反应</a:t>
            </a:r>
            <a:endParaRPr lang="zh-CN" altLang="en-US" sz="2100" dirty="0"/>
          </a:p>
          <a:p>
            <a:pPr>
              <a:lnSpc>
                <a:spcPct val="80000"/>
              </a:lnSpc>
            </a:pPr>
            <a:r>
              <a:rPr lang="en-US" altLang="zh-CN" sz="2100" dirty="0"/>
              <a:t>P</a:t>
            </a:r>
            <a:r>
              <a:rPr lang="zh-CN" altLang="en-US" sz="2100" dirty="0"/>
              <a:t>：提示下正确反应</a:t>
            </a:r>
            <a:endParaRPr lang="zh-CN" altLang="en-US" sz="2100" dirty="0"/>
          </a:p>
          <a:p>
            <a:pPr>
              <a:lnSpc>
                <a:spcPct val="80000"/>
              </a:lnSpc>
            </a:pPr>
            <a:r>
              <a:rPr lang="en-US" altLang="zh-CN" sz="2100" err="1"/>
              <a:t>Ec</a:t>
            </a:r>
            <a:r>
              <a:rPr lang="zh-CN" altLang="en-US" sz="2100" dirty="0"/>
              <a:t>：四步纠错</a:t>
            </a:r>
            <a:endParaRPr lang="zh-CN" altLang="en-US" sz="2100" dirty="0"/>
          </a:p>
          <a:p>
            <a:pPr>
              <a:lnSpc>
                <a:spcPct val="80000"/>
              </a:lnSpc>
            </a:pPr>
            <a:r>
              <a:rPr lang="zh-CN" altLang="en-US" sz="2100" dirty="0"/>
              <a:t>在</a:t>
            </a:r>
            <a:r>
              <a:rPr lang="en-US" altLang="zh-CN" sz="2100" dirty="0"/>
              <a:t>ET</a:t>
            </a:r>
            <a:r>
              <a:rPr lang="zh-CN" altLang="en-US" sz="2100" dirty="0"/>
              <a:t>、</a:t>
            </a:r>
            <a:r>
              <a:rPr lang="en-US" altLang="zh-CN" sz="2100" dirty="0"/>
              <a:t>DT</a:t>
            </a:r>
            <a:r>
              <a:rPr lang="zh-CN" altLang="en-US" sz="2100" dirty="0"/>
              <a:t>、</a:t>
            </a:r>
            <a:r>
              <a:rPr lang="en-US" altLang="zh-CN" sz="2100" dirty="0"/>
              <a:t>RT</a:t>
            </a:r>
            <a:r>
              <a:rPr lang="zh-CN" altLang="en-US" sz="2100" dirty="0"/>
              <a:t>、</a:t>
            </a:r>
            <a:r>
              <a:rPr lang="en-US" altLang="zh-CN" sz="2100" dirty="0"/>
              <a:t>MT</a:t>
            </a:r>
            <a:r>
              <a:rPr lang="zh-CN" altLang="en-US" sz="2100" dirty="0"/>
              <a:t>的数据记录中可采用线形记录方式。</a:t>
            </a:r>
            <a:endParaRPr lang="zh-CN" altLang="en-US" sz="21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3874" name="标题 463873"/>
          <p:cNvSpPr>
            <a:spLocks noGrp="1"/>
          </p:cNvSpPr>
          <p:nvPr>
            <p:ph type="title"/>
          </p:nvPr>
        </p:nvSpPr>
        <p:spPr>
          <a:ln/>
        </p:spPr>
        <p:txBody>
          <a:bodyPr anchor="b"/>
          <a:p>
            <a:endParaRPr dirty="0"/>
          </a:p>
        </p:txBody>
      </p:sp>
      <p:sp>
        <p:nvSpPr>
          <p:cNvPr id="463875" name="文本占位符 463874"/>
          <p:cNvSpPr>
            <a:spLocks noGrp="1"/>
          </p:cNvSpPr>
          <p:nvPr>
            <p:ph type="body" idx="1"/>
          </p:nvPr>
        </p:nvSpPr>
        <p:spPr>
          <a:ln/>
        </p:spPr>
        <p:txBody>
          <a:bodyPr/>
          <a:p>
            <a:pPr>
              <a:lnSpc>
                <a:spcPct val="90000"/>
              </a:lnSpc>
            </a:pPr>
            <a:r>
              <a:rPr lang="zh-CN" altLang="en-US" sz="2100" dirty="0"/>
              <a:t>例如：</a:t>
            </a:r>
            <a:r>
              <a:rPr lang="en-US" altLang="zh-CN" sz="2100" dirty="0"/>
              <a:t>ET1</a:t>
            </a:r>
            <a:r>
              <a:rPr lang="zh-CN" altLang="en-US" sz="2100" dirty="0"/>
              <a:t>的记录</a:t>
            </a:r>
            <a:endParaRPr lang="zh-CN" altLang="en-US" sz="2100" dirty="0"/>
          </a:p>
          <a:p>
            <a:pPr>
              <a:lnSpc>
                <a:spcPct val="90000"/>
              </a:lnSpc>
            </a:pPr>
            <a:br>
              <a:rPr lang="zh-CN" altLang="en-US" sz="2100" dirty="0"/>
            </a:br>
            <a:r>
              <a:rPr lang="en-US" altLang="zh-CN" sz="2100"/>
              <a:t>1  1  1   1  2  2   2  2  1  1  1  2  2   2  1  2  2  1  1  1</a:t>
            </a:r>
            <a:endParaRPr lang="en-US" altLang="zh-CN" sz="2100"/>
          </a:p>
          <a:p>
            <a:pPr>
              <a:lnSpc>
                <a:spcPct val="90000"/>
              </a:lnSpc>
            </a:pPr>
            <a:r>
              <a:rPr lang="en-US" altLang="zh-CN" sz="2100" err="1"/>
              <a:t>P  P  +  +  P  P  +  +  -  ec +  -  ec  +  +  +  +  -  ec</a:t>
            </a:r>
            <a:r>
              <a:rPr lang="en-US" altLang="zh-CN" sz="2100"/>
              <a:t> +</a:t>
            </a:r>
            <a:endParaRPr lang="en-US" altLang="zh-CN" sz="2100"/>
          </a:p>
          <a:p>
            <a:pPr>
              <a:lnSpc>
                <a:spcPct val="90000"/>
              </a:lnSpc>
            </a:pPr>
            <a:r>
              <a:rPr lang="en-US" altLang="zh-CN" sz="2100"/>
              <a:t>    </a:t>
            </a:r>
            <a:endParaRPr lang="en-US" altLang="zh-CN" sz="2100"/>
          </a:p>
          <a:p>
            <a:pPr>
              <a:lnSpc>
                <a:spcPct val="90000"/>
              </a:lnSpc>
            </a:pPr>
            <a:r>
              <a:rPr lang="zh-CN" altLang="en-US" sz="2100" dirty="0"/>
              <a:t>通过计算来获得</a:t>
            </a:r>
            <a:r>
              <a:rPr lang="en-US" altLang="zh-CN" sz="2100" dirty="0"/>
              <a:t>ET1</a:t>
            </a:r>
            <a:r>
              <a:rPr lang="zh-CN" altLang="en-US" sz="2100" dirty="0"/>
              <a:t>中自闭症儿童独立完成目标行为的百分比，一般认为只有自闭症儿童连续</a:t>
            </a:r>
            <a:r>
              <a:rPr lang="en-US" altLang="zh-CN" sz="2100" dirty="0"/>
              <a:t>2</a:t>
            </a:r>
            <a:r>
              <a:rPr lang="zh-CN" altLang="en-US" sz="2100" dirty="0"/>
              <a:t>天以上超过</a:t>
            </a:r>
            <a:r>
              <a:rPr lang="en-US" altLang="zh-CN" sz="2100" dirty="0"/>
              <a:t>80%</a:t>
            </a:r>
            <a:r>
              <a:rPr lang="zh-CN" altLang="en-US" sz="2100" dirty="0"/>
              <a:t>时，并且能通过</a:t>
            </a:r>
            <a:r>
              <a:rPr lang="en-US" altLang="zh-CN" sz="2100" dirty="0"/>
              <a:t>2</a:t>
            </a:r>
            <a:r>
              <a:rPr lang="zh-CN" altLang="en-US" sz="2100" dirty="0"/>
              <a:t>位训练者，才能进入到下一阶段的学习。 </a:t>
            </a:r>
            <a:endParaRPr lang="zh-CN" altLang="en-US" sz="2100" dirty="0"/>
          </a:p>
          <a:p>
            <a:pPr>
              <a:lnSpc>
                <a:spcPct val="90000"/>
              </a:lnSpc>
            </a:pPr>
            <a:r>
              <a:rPr lang="zh-CN" altLang="en-US" sz="2100" dirty="0"/>
              <a:t>之后填写“数据记录表图”，并进一步画出“学习变化图”可使教学的效果变化更为明显。</a:t>
            </a:r>
            <a:endParaRPr lang="zh-CN" altLang="en-US" sz="21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4898" name="标题 464897"/>
          <p:cNvSpPr>
            <a:spLocks noGrp="1"/>
          </p:cNvSpPr>
          <p:nvPr>
            <p:ph type="title"/>
          </p:nvPr>
        </p:nvSpPr>
        <p:spPr>
          <a:ln/>
        </p:spPr>
        <p:txBody>
          <a:bodyPr anchor="b"/>
          <a:p>
            <a:endParaRPr dirty="0"/>
          </a:p>
        </p:txBody>
      </p:sp>
      <p:sp>
        <p:nvSpPr>
          <p:cNvPr id="464899" name="文本占位符 464898"/>
          <p:cNvSpPr>
            <a:spLocks noGrp="1"/>
          </p:cNvSpPr>
          <p:nvPr>
            <p:ph type="body" sz="half" idx="1"/>
          </p:nvPr>
        </p:nvSpPr>
        <p:spPr>
          <a:xfrm>
            <a:off x="457200" y="1719263"/>
            <a:ext cx="4038600" cy="4411662"/>
          </a:xfrm>
          <a:ln/>
        </p:spPr>
        <p:txBody>
          <a:bodyPr/>
          <a:p>
            <a:pPr/>
            <a:endParaRPr lang="en-US" altLang="zh-CN" sz="2600" kern="1200" dirty="0"/>
          </a:p>
          <a:p>
            <a:pPr/>
            <a:endParaRPr lang="en-US" altLang="zh-CN" sz="2600" kern="1200" dirty="0"/>
          </a:p>
          <a:p>
            <a:pPr/>
            <a:endParaRPr lang="en-US" altLang="zh-CN" sz="2600" kern="1200" dirty="0"/>
          </a:p>
          <a:p>
            <a:pPr/>
            <a:endParaRPr lang="en-US" altLang="zh-CN" sz="2600" kern="1200" dirty="0"/>
          </a:p>
          <a:p>
            <a:pPr/>
            <a:endParaRPr lang="en-US" altLang="zh-CN" sz="2600" kern="1200" dirty="0"/>
          </a:p>
          <a:p>
            <a:pPr/>
            <a:endParaRPr lang="en-US" altLang="zh-CN" sz="2600" kern="1200" dirty="0"/>
          </a:p>
          <a:p>
            <a:pPr/>
            <a:endParaRPr lang="en-US" altLang="zh-CN" sz="2600" kern="1200" dirty="0"/>
          </a:p>
        </p:txBody>
      </p:sp>
      <p:graphicFrame>
        <p:nvGraphicFramePr>
          <p:cNvPr id="464900" name="内容占位符 464899"/>
          <p:cNvGraphicFramePr/>
          <p:nvPr>
            <p:ph sz="half" idx="2"/>
          </p:nvPr>
        </p:nvGraphicFramePr>
        <p:xfrm>
          <a:off x="762000" y="1719263"/>
          <a:ext cx="7924800" cy="2443162"/>
        </p:xfrm>
        <a:graphic>
          <a:graphicData uri="http://schemas.openxmlformats.org/drawingml/2006/table">
            <a:tbl>
              <a:tblPr/>
              <a:tblGrid>
                <a:gridCol w="627063"/>
                <a:gridCol w="785812"/>
                <a:gridCol w="704850"/>
                <a:gridCol w="706438"/>
                <a:gridCol w="706437"/>
                <a:gridCol w="549275"/>
                <a:gridCol w="492125"/>
                <a:gridCol w="2438400"/>
                <a:gridCol w="914400"/>
              </a:tblGrid>
              <a:tr h="112395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日期</a:t>
                      </a: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教师</a:t>
                      </a: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目标</a:t>
                      </a: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正确</a:t>
                      </a: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错误</a:t>
                      </a: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提示</a:t>
                      </a: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1300" dirty="0"/>
                        <a:t>正确百分比</a:t>
                      </a:r>
                      <a:endParaRPr lang="zh-CN" altLang="en-US" sz="1300"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dirty="0"/>
                        <a:t>试验数据</a:t>
                      </a: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r>
                        <a:rPr lang="zh-CN" altLang="en-US" sz="2000" dirty="0"/>
                        <a:t>问题分辨物</a:t>
                      </a:r>
                      <a:endParaRPr lang="zh-CN" altLang="en-US" sz="2000"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61595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03263">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buNone/>
                      </a:pPr>
                      <a:endParaRPr lang="zh-CN" altLang="en-US" dirty="0"/>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8210" name="标题 478209"/>
          <p:cNvSpPr>
            <a:spLocks noGrp="1"/>
          </p:cNvSpPr>
          <p:nvPr>
            <p:ph type="title"/>
          </p:nvPr>
        </p:nvSpPr>
        <p:spPr>
          <a:ln/>
        </p:spPr>
        <p:txBody>
          <a:bodyPr anchor="b"/>
          <a:p>
            <a:pPr algn="ctr"/>
            <a:r>
              <a:rPr lang="zh-CN" altLang="en-US" sz="4400" dirty="0"/>
              <a:t>关键反应训练（</a:t>
            </a:r>
            <a:r>
              <a:rPr lang="en-US" altLang="zh-CN" sz="4400" dirty="0"/>
              <a:t>PRT</a:t>
            </a:r>
            <a:r>
              <a:rPr lang="zh-CN" altLang="en-US" sz="4400" dirty="0"/>
              <a:t>）</a:t>
            </a:r>
            <a:endParaRPr lang="zh-CN" altLang="en-US" sz="4400" dirty="0"/>
          </a:p>
        </p:txBody>
      </p:sp>
      <p:sp>
        <p:nvSpPr>
          <p:cNvPr id="478211" name="文本占位符 478210"/>
          <p:cNvSpPr>
            <a:spLocks noGrp="1"/>
          </p:cNvSpPr>
          <p:nvPr>
            <p:ph type="body" idx="1"/>
          </p:nvPr>
        </p:nvSpPr>
        <p:spPr>
          <a:ln/>
        </p:spPr>
        <p:txBody>
          <a:bodyPr/>
          <a:p>
            <a:r>
              <a:rPr lang="en-US" altLang="zh-CN" dirty="0"/>
              <a:t>PRT </a:t>
            </a:r>
            <a:r>
              <a:rPr lang="zh-CN" altLang="en-US" dirty="0"/>
              <a:t>的理论基础是</a:t>
            </a:r>
            <a:r>
              <a:rPr lang="en-US" altLang="zh-CN" dirty="0"/>
              <a:t>ABA</a:t>
            </a:r>
            <a:r>
              <a:rPr lang="zh-CN" altLang="en-US" dirty="0"/>
              <a:t>，在发展过程中融入了发展心理学、认知心理学和情景教育方法等有关内容。</a:t>
            </a:r>
            <a:endParaRPr lang="zh-CN" altLang="en-US" dirty="0"/>
          </a:p>
          <a:p>
            <a:r>
              <a:rPr lang="zh-CN" altLang="en-US" dirty="0"/>
              <a:t>特点：</a:t>
            </a:r>
            <a:endParaRPr lang="zh-CN" altLang="en-US" dirty="0"/>
          </a:p>
          <a:p>
            <a:r>
              <a:rPr lang="en-US" altLang="zh-CN" dirty="0"/>
              <a:t>1.</a:t>
            </a:r>
            <a:r>
              <a:rPr lang="zh-CN" altLang="en-US" dirty="0"/>
              <a:t>在自然环境中执行</a:t>
            </a:r>
            <a:r>
              <a:rPr lang="en-US" altLang="zh-CN" dirty="0"/>
              <a:t>ABA </a:t>
            </a:r>
            <a:r>
              <a:rPr lang="zh-CN" altLang="en-US" dirty="0"/>
              <a:t>的原则</a:t>
            </a:r>
            <a:endParaRPr lang="zh-CN" altLang="en-US" dirty="0"/>
          </a:p>
          <a:p>
            <a:r>
              <a:rPr lang="en-US" altLang="zh-CN" dirty="0"/>
              <a:t>2. </a:t>
            </a:r>
            <a:r>
              <a:rPr lang="zh-CN" altLang="en-US" dirty="0"/>
              <a:t>关键性技能的掌握能迁移或影响其他领域的技能</a:t>
            </a:r>
            <a:endParaRPr lang="zh-CN" altLang="en-US" dirty="0"/>
          </a:p>
          <a:p>
            <a:r>
              <a:rPr lang="en-US" altLang="zh-CN" dirty="0"/>
              <a:t>3.</a:t>
            </a:r>
            <a:r>
              <a:rPr lang="zh-CN" altLang="en-US" dirty="0"/>
              <a:t>强调家长培训与家长参与的必要性</a:t>
            </a: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2306" name="标题 482305"/>
          <p:cNvSpPr>
            <a:spLocks noGrp="1"/>
          </p:cNvSpPr>
          <p:nvPr>
            <p:ph type="title"/>
          </p:nvPr>
        </p:nvSpPr>
        <p:spPr>
          <a:ln/>
        </p:spPr>
        <p:txBody>
          <a:bodyPr anchor="b"/>
          <a:p>
            <a:endParaRPr dirty="0"/>
          </a:p>
        </p:txBody>
      </p:sp>
      <p:sp>
        <p:nvSpPr>
          <p:cNvPr id="482307" name="文本占位符 482306"/>
          <p:cNvSpPr>
            <a:spLocks noGrp="1"/>
          </p:cNvSpPr>
          <p:nvPr>
            <p:ph type="body" idx="1"/>
          </p:nvPr>
        </p:nvSpPr>
        <p:spPr>
          <a:ln/>
        </p:spPr>
        <p:txBody>
          <a:bodyPr/>
          <a:p>
            <a:r>
              <a:rPr lang="zh-CN" altLang="en-US" b="1" dirty="0"/>
              <a:t>四个关键领域的技能：</a:t>
            </a:r>
            <a:endParaRPr lang="zh-CN" altLang="en-US" b="1" dirty="0"/>
          </a:p>
          <a:p>
            <a:r>
              <a:rPr lang="en-US" altLang="zh-CN" dirty="0"/>
              <a:t>( 1) </a:t>
            </a:r>
            <a:r>
              <a:rPr lang="zh-CN" altLang="en-US" dirty="0"/>
              <a:t>学习动力：与他人进行沟通与交往的动力。由于缺乏学习语言和技能的动力，如能培养起他们的学习动力，其他技能也可以随着教育而提高。 </a:t>
            </a:r>
            <a:endParaRPr lang="zh-CN" altLang="en-US"/>
          </a:p>
          <a:p>
            <a:r>
              <a:rPr lang="en-US" altLang="zh-CN" dirty="0"/>
              <a:t>( 2) </a:t>
            </a:r>
            <a:r>
              <a:rPr lang="zh-CN" altLang="en-US" dirty="0"/>
              <a:t>注意力：对外界事物与人的多方面注意力 。改善刻板行为，狭窄兴趣等问题，发展共同注意力，能增强他们对多个对象的注意能力。</a:t>
            </a:r>
            <a:endParaRPr lang="zh-CN" altLang="en-US" dirty="0"/>
          </a:p>
          <a:p>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3330" name="标题 483329"/>
          <p:cNvSpPr>
            <a:spLocks noGrp="1"/>
          </p:cNvSpPr>
          <p:nvPr>
            <p:ph type="title"/>
          </p:nvPr>
        </p:nvSpPr>
        <p:spPr>
          <a:ln/>
        </p:spPr>
        <p:txBody>
          <a:bodyPr anchor="b"/>
          <a:p>
            <a:endParaRPr dirty="0"/>
          </a:p>
        </p:txBody>
      </p:sp>
      <p:sp>
        <p:nvSpPr>
          <p:cNvPr id="483331" name="文本占位符 483330"/>
          <p:cNvSpPr>
            <a:spLocks noGrp="1"/>
          </p:cNvSpPr>
          <p:nvPr>
            <p:ph type="body" idx="1"/>
          </p:nvPr>
        </p:nvSpPr>
        <p:spPr>
          <a:xfrm>
            <a:off x="457200" y="990600"/>
            <a:ext cx="8229600" cy="5867400"/>
          </a:xfrm>
          <a:ln/>
        </p:spPr>
        <p:txBody>
          <a:bodyPr/>
          <a:p>
            <a:endParaRPr lang="en-US" altLang="zh-CN"/>
          </a:p>
          <a:p>
            <a:r>
              <a:rPr lang="en-US" altLang="zh-CN" dirty="0"/>
              <a:t>( 3) </a:t>
            </a:r>
            <a:r>
              <a:rPr lang="zh-CN" altLang="en-US" dirty="0"/>
              <a:t>自我控制能力：自我控制的能力开始于自我观察的能力。通过教育训练促进其学会观察并且记录自己的行为。这种形式的自我控制能力得以掌握和应用后，能提高其沟通能力、社会交往能力和行为的灵活性等。  </a:t>
            </a:r>
            <a:endParaRPr lang="zh-CN" altLang="en-US"/>
          </a:p>
          <a:p>
            <a:r>
              <a:rPr lang="en-US" altLang="zh-CN" dirty="0"/>
              <a:t>( 4) </a:t>
            </a:r>
            <a:r>
              <a:rPr lang="zh-CN" altLang="en-US" dirty="0"/>
              <a:t>语言与行为的主动性：学会根据他人兴趣而主动地提出有意义的问题</a:t>
            </a:r>
            <a:r>
              <a:rPr lang="en-US" altLang="zh-CN" dirty="0"/>
              <a:t>, </a:t>
            </a:r>
            <a:r>
              <a:rPr lang="zh-CN" altLang="en-US" dirty="0"/>
              <a:t>为其沟通能力和社会交往的发生发展创造有利前提。 </a:t>
            </a:r>
            <a:endParaRPr lang="zh-CN"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6402" name="标题 486401"/>
          <p:cNvSpPr>
            <a:spLocks noGrp="1"/>
          </p:cNvSpPr>
          <p:nvPr>
            <p:ph type="title"/>
          </p:nvPr>
        </p:nvSpPr>
        <p:spPr>
          <a:ln/>
        </p:spPr>
        <p:txBody>
          <a:bodyPr anchor="b"/>
          <a:p>
            <a:pPr algn="ctr"/>
            <a:r>
              <a:rPr lang="en-US" altLang="zh-CN" sz="4400" dirty="0"/>
              <a:t>PRT</a:t>
            </a:r>
            <a:r>
              <a:rPr lang="zh-CN" altLang="en-US" sz="4400" dirty="0"/>
              <a:t>的操作技巧</a:t>
            </a:r>
            <a:endParaRPr lang="zh-CN" altLang="en-US" sz="4400" dirty="0"/>
          </a:p>
        </p:txBody>
      </p:sp>
      <p:sp>
        <p:nvSpPr>
          <p:cNvPr id="486403" name="文本占位符 486402"/>
          <p:cNvSpPr>
            <a:spLocks noGrp="1"/>
          </p:cNvSpPr>
          <p:nvPr>
            <p:ph type="body" idx="1"/>
          </p:nvPr>
        </p:nvSpPr>
        <p:spPr>
          <a:xfrm>
            <a:off x="457200" y="1719263"/>
            <a:ext cx="8229600" cy="4757737"/>
          </a:xfrm>
          <a:ln/>
        </p:spPr>
        <p:txBody>
          <a:bodyPr/>
          <a:p>
            <a:pPr>
              <a:lnSpc>
                <a:spcPct val="90000"/>
              </a:lnSpc>
            </a:pPr>
            <a:r>
              <a:rPr lang="en-US" altLang="zh-CN" dirty="0"/>
              <a:t>7</a:t>
            </a:r>
            <a:r>
              <a:rPr lang="zh-CN" altLang="en-US" dirty="0"/>
              <a:t>个操作技巧：</a:t>
            </a:r>
            <a:endParaRPr lang="zh-CN" altLang="en-US" dirty="0"/>
          </a:p>
          <a:p>
            <a:pPr>
              <a:lnSpc>
                <a:spcPct val="90000"/>
              </a:lnSpc>
            </a:pPr>
            <a:r>
              <a:rPr lang="en-US" altLang="zh-CN" dirty="0"/>
              <a:t>1.</a:t>
            </a:r>
            <a:r>
              <a:rPr lang="zh-CN" altLang="en-US" dirty="0"/>
              <a:t>使用简短清晰的指令或问题，引出儿童的语言等技能</a:t>
            </a:r>
            <a:endParaRPr lang="zh-CN" altLang="en-US" dirty="0"/>
          </a:p>
          <a:p>
            <a:pPr>
              <a:lnSpc>
                <a:spcPct val="90000"/>
              </a:lnSpc>
            </a:pPr>
            <a:r>
              <a:rPr lang="en-US" altLang="zh-CN" dirty="0"/>
              <a:t>2.</a:t>
            </a:r>
            <a:r>
              <a:rPr lang="zh-CN" altLang="en-US" dirty="0"/>
              <a:t>穿插训练新旧技能</a:t>
            </a:r>
            <a:endParaRPr lang="zh-CN" altLang="en-US" dirty="0"/>
          </a:p>
          <a:p>
            <a:pPr>
              <a:lnSpc>
                <a:spcPct val="90000"/>
              </a:lnSpc>
            </a:pPr>
            <a:r>
              <a:rPr lang="en-US" altLang="zh-CN" dirty="0"/>
              <a:t>3.</a:t>
            </a:r>
            <a:r>
              <a:rPr lang="zh-CN" altLang="en-US" dirty="0"/>
              <a:t>培养对外界事物与人的多方面注意力</a:t>
            </a:r>
            <a:endParaRPr lang="zh-CN" altLang="en-US" dirty="0"/>
          </a:p>
          <a:p>
            <a:pPr>
              <a:lnSpc>
                <a:spcPct val="90000"/>
              </a:lnSpc>
            </a:pPr>
            <a:r>
              <a:rPr lang="zh-CN" altLang="en-US" dirty="0"/>
              <a:t> </a:t>
            </a:r>
            <a:r>
              <a:rPr lang="en-US" altLang="zh-CN" dirty="0"/>
              <a:t>4.</a:t>
            </a:r>
            <a:r>
              <a:rPr lang="zh-CN" altLang="en-US" dirty="0"/>
              <a:t>分享控制权 </a:t>
            </a:r>
            <a:endParaRPr lang="zh-CN" altLang="en-US" dirty="0"/>
          </a:p>
          <a:p>
            <a:pPr>
              <a:lnSpc>
                <a:spcPct val="90000"/>
              </a:lnSpc>
            </a:pPr>
            <a:r>
              <a:rPr lang="en-US" altLang="zh-CN" dirty="0"/>
              <a:t>5. </a:t>
            </a:r>
            <a:r>
              <a:rPr lang="zh-CN" altLang="en-US" dirty="0"/>
              <a:t>条件强化</a:t>
            </a:r>
            <a:endParaRPr lang="zh-CN" altLang="en-US" dirty="0"/>
          </a:p>
          <a:p>
            <a:pPr>
              <a:lnSpc>
                <a:spcPct val="90000"/>
              </a:lnSpc>
            </a:pPr>
            <a:r>
              <a:rPr lang="en-US" altLang="zh-CN" dirty="0"/>
              <a:t>6. </a:t>
            </a:r>
            <a:r>
              <a:rPr lang="zh-CN" altLang="en-US" dirty="0"/>
              <a:t>运用自然强化物</a:t>
            </a:r>
            <a:endParaRPr lang="zh-CN" altLang="en-US" dirty="0"/>
          </a:p>
          <a:p>
            <a:pPr>
              <a:lnSpc>
                <a:spcPct val="90000"/>
              </a:lnSpc>
            </a:pPr>
            <a:r>
              <a:rPr lang="en-US" altLang="zh-CN" dirty="0"/>
              <a:t>7.</a:t>
            </a:r>
            <a:r>
              <a:rPr lang="zh-CN" altLang="en-US" dirty="0"/>
              <a:t>奖励儿童的合理努力 </a:t>
            </a:r>
            <a:endParaRPr lang="zh-CN"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22" name="标题 491521"/>
          <p:cNvSpPr>
            <a:spLocks noGrp="1"/>
          </p:cNvSpPr>
          <p:nvPr>
            <p:ph type="title"/>
          </p:nvPr>
        </p:nvSpPr>
        <p:spPr>
          <a:ln/>
        </p:spPr>
        <p:txBody>
          <a:bodyPr anchor="b"/>
          <a:p>
            <a:r>
              <a:rPr lang="en-US" altLang="zh-CN" dirty="0"/>
              <a:t>3.</a:t>
            </a:r>
            <a:r>
              <a:rPr lang="zh-CN" altLang="en-US" dirty="0"/>
              <a:t>培养对外界事物与人的多方面注意力</a:t>
            </a:r>
            <a:r>
              <a:rPr lang="en-US" altLang="zh-CN" dirty="0"/>
              <a:t>—</a:t>
            </a:r>
            <a:r>
              <a:rPr lang="zh-CN" altLang="en-US" dirty="0"/>
              <a:t>举例</a:t>
            </a:r>
            <a:endParaRPr lang="zh-CN" altLang="en-US" dirty="0"/>
          </a:p>
        </p:txBody>
      </p:sp>
      <p:sp>
        <p:nvSpPr>
          <p:cNvPr id="491523" name="文本占位符 491522"/>
          <p:cNvSpPr>
            <a:spLocks noGrp="1"/>
          </p:cNvSpPr>
          <p:nvPr>
            <p:ph type="body" idx="1"/>
          </p:nvPr>
        </p:nvSpPr>
        <p:spPr>
          <a:ln/>
        </p:spPr>
        <p:txBody>
          <a:bodyPr/>
          <a:p>
            <a:pPr>
              <a:lnSpc>
                <a:spcPct val="90000"/>
              </a:lnSpc>
            </a:pPr>
            <a:r>
              <a:rPr lang="zh-CN" altLang="en-US" sz="2600" b="1" dirty="0"/>
              <a:t>例：建立共同注意</a:t>
            </a:r>
            <a:endParaRPr lang="zh-CN" altLang="en-US" sz="2600" b="1" dirty="0"/>
          </a:p>
          <a:p>
            <a:pPr>
              <a:lnSpc>
                <a:spcPct val="90000"/>
              </a:lnSpc>
            </a:pPr>
            <a:r>
              <a:rPr lang="zh-CN" altLang="en-US" sz="2600" dirty="0"/>
              <a:t>措施：</a:t>
            </a:r>
            <a:endParaRPr lang="zh-CN" altLang="en-US" sz="2600" dirty="0"/>
          </a:p>
          <a:p>
            <a:pPr>
              <a:lnSpc>
                <a:spcPct val="90000"/>
              </a:lnSpc>
            </a:pPr>
            <a:r>
              <a:rPr lang="zh-CN" altLang="en-US" sz="2600" dirty="0"/>
              <a:t>首先，训练人员用手指着某一自闭症儿童感兴趣的玩具或者用眼睛盯着这一玩具</a:t>
            </a:r>
            <a:r>
              <a:rPr lang="en-US" altLang="zh-CN" sz="2600" dirty="0"/>
              <a:t>, </a:t>
            </a:r>
            <a:r>
              <a:rPr lang="zh-CN" altLang="en-US" sz="2600" dirty="0"/>
              <a:t>以引起其注意。 </a:t>
            </a:r>
            <a:endParaRPr lang="zh-CN" altLang="en-US" sz="2600" dirty="0"/>
          </a:p>
          <a:p>
            <a:pPr>
              <a:lnSpc>
                <a:spcPct val="90000"/>
              </a:lnSpc>
            </a:pPr>
            <a:r>
              <a:rPr lang="zh-CN" altLang="en-US" sz="2600" dirty="0"/>
              <a:t>其次，要求儿童在看了玩具后也要与大人有眼光接触，完成后才能获得奖励。</a:t>
            </a:r>
            <a:endParaRPr lang="zh-CN" altLang="en-US" sz="2600" dirty="0"/>
          </a:p>
          <a:p>
            <a:pPr>
              <a:lnSpc>
                <a:spcPct val="90000"/>
              </a:lnSpc>
            </a:pPr>
            <a:r>
              <a:rPr lang="zh-CN" altLang="en-US" sz="2600" dirty="0"/>
              <a:t>只有在儿童与训练人员有视线接触后，才把玩具给儿童玩， 不然，就将玩具收起一会儿。 </a:t>
            </a:r>
            <a:endParaRPr lang="zh-CN" altLang="en-US" sz="2600" dirty="0"/>
          </a:p>
          <a:p>
            <a:pPr>
              <a:lnSpc>
                <a:spcPct val="90000"/>
              </a:lnSpc>
            </a:pPr>
            <a:r>
              <a:rPr lang="zh-CN" altLang="en-US" sz="2600" dirty="0"/>
              <a:t>以此方式，持之以恒地加以训练，能帮助自闭症儿童发展共同注意力这一关键性技能。</a:t>
            </a:r>
            <a:endParaRPr lang="zh-CN" altLang="en-US" sz="2600" dirty="0"/>
          </a:p>
          <a:p>
            <a:pPr>
              <a:lnSpc>
                <a:spcPct val="90000"/>
              </a:lnSpc>
            </a:pPr>
            <a:endParaRPr lang="zh-CN" altLang="en-US"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1538" name="标题 321537"/>
          <p:cNvSpPr>
            <a:spLocks noGrp="1"/>
          </p:cNvSpPr>
          <p:nvPr>
            <p:ph type="title"/>
          </p:nvPr>
        </p:nvSpPr>
        <p:spPr>
          <a:ln/>
        </p:spPr>
        <p:txBody>
          <a:bodyPr anchor="b"/>
          <a:p>
            <a:r>
              <a:rPr lang="en-US" altLang="zh-CN" sz="2600" dirty="0"/>
              <a:t>2014</a:t>
            </a:r>
            <a:r>
              <a:rPr lang="zh-CN" altLang="en-US" sz="2600" dirty="0"/>
              <a:t>年：</a:t>
            </a:r>
            <a:r>
              <a:rPr lang="en-US" altLang="zh-CN" sz="2600" dirty="0"/>
              <a:t>《</a:t>
            </a:r>
            <a:r>
              <a:rPr lang="zh-CN" altLang="en-US" sz="2600" dirty="0"/>
              <a:t>针对自闭症谱系障碍（</a:t>
            </a:r>
            <a:r>
              <a:rPr lang="en-US" altLang="zh-CN" sz="2600" dirty="0"/>
              <a:t>ASD</a:t>
            </a:r>
            <a:r>
              <a:rPr lang="zh-CN" altLang="en-US" sz="2600" dirty="0"/>
              <a:t>）儿童、青少年及青年成人的循证实践</a:t>
            </a:r>
            <a:r>
              <a:rPr lang="en-US" altLang="zh-CN" sz="2600"/>
              <a:t>》</a:t>
            </a:r>
            <a:endParaRPr lang="en-US" altLang="zh-CN" sz="2600"/>
          </a:p>
        </p:txBody>
      </p:sp>
      <p:sp>
        <p:nvSpPr>
          <p:cNvPr id="321539" name="文本占位符 321538"/>
          <p:cNvSpPr>
            <a:spLocks noGrp="1"/>
          </p:cNvSpPr>
          <p:nvPr>
            <p:ph type="body" idx="1"/>
          </p:nvPr>
        </p:nvSpPr>
        <p:spPr>
          <a:xfrm>
            <a:off x="457200" y="1981200"/>
            <a:ext cx="8229600" cy="4876800"/>
          </a:xfrm>
          <a:ln/>
        </p:spPr>
        <p:txBody>
          <a:bodyPr/>
          <a:p>
            <a:pPr>
              <a:lnSpc>
                <a:spcPct val="80000"/>
              </a:lnSpc>
            </a:pPr>
            <a:r>
              <a:rPr lang="zh-CN" altLang="en-US" sz="2400" dirty="0"/>
              <a:t>该报告呈现了最新的</a:t>
            </a:r>
            <a:r>
              <a:rPr lang="en-US" altLang="zh-CN" sz="2400" dirty="0"/>
              <a:t>27</a:t>
            </a:r>
            <a:r>
              <a:rPr lang="zh-CN" altLang="en-US" sz="2400" dirty="0"/>
              <a:t>种符合循证实践标准的自闭症儿童教育干预策略。</a:t>
            </a:r>
            <a:endParaRPr lang="zh-CN" altLang="en-US" sz="2400" dirty="0"/>
          </a:p>
          <a:p>
            <a:pPr>
              <a:lnSpc>
                <a:spcPct val="80000"/>
              </a:lnSpc>
            </a:pPr>
            <a:r>
              <a:rPr lang="zh-CN" altLang="en-US" sz="2400" dirty="0"/>
              <a:t>循证实践标准包括三要素：研究证据、临床经验、个体因素。其核心特征是“遵循研究证据进行实践” 。</a:t>
            </a:r>
            <a:endParaRPr lang="zh-CN" altLang="en-US" sz="2400" dirty="0"/>
          </a:p>
          <a:p>
            <a:pPr>
              <a:lnSpc>
                <a:spcPct val="80000"/>
              </a:lnSpc>
            </a:pPr>
            <a:r>
              <a:rPr lang="zh-CN" altLang="en-US" sz="2400" dirty="0"/>
              <a:t>报告表明目前对</a:t>
            </a:r>
            <a:r>
              <a:rPr lang="en-US" altLang="zh-CN" sz="2400" dirty="0"/>
              <a:t>ASD</a:t>
            </a:r>
            <a:r>
              <a:rPr lang="zh-CN" altLang="en-US" sz="2400" dirty="0"/>
              <a:t>的干预有两种模式：</a:t>
            </a:r>
            <a:endParaRPr lang="zh-CN" altLang="en-US" sz="2400" dirty="0"/>
          </a:p>
          <a:p>
            <a:pPr>
              <a:lnSpc>
                <a:spcPct val="80000"/>
              </a:lnSpc>
            </a:pPr>
            <a:r>
              <a:rPr lang="zh-CN" altLang="en-US" sz="2400" dirty="0"/>
              <a:t>一种是综合治疗模式，即为了对</a:t>
            </a:r>
            <a:r>
              <a:rPr lang="en-US" altLang="zh-CN" sz="2400" dirty="0"/>
              <a:t>ASD</a:t>
            </a:r>
            <a:r>
              <a:rPr lang="zh-CN" altLang="en-US" sz="2400" dirty="0"/>
              <a:t>的核心特征进行学习和发展的广泛干预，包括一系列实践方式，如结构化教学；</a:t>
            </a:r>
            <a:endParaRPr lang="zh-CN" altLang="en-US" sz="2400" dirty="0"/>
          </a:p>
          <a:p>
            <a:pPr>
              <a:lnSpc>
                <a:spcPct val="80000"/>
              </a:lnSpc>
            </a:pPr>
            <a:r>
              <a:rPr lang="zh-CN" altLang="en-US" sz="2400" dirty="0"/>
              <a:t>一种是重点干预实践，即针对与一名</a:t>
            </a:r>
            <a:r>
              <a:rPr lang="en-US" altLang="zh-CN" sz="2400" dirty="0"/>
              <a:t>ASD</a:t>
            </a:r>
            <a:r>
              <a:rPr lang="zh-CN" altLang="en-US" sz="2400" dirty="0"/>
              <a:t>儿童的单一技能进行干预，这些实践方式有其操作性定义、聚焦于具体的学习领域，干预时间也短于综合治疗模式，如回合式教学、视频示范。</a:t>
            </a:r>
            <a:endParaRPr lang="zh-CN" altLang="en-US" sz="2400" dirty="0"/>
          </a:p>
          <a:p>
            <a:pPr>
              <a:lnSpc>
                <a:spcPct val="80000"/>
              </a:lnSpc>
            </a:pPr>
            <a:r>
              <a:rPr lang="zh-CN" altLang="en-US" sz="2400" dirty="0"/>
              <a:t>该报告研究的是重点干预实践。</a:t>
            </a:r>
            <a:endParaRPr lang="zh-CN" altLang="en-US"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3570" name="标题 493569"/>
          <p:cNvSpPr>
            <a:spLocks noGrp="1"/>
          </p:cNvSpPr>
          <p:nvPr>
            <p:ph type="title"/>
          </p:nvPr>
        </p:nvSpPr>
        <p:spPr>
          <a:ln/>
        </p:spPr>
        <p:txBody>
          <a:bodyPr anchor="b"/>
          <a:p>
            <a:r>
              <a:rPr lang="en-US" altLang="zh-CN" dirty="0"/>
              <a:t> 4.</a:t>
            </a:r>
            <a:r>
              <a:rPr lang="zh-CN" altLang="en-US" dirty="0"/>
              <a:t>分享控制权 </a:t>
            </a:r>
            <a:r>
              <a:rPr lang="en-US" altLang="zh-CN" dirty="0"/>
              <a:t>—</a:t>
            </a:r>
            <a:r>
              <a:rPr lang="zh-CN" altLang="en-US" dirty="0"/>
              <a:t>举例</a:t>
            </a:r>
            <a:endParaRPr lang="zh-CN" altLang="en-US" dirty="0"/>
          </a:p>
        </p:txBody>
      </p:sp>
      <p:sp>
        <p:nvSpPr>
          <p:cNvPr id="493571" name="文本占位符 493570"/>
          <p:cNvSpPr>
            <a:spLocks noGrp="1"/>
          </p:cNvSpPr>
          <p:nvPr>
            <p:ph type="body" idx="1"/>
          </p:nvPr>
        </p:nvSpPr>
        <p:spPr>
          <a:ln/>
        </p:spPr>
        <p:txBody>
          <a:bodyPr/>
          <a:p>
            <a:r>
              <a:rPr lang="zh-CN" altLang="en-US" sz="2600" b="1" dirty="0"/>
              <a:t>例：玩积木</a:t>
            </a:r>
            <a:endParaRPr lang="zh-CN" altLang="en-US" sz="2600" b="1" dirty="0"/>
          </a:p>
          <a:p>
            <a:r>
              <a:rPr lang="zh-CN" altLang="en-US" sz="2600" dirty="0"/>
              <a:t>儿童的自主选择：</a:t>
            </a:r>
            <a:endParaRPr lang="zh-CN" altLang="en-US" sz="2600" dirty="0"/>
          </a:p>
          <a:p>
            <a:r>
              <a:rPr lang="zh-CN" altLang="en-US" sz="2600" dirty="0"/>
              <a:t>当自闭症儿童想玩积木的时候， 训练人员应该把积木给儿童玩，并与其一起玩，和其谈论与此有关的事。儿童不仅在玩耍中学习，而且还渐渐明白他们使用语言的重要性，从而在今后增加了使用语言的动力。  </a:t>
            </a:r>
            <a:endParaRPr lang="zh-CN" altLang="en-US" sz="2600" dirty="0"/>
          </a:p>
          <a:p>
            <a:r>
              <a:rPr lang="zh-CN" altLang="en-US" sz="2600" dirty="0"/>
              <a:t>成人的适当控制：</a:t>
            </a:r>
            <a:endParaRPr lang="zh-CN" altLang="en-US" sz="2600" dirty="0"/>
          </a:p>
          <a:p>
            <a:r>
              <a:rPr lang="zh-CN" altLang="en-US" sz="2600" dirty="0"/>
              <a:t>当其出现自我刺激性的重复动作和刻板行为时，训练人员进行必要的控制，把其注意力和兴趣转移到有意义的活动上。 </a:t>
            </a:r>
            <a:endParaRPr lang="zh-CN" altLang="en-US" sz="2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6642" name="标题 496641"/>
          <p:cNvSpPr>
            <a:spLocks noGrp="1"/>
          </p:cNvSpPr>
          <p:nvPr>
            <p:ph type="title"/>
          </p:nvPr>
        </p:nvSpPr>
        <p:spPr>
          <a:ln/>
        </p:spPr>
        <p:txBody>
          <a:bodyPr anchor="b"/>
          <a:p>
            <a:r>
              <a:rPr lang="en-US" altLang="zh-CN" dirty="0"/>
              <a:t>6. </a:t>
            </a:r>
            <a:r>
              <a:rPr lang="zh-CN" altLang="en-US" dirty="0"/>
              <a:t>运用自然强化物</a:t>
            </a:r>
            <a:r>
              <a:rPr lang="en-US" altLang="zh-CN" dirty="0"/>
              <a:t>—</a:t>
            </a:r>
            <a:r>
              <a:rPr lang="zh-CN" altLang="en-US" dirty="0"/>
              <a:t>举例</a:t>
            </a:r>
            <a:endParaRPr lang="zh-CN" altLang="en-US" dirty="0"/>
          </a:p>
        </p:txBody>
      </p:sp>
      <p:sp>
        <p:nvSpPr>
          <p:cNvPr id="496643" name="文本占位符 496642"/>
          <p:cNvSpPr>
            <a:spLocks noGrp="1"/>
          </p:cNvSpPr>
          <p:nvPr>
            <p:ph type="body" idx="1"/>
          </p:nvPr>
        </p:nvSpPr>
        <p:spPr>
          <a:ln/>
        </p:spPr>
        <p:txBody>
          <a:bodyPr/>
          <a:p>
            <a:r>
              <a:rPr lang="zh-CN" altLang="en-US" dirty="0"/>
              <a:t>例：</a:t>
            </a:r>
            <a:endParaRPr lang="zh-CN" altLang="en-US" dirty="0"/>
          </a:p>
          <a:p>
            <a:r>
              <a:rPr lang="zh-CN" altLang="en-US" dirty="0"/>
              <a:t>情境：想要喝水，得不到水。</a:t>
            </a:r>
            <a:endParaRPr lang="zh-CN" altLang="en-US" dirty="0"/>
          </a:p>
          <a:p>
            <a:r>
              <a:rPr lang="zh-CN" altLang="en-US" dirty="0"/>
              <a:t>行为：说“喝水”。</a:t>
            </a:r>
            <a:endParaRPr lang="zh-CN" altLang="en-US" dirty="0"/>
          </a:p>
          <a:p>
            <a:r>
              <a:rPr lang="zh-CN" altLang="en-US" dirty="0"/>
              <a:t>结果：</a:t>
            </a:r>
            <a:endParaRPr lang="zh-CN" altLang="en-US" dirty="0"/>
          </a:p>
          <a:p>
            <a:r>
              <a:rPr lang="en-US" altLang="zh-CN" dirty="0"/>
              <a:t>-</a:t>
            </a:r>
            <a:r>
              <a:rPr lang="zh-CN" altLang="en-US" dirty="0"/>
              <a:t>成人帮助其得到了水（自然强化物）。</a:t>
            </a:r>
            <a:endParaRPr lang="zh-CN" altLang="en-US" dirty="0"/>
          </a:p>
          <a:p>
            <a:r>
              <a:rPr lang="en-US" altLang="zh-CN" dirty="0"/>
              <a:t>-</a:t>
            </a:r>
            <a:r>
              <a:rPr lang="zh-CN" altLang="en-US" dirty="0"/>
              <a:t>表扬（人为强化）。</a:t>
            </a:r>
            <a:endParaRPr lang="zh-CN" altLang="en-US" dirty="0"/>
          </a:p>
          <a:p>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9714" name="标题 499713"/>
          <p:cNvSpPr>
            <a:spLocks noGrp="1"/>
          </p:cNvSpPr>
          <p:nvPr>
            <p:ph type="title"/>
          </p:nvPr>
        </p:nvSpPr>
        <p:spPr>
          <a:ln/>
        </p:spPr>
        <p:txBody>
          <a:bodyPr anchor="b"/>
          <a:p>
            <a:pPr algn="ctr"/>
            <a:r>
              <a:rPr lang="zh-CN" altLang="en-US" sz="4400" dirty="0"/>
              <a:t>适用对象</a:t>
            </a:r>
            <a:endParaRPr lang="zh-CN" altLang="en-US" sz="4400" dirty="0"/>
          </a:p>
        </p:txBody>
      </p:sp>
      <p:sp>
        <p:nvSpPr>
          <p:cNvPr id="499715" name="文本占位符 499714"/>
          <p:cNvSpPr>
            <a:spLocks noGrp="1"/>
          </p:cNvSpPr>
          <p:nvPr>
            <p:ph type="body" idx="1"/>
          </p:nvPr>
        </p:nvSpPr>
        <p:spPr>
          <a:ln/>
        </p:spPr>
        <p:txBody>
          <a:bodyPr/>
          <a:p>
            <a:r>
              <a:rPr lang="zh-CN" altLang="en-US" dirty="0"/>
              <a:t>自闭症儿童。</a:t>
            </a:r>
            <a:endParaRPr lang="zh-CN" altLang="en-US" dirty="0"/>
          </a:p>
          <a:p>
            <a:r>
              <a:rPr lang="zh-CN" altLang="en-US" dirty="0"/>
              <a:t>对普通玩具较感兴趣、能够与大人有所接触、不回避与他人进行目光接触并且刻板行为较少</a:t>
            </a:r>
            <a:r>
              <a:rPr lang="en-US" altLang="zh-CN" dirty="0"/>
              <a:t>, PRT </a:t>
            </a:r>
            <a:r>
              <a:rPr lang="zh-CN" altLang="en-US" dirty="0"/>
              <a:t>的干预效果较好。</a:t>
            </a:r>
            <a:endParaRPr lang="zh-CN" altLang="en-US" dirty="0"/>
          </a:p>
          <a:p>
            <a:r>
              <a:rPr lang="zh-CN" altLang="en-US" dirty="0"/>
              <a:t>如程度较重，对</a:t>
            </a:r>
            <a:r>
              <a:rPr lang="en-US" altLang="zh-CN" dirty="0"/>
              <a:t>PRT </a:t>
            </a:r>
            <a:r>
              <a:rPr lang="zh-CN" altLang="en-US" dirty="0"/>
              <a:t>的干预较少有反应，则使用回合式教学法效果更好。 </a:t>
            </a:r>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4834" name="标题 504833"/>
          <p:cNvSpPr>
            <a:spLocks noGrp="1"/>
          </p:cNvSpPr>
          <p:nvPr>
            <p:ph type="title"/>
          </p:nvPr>
        </p:nvSpPr>
        <p:spPr>
          <a:ln/>
        </p:spPr>
        <p:txBody>
          <a:bodyPr anchor="b"/>
          <a:p>
            <a:pPr algn="ctr"/>
            <a:r>
              <a:rPr lang="en-US" altLang="zh-CN" sz="4400" dirty="0"/>
              <a:t>DTT</a:t>
            </a:r>
            <a:r>
              <a:rPr lang="zh-CN" altLang="en-US" sz="4400" dirty="0"/>
              <a:t>和</a:t>
            </a:r>
            <a:r>
              <a:rPr lang="en-US" altLang="zh-CN" sz="4400" dirty="0"/>
              <a:t>PRT</a:t>
            </a:r>
            <a:r>
              <a:rPr lang="zh-CN" altLang="en-US" sz="4400" dirty="0"/>
              <a:t>的比较</a:t>
            </a:r>
            <a:endParaRPr lang="zh-CN" altLang="en-US" sz="4400" dirty="0"/>
          </a:p>
        </p:txBody>
      </p:sp>
      <p:sp>
        <p:nvSpPr>
          <p:cNvPr id="504835" name="文本占位符 504834"/>
          <p:cNvSpPr>
            <a:spLocks noGrp="1"/>
          </p:cNvSpPr>
          <p:nvPr>
            <p:ph type="body" idx="1"/>
          </p:nvPr>
        </p:nvSpPr>
        <p:spPr>
          <a:ln/>
        </p:spPr>
        <p:txBody>
          <a:bodyPr/>
          <a:p>
            <a:r>
              <a:rPr lang="en-US" altLang="zh-CN" dirty="0"/>
              <a:t>PRT</a:t>
            </a:r>
            <a:r>
              <a:rPr lang="zh-CN" altLang="en-US" dirty="0"/>
              <a:t>模式是对</a:t>
            </a:r>
            <a:r>
              <a:rPr lang="en-US" altLang="zh-CN" dirty="0"/>
              <a:t>DTT</a:t>
            </a:r>
            <a:r>
              <a:rPr lang="zh-CN" altLang="en-US" dirty="0"/>
              <a:t>模式的继承发展，二者融会贯通，均以行为主义理论为基础，不存在矛盾和对立。</a:t>
            </a:r>
            <a:endParaRPr lang="zh-CN" altLang="en-US" dirty="0"/>
          </a:p>
          <a:p>
            <a:endParaRPr lang="zh-CN"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5858" name="标题 505857"/>
          <p:cNvSpPr>
            <a:spLocks noGrp="1"/>
          </p:cNvSpPr>
          <p:nvPr>
            <p:ph type="title"/>
          </p:nvPr>
        </p:nvSpPr>
        <p:spPr>
          <a:ln/>
        </p:spPr>
        <p:txBody>
          <a:bodyPr anchor="b"/>
          <a:p>
            <a:endParaRPr dirty="0"/>
          </a:p>
        </p:txBody>
      </p:sp>
      <p:sp>
        <p:nvSpPr>
          <p:cNvPr id="505859" name="文本占位符 505858"/>
          <p:cNvSpPr>
            <a:spLocks noGrp="1"/>
          </p:cNvSpPr>
          <p:nvPr>
            <p:ph type="body" idx="1"/>
          </p:nvPr>
        </p:nvSpPr>
        <p:spPr>
          <a:xfrm>
            <a:off x="457200" y="228600"/>
            <a:ext cx="8229600" cy="6400800"/>
          </a:xfrm>
          <a:ln/>
        </p:spPr>
        <p:txBody>
          <a:bodyPr/>
          <a:p>
            <a:pPr>
              <a:lnSpc>
                <a:spcPct val="90000"/>
              </a:lnSpc>
            </a:pPr>
            <a:r>
              <a:rPr lang="en-US" altLang="zh-CN" sz="2400" b="1" dirty="0"/>
              <a:t>DTT</a:t>
            </a:r>
            <a:r>
              <a:rPr lang="zh-CN" altLang="en-US" sz="2400" b="1" dirty="0"/>
              <a:t>：</a:t>
            </a:r>
            <a:endParaRPr lang="zh-CN" altLang="en-US" sz="2400" b="1" dirty="0"/>
          </a:p>
          <a:p>
            <a:pPr>
              <a:lnSpc>
                <a:spcPct val="90000"/>
              </a:lnSpc>
            </a:pPr>
            <a:r>
              <a:rPr lang="zh-CN" altLang="en-US" sz="2400" dirty="0"/>
              <a:t>学习环境高度结构化，一对一强化训练。</a:t>
            </a:r>
            <a:endParaRPr lang="zh-CN" altLang="en-US" sz="2400" dirty="0"/>
          </a:p>
          <a:p>
            <a:pPr>
              <a:lnSpc>
                <a:spcPct val="90000"/>
              </a:lnSpc>
            </a:pPr>
            <a:r>
              <a:rPr lang="zh-CN" altLang="en-US" sz="2400" dirty="0"/>
              <a:t>习得目标行为。小单元学习。帮助儿童注意到刺激，并立即知道反应是否正确，刺激、反应、强化、停顿的干预模式在教学时保持一致，避免引起理解上的混乱。</a:t>
            </a:r>
            <a:endParaRPr lang="zh-CN" altLang="en-US" sz="2400" dirty="0"/>
          </a:p>
          <a:p>
            <a:pPr>
              <a:lnSpc>
                <a:spcPct val="90000"/>
              </a:lnSpc>
            </a:pPr>
            <a:r>
              <a:rPr lang="zh-CN" altLang="en-US" sz="2400" dirty="0"/>
              <a:t>操作程序较为机械，专业治疗师主导，操纵整个干预活动，家长参与程度有限，儿童被动接受。</a:t>
            </a:r>
            <a:endParaRPr lang="zh-CN" altLang="en-US" sz="2400" dirty="0"/>
          </a:p>
          <a:p>
            <a:pPr>
              <a:lnSpc>
                <a:spcPct val="90000"/>
              </a:lnSpc>
            </a:pPr>
            <a:r>
              <a:rPr lang="zh-CN" altLang="en-US" sz="2400" dirty="0"/>
              <a:t>实物强化和社会强化物运用较多。</a:t>
            </a:r>
            <a:endParaRPr lang="zh-CN" altLang="en-US" sz="2400"/>
          </a:p>
          <a:p>
            <a:pPr>
              <a:lnSpc>
                <a:spcPct val="90000"/>
              </a:lnSpc>
            </a:pPr>
            <a:r>
              <a:rPr lang="en-US" altLang="zh-CN" sz="2400" b="1" dirty="0"/>
              <a:t>PRT </a:t>
            </a:r>
            <a:r>
              <a:rPr lang="zh-CN" altLang="en-US" sz="2400" b="1" dirty="0"/>
              <a:t>：</a:t>
            </a:r>
            <a:endParaRPr lang="zh-CN" altLang="en-US" sz="2400" b="1" dirty="0"/>
          </a:p>
          <a:p>
            <a:pPr>
              <a:lnSpc>
                <a:spcPct val="90000"/>
              </a:lnSpc>
            </a:pPr>
            <a:r>
              <a:rPr lang="zh-CN" altLang="en-US" sz="2400" dirty="0"/>
              <a:t>在自然情境中学习，提高儿童学习动机，通过主动学习促进技能的迁移。</a:t>
            </a:r>
            <a:endParaRPr lang="zh-CN" altLang="en-US" sz="2400" dirty="0"/>
          </a:p>
          <a:p>
            <a:pPr>
              <a:lnSpc>
                <a:spcPct val="90000"/>
              </a:lnSpc>
            </a:pPr>
            <a:r>
              <a:rPr lang="zh-CN" altLang="en-US" sz="2400" dirty="0"/>
              <a:t>学习关键性技能，进而增强沟通、技巧、游戏技能、社交行为、自我监控能力等。训练的重点在于沟通。</a:t>
            </a:r>
            <a:endParaRPr lang="zh-CN" altLang="en-US" sz="2400" dirty="0"/>
          </a:p>
          <a:p>
            <a:pPr>
              <a:lnSpc>
                <a:spcPct val="90000"/>
              </a:lnSpc>
            </a:pPr>
            <a:r>
              <a:rPr lang="zh-CN" altLang="en-US" sz="2400" dirty="0"/>
              <a:t>以儿童为主导，训练人员和儿童共同选择符合儿童兴趣的、能激发其动机的物品或训练活动，师生关系更和谐。家长的参与必不可少，需要同时对家长进行培训。</a:t>
            </a:r>
            <a:endParaRPr lang="zh-CN" altLang="en-US" sz="2400" dirty="0"/>
          </a:p>
          <a:p>
            <a:pPr>
              <a:lnSpc>
                <a:spcPct val="90000"/>
              </a:lnSpc>
            </a:pPr>
            <a:r>
              <a:rPr lang="zh-CN" altLang="en-US" sz="2400" dirty="0"/>
              <a:t>采用自然强化物。</a:t>
            </a:r>
            <a:endParaRPr lang="zh-CN" altLang="en-US"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5874" name="标题 335873"/>
          <p:cNvSpPr>
            <a:spLocks noGrp="1"/>
          </p:cNvSpPr>
          <p:nvPr>
            <p:ph type="title"/>
          </p:nvPr>
        </p:nvSpPr>
        <p:spPr>
          <a:ln/>
        </p:spPr>
        <p:txBody>
          <a:bodyPr anchor="b"/>
          <a:p>
            <a:r>
              <a:rPr lang="zh-CN" altLang="en-US" dirty="0"/>
              <a:t>综合训练法</a:t>
            </a:r>
            <a:r>
              <a:rPr lang="en-US" altLang="zh-CN" dirty="0"/>
              <a:t>—</a:t>
            </a:r>
            <a:r>
              <a:rPr lang="zh-CN" altLang="en-US" dirty="0"/>
              <a:t>结构化教学</a:t>
            </a:r>
            <a:endParaRPr lang="zh-CN" altLang="en-US" dirty="0"/>
          </a:p>
        </p:txBody>
      </p:sp>
      <p:sp>
        <p:nvSpPr>
          <p:cNvPr id="335875" name="文本占位符 335874"/>
          <p:cNvSpPr>
            <a:spLocks noGrp="1"/>
          </p:cNvSpPr>
          <p:nvPr>
            <p:ph type="body" idx="1"/>
          </p:nvPr>
        </p:nvSpPr>
        <p:spPr>
          <a:ln/>
        </p:spPr>
        <p:txBody>
          <a:bodyPr/>
          <a:p>
            <a:endParaRP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6898" name="标题 336897"/>
          <p:cNvSpPr>
            <a:spLocks noGrp="1"/>
          </p:cNvSpPr>
          <p:nvPr>
            <p:ph type="title"/>
          </p:nvPr>
        </p:nvSpPr>
        <p:spPr>
          <a:ln/>
        </p:spPr>
        <p:txBody>
          <a:bodyPr anchor="b"/>
          <a:p>
            <a:r>
              <a:rPr lang="zh-CN" altLang="en-US" sz="3500" dirty="0"/>
              <a:t>结构化教学</a:t>
            </a:r>
            <a:endParaRPr lang="zh-CN" altLang="en-US" sz="3500" dirty="0"/>
          </a:p>
        </p:txBody>
      </p:sp>
      <p:sp>
        <p:nvSpPr>
          <p:cNvPr id="336899" name="文本占位符 336898"/>
          <p:cNvSpPr>
            <a:spLocks noGrp="1"/>
          </p:cNvSpPr>
          <p:nvPr>
            <p:ph type="body" idx="1"/>
          </p:nvPr>
        </p:nvSpPr>
        <p:spPr>
          <a:xfrm>
            <a:off x="457200" y="1600200"/>
            <a:ext cx="8458200" cy="4525963"/>
          </a:xfrm>
          <a:ln/>
        </p:spPr>
        <p:txBody>
          <a:bodyPr/>
          <a:p>
            <a:r>
              <a:rPr lang="zh-CN" altLang="en-US" sz="2400" dirty="0"/>
              <a:t>结构化教学（</a:t>
            </a:r>
            <a:r>
              <a:rPr lang="en-US" altLang="zh-CN" sz="2400" dirty="0"/>
              <a:t>Structured Teaching</a:t>
            </a:r>
            <a:r>
              <a:rPr lang="zh-CN" altLang="en-US" sz="2400" dirty="0"/>
              <a:t>）就是有组织、有系统地安排教学环境、材料及程序，让儿童从中学习。</a:t>
            </a:r>
            <a:endParaRPr lang="zh-CN" altLang="en-US"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9970" name="标题 339969"/>
          <p:cNvSpPr>
            <a:spLocks noGrp="1"/>
          </p:cNvSpPr>
          <p:nvPr>
            <p:ph type="title"/>
          </p:nvPr>
        </p:nvSpPr>
        <p:spPr>
          <a:ln/>
        </p:spPr>
        <p:txBody>
          <a:bodyPr anchor="b"/>
          <a:p>
            <a:r>
              <a:rPr lang="zh-CN" altLang="en-US" dirty="0"/>
              <a:t>结构化环境设置的意义</a:t>
            </a:r>
            <a:endParaRPr lang="zh-CN" altLang="en-US" dirty="0"/>
          </a:p>
        </p:txBody>
      </p:sp>
      <p:sp>
        <p:nvSpPr>
          <p:cNvPr id="339971" name="文本占位符 339970"/>
          <p:cNvSpPr>
            <a:spLocks noGrp="1"/>
          </p:cNvSpPr>
          <p:nvPr>
            <p:ph type="body" idx="1"/>
          </p:nvPr>
        </p:nvSpPr>
        <p:spPr>
          <a:ln/>
        </p:spPr>
        <p:txBody>
          <a:bodyPr/>
          <a:p>
            <a:pPr>
              <a:lnSpc>
                <a:spcPct val="90000"/>
              </a:lnSpc>
            </a:pPr>
            <a:r>
              <a:rPr lang="zh-CN" altLang="en-US" sz="2900" dirty="0"/>
              <a:t>（一）有组织、有系统的安排，能帮助自闭症儿童了解这个世界。</a:t>
            </a:r>
            <a:endParaRPr lang="zh-CN" altLang="en-US" sz="2900" dirty="0"/>
          </a:p>
          <a:p>
            <a:pPr>
              <a:lnSpc>
                <a:spcPct val="90000"/>
              </a:lnSpc>
            </a:pPr>
            <a:r>
              <a:rPr lang="zh-CN" altLang="en-US" dirty="0"/>
              <a:t>（二）结构化教学有利于充分利用自闭症儿童的优势特征。 </a:t>
            </a:r>
            <a:endParaRPr lang="zh-CN" altLang="en-US" dirty="0"/>
          </a:p>
          <a:p>
            <a:pPr>
              <a:lnSpc>
                <a:spcPct val="90000"/>
              </a:lnSpc>
            </a:pPr>
            <a:r>
              <a:rPr lang="zh-CN" altLang="en-US" dirty="0"/>
              <a:t>（三）结构化教学能帮助自闭症儿童安定情绪</a:t>
            </a:r>
            <a:endParaRPr lang="zh-CN" altLang="en-US" dirty="0"/>
          </a:p>
          <a:p>
            <a:pPr>
              <a:lnSpc>
                <a:spcPct val="90000"/>
              </a:lnSpc>
            </a:pPr>
            <a:r>
              <a:rPr lang="zh-CN" altLang="en-US" dirty="0"/>
              <a:t>自闭症儿童从结构化教学中增加了对环境的理解，减低了焦虑，情绪也更加安定。</a:t>
            </a:r>
            <a:endParaRPr lang="zh-CN" altLang="en-US" dirty="0"/>
          </a:p>
          <a:p>
            <a:pPr>
              <a:lnSpc>
                <a:spcPct val="90000"/>
              </a:lnSpc>
            </a:pPr>
            <a:r>
              <a:rPr lang="zh-CN" altLang="en-US" dirty="0"/>
              <a:t>（四）结构化教学能提高自闭症儿童的独立能力</a:t>
            </a:r>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3042" name="标题 343041"/>
          <p:cNvSpPr>
            <a:spLocks noGrp="1"/>
          </p:cNvSpPr>
          <p:nvPr>
            <p:ph type="title"/>
          </p:nvPr>
        </p:nvSpPr>
        <p:spPr>
          <a:ln/>
        </p:spPr>
        <p:txBody>
          <a:bodyPr anchor="b"/>
          <a:p>
            <a:r>
              <a:rPr lang="zh-CN" altLang="en-US" dirty="0"/>
              <a:t>结构化教学的五个重要部分</a:t>
            </a:r>
            <a:endParaRPr lang="zh-CN" altLang="en-US" dirty="0"/>
          </a:p>
        </p:txBody>
      </p:sp>
      <p:sp>
        <p:nvSpPr>
          <p:cNvPr id="343043" name="文本占位符 343042"/>
          <p:cNvSpPr>
            <a:spLocks noGrp="1"/>
          </p:cNvSpPr>
          <p:nvPr>
            <p:ph type="body" idx="1"/>
          </p:nvPr>
        </p:nvSpPr>
        <p:spPr>
          <a:ln/>
        </p:spPr>
        <p:txBody>
          <a:bodyPr/>
          <a:p>
            <a:r>
              <a:rPr lang="zh-CN" altLang="en-US" dirty="0"/>
              <a:t>（一）视觉的安排</a:t>
            </a:r>
            <a:endParaRPr lang="zh-CN" altLang="en-US" dirty="0"/>
          </a:p>
          <a:p>
            <a:r>
              <a:rPr lang="zh-CN" altLang="en-US" dirty="0"/>
              <a:t>（二）常规</a:t>
            </a:r>
            <a:endParaRPr lang="zh-CN" altLang="en-US" dirty="0"/>
          </a:p>
          <a:p>
            <a:r>
              <a:rPr lang="zh-CN" altLang="en-US" dirty="0"/>
              <a:t>（三）环境安排</a:t>
            </a:r>
            <a:endParaRPr lang="zh-CN" altLang="en-US" dirty="0"/>
          </a:p>
          <a:p>
            <a:r>
              <a:rPr lang="zh-CN" altLang="en-US" dirty="0"/>
              <a:t>（四）程序时间表</a:t>
            </a:r>
            <a:endParaRPr lang="zh-CN" altLang="en-US" dirty="0"/>
          </a:p>
          <a:p>
            <a:r>
              <a:rPr lang="zh-CN" altLang="en-US" dirty="0"/>
              <a:t>（五）个人工作系统</a:t>
            </a:r>
            <a:endParaRPr lang="zh-CN" alt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5394" name="标题 315393"/>
          <p:cNvSpPr>
            <a:spLocks noGrp="1"/>
          </p:cNvSpPr>
          <p:nvPr>
            <p:ph type="title"/>
          </p:nvPr>
        </p:nvSpPr>
        <p:spPr>
          <a:ln/>
        </p:spPr>
        <p:txBody>
          <a:bodyPr anchor="b"/>
          <a:p>
            <a:r>
              <a:rPr lang="zh-CN" altLang="en-US" dirty="0"/>
              <a:t>社会认知训练</a:t>
            </a:r>
            <a:r>
              <a:rPr lang="en-US" altLang="zh-CN" dirty="0"/>
              <a:t>—</a:t>
            </a:r>
            <a:r>
              <a:rPr lang="zh-CN" altLang="en-US" dirty="0"/>
              <a:t>想法解读</a:t>
            </a:r>
            <a:endParaRPr lang="zh-CN" altLang="en-US" dirty="0"/>
          </a:p>
        </p:txBody>
      </p:sp>
      <p:sp>
        <p:nvSpPr>
          <p:cNvPr id="315395" name="文本占位符 315394"/>
          <p:cNvSpPr>
            <a:spLocks noGrp="1"/>
          </p:cNvSpPr>
          <p:nvPr>
            <p:ph type="body" idx="1"/>
          </p:nvPr>
        </p:nvSpPr>
        <p:spPr>
          <a:ln/>
        </p:spPr>
        <p:txBody>
          <a:bodyPr/>
          <a:p>
            <a:r>
              <a:rPr lang="zh-CN" altLang="en-US" dirty="0"/>
              <a:t>情绪</a:t>
            </a:r>
            <a:endParaRPr lang="zh-CN" altLang="en-US" dirty="0"/>
          </a:p>
          <a:p>
            <a:r>
              <a:rPr lang="zh-CN" altLang="en-US" dirty="0"/>
              <a:t>想法</a:t>
            </a:r>
            <a:r>
              <a:rPr lang="en-US" altLang="zh-CN" dirty="0"/>
              <a:t>/</a:t>
            </a:r>
            <a:r>
              <a:rPr lang="zh-CN" altLang="en-US" dirty="0"/>
              <a:t>认知角度</a:t>
            </a:r>
            <a:endParaRPr lang="zh-CN" altLang="en-US" dirty="0"/>
          </a:p>
          <a:p>
            <a:r>
              <a:rPr lang="zh-CN" altLang="en-US" dirty="0"/>
              <a:t>假装游戏</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0978" name="标题 510977"/>
          <p:cNvSpPr>
            <a:spLocks noGrp="1"/>
          </p:cNvSpPr>
          <p:nvPr>
            <p:ph type="title"/>
          </p:nvPr>
        </p:nvSpPr>
        <p:spPr>
          <a:ln/>
        </p:spPr>
        <p:txBody>
          <a:bodyPr anchor="b"/>
          <a:p>
            <a:r>
              <a:rPr lang="en-US" altLang="zh-CN" sz="3000" dirty="0"/>
              <a:t>2014</a:t>
            </a:r>
            <a:r>
              <a:rPr lang="zh-CN" altLang="en-US" sz="3000" dirty="0"/>
              <a:t>年：</a:t>
            </a:r>
            <a:r>
              <a:rPr lang="en-US" altLang="zh-CN" sz="3000" dirty="0"/>
              <a:t>《</a:t>
            </a:r>
            <a:r>
              <a:rPr lang="zh-CN" altLang="en-US" sz="3000" dirty="0"/>
              <a:t>针对自闭症谱系障碍（</a:t>
            </a:r>
            <a:r>
              <a:rPr lang="en-US" altLang="zh-CN" sz="3000" dirty="0"/>
              <a:t>ASD</a:t>
            </a:r>
            <a:r>
              <a:rPr lang="zh-CN" altLang="en-US" sz="3000" dirty="0"/>
              <a:t>）儿童、青少年及青年成人的循证实践</a:t>
            </a:r>
            <a:r>
              <a:rPr lang="en-US" altLang="zh-CN" sz="3000"/>
              <a:t>》</a:t>
            </a:r>
            <a:endParaRPr lang="en-US" altLang="zh-CN" sz="3000"/>
          </a:p>
        </p:txBody>
      </p:sp>
      <p:sp>
        <p:nvSpPr>
          <p:cNvPr id="510979" name="文本占位符 510978"/>
          <p:cNvSpPr>
            <a:spLocks noGrp="1"/>
          </p:cNvSpPr>
          <p:nvPr>
            <p:ph type="body" idx="1"/>
          </p:nvPr>
        </p:nvSpPr>
        <p:spPr>
          <a:xfrm>
            <a:off x="457200" y="1752600"/>
            <a:ext cx="8229600" cy="4411663"/>
          </a:xfrm>
          <a:ln/>
        </p:spPr>
        <p:txBody>
          <a:bodyPr/>
          <a:p>
            <a:pPr>
              <a:lnSpc>
                <a:spcPct val="90000"/>
              </a:lnSpc>
            </a:pPr>
            <a:r>
              <a:rPr lang="en-US" altLang="zh-CN" sz="2400" b="1" dirty="0"/>
              <a:t>1.</a:t>
            </a:r>
            <a:r>
              <a:rPr lang="zh-CN" altLang="en-US" sz="2400" b="1" dirty="0"/>
              <a:t>基于前因的干预（</a:t>
            </a:r>
            <a:r>
              <a:rPr lang="en-US" altLang="zh-CN" sz="2400"/>
              <a:t>Antecedent-Based Intervention</a:t>
            </a:r>
            <a:r>
              <a:rPr lang="zh-CN" altLang="en-US" sz="2400" b="1" dirty="0"/>
              <a:t>，简称</a:t>
            </a:r>
            <a:r>
              <a:rPr lang="en-US" altLang="zh-CN" sz="2400"/>
              <a:t>ABI</a:t>
            </a:r>
            <a:r>
              <a:rPr lang="zh-CN" altLang="en-US" sz="2400" b="1" dirty="0"/>
              <a:t>）</a:t>
            </a:r>
            <a:endParaRPr lang="zh-CN" altLang="en-US" sz="2400" b="1" dirty="0"/>
          </a:p>
          <a:p>
            <a:pPr>
              <a:lnSpc>
                <a:spcPct val="90000"/>
              </a:lnSpc>
            </a:pPr>
            <a:r>
              <a:rPr lang="zh-CN" altLang="en-US" sz="2400" dirty="0"/>
              <a:t>有</a:t>
            </a:r>
            <a:r>
              <a:rPr lang="en-US" altLang="zh-CN" sz="2400" dirty="0"/>
              <a:t>32</a:t>
            </a:r>
            <a:r>
              <a:rPr lang="zh-CN" altLang="en-US" sz="2400" dirty="0"/>
              <a:t>个单一被试设计研究支持基于前因的干预策略。这一实践方式对</a:t>
            </a:r>
            <a:r>
              <a:rPr lang="en-US" altLang="zh-CN" sz="2400" dirty="0"/>
              <a:t>ASD</a:t>
            </a:r>
            <a:r>
              <a:rPr lang="zh-CN" altLang="en-US" sz="2400" dirty="0"/>
              <a:t>婴幼儿（</a:t>
            </a:r>
            <a:r>
              <a:rPr lang="en-US" altLang="zh-CN" sz="2400" dirty="0"/>
              <a:t>0—2</a:t>
            </a:r>
            <a:r>
              <a:rPr lang="zh-CN" altLang="en-US" sz="2400" dirty="0"/>
              <a:t>岁）和青年成人（</a:t>
            </a:r>
            <a:r>
              <a:rPr lang="en-US" altLang="zh-CN" sz="2400" dirty="0"/>
              <a:t>19—22</a:t>
            </a:r>
            <a:r>
              <a:rPr lang="zh-CN" altLang="en-US" sz="2400" dirty="0"/>
              <a:t>岁）最为有效，用于促进其社交、沟通、行为、游戏、入学准备技能、学业成就、运动和适应技能。</a:t>
            </a:r>
            <a:endParaRPr lang="zh-CN" altLang="en-US" sz="2400" dirty="0"/>
          </a:p>
          <a:p>
            <a:pPr>
              <a:lnSpc>
                <a:spcPct val="90000"/>
              </a:lnSpc>
            </a:pPr>
            <a:r>
              <a:rPr lang="en-US" altLang="zh-CN" sz="2400" b="1" dirty="0"/>
              <a:t>2.</a:t>
            </a:r>
            <a:r>
              <a:rPr lang="zh-CN" altLang="en-US" sz="2400" b="1" dirty="0"/>
              <a:t>认知行为干预（</a:t>
            </a:r>
            <a:r>
              <a:rPr lang="en-US" altLang="zh-CN" sz="2400"/>
              <a:t>Cognitive behavioral intervention</a:t>
            </a:r>
            <a:r>
              <a:rPr lang="zh-CN" altLang="en-US" sz="2400" b="1" dirty="0"/>
              <a:t>，简称</a:t>
            </a:r>
            <a:r>
              <a:rPr lang="en-US" altLang="zh-CN" sz="2400"/>
              <a:t>CBI</a:t>
            </a:r>
            <a:r>
              <a:rPr lang="zh-CN" altLang="en-US" sz="2400" b="1" dirty="0"/>
              <a:t>）</a:t>
            </a:r>
            <a:endParaRPr lang="zh-CN" altLang="en-US" sz="2400" b="1" dirty="0"/>
          </a:p>
          <a:p>
            <a:pPr>
              <a:lnSpc>
                <a:spcPct val="90000"/>
              </a:lnSpc>
            </a:pPr>
            <a:r>
              <a:rPr lang="zh-CN" altLang="en-US" sz="2400" dirty="0"/>
              <a:t>有</a:t>
            </a:r>
            <a:r>
              <a:rPr lang="en-US" altLang="zh-CN" sz="2400" dirty="0"/>
              <a:t>3</a:t>
            </a:r>
            <a:r>
              <a:rPr lang="zh-CN" altLang="en-US" sz="2400" dirty="0"/>
              <a:t>个群组设计和</a:t>
            </a:r>
            <a:r>
              <a:rPr lang="en-US" altLang="zh-CN" sz="2400" dirty="0"/>
              <a:t>1</a:t>
            </a:r>
            <a:r>
              <a:rPr lang="zh-CN" altLang="en-US" sz="2400" dirty="0"/>
              <a:t>个单一被试设计研究支持本干预策略。研究表明这一实践方式对</a:t>
            </a:r>
            <a:r>
              <a:rPr lang="en-US" altLang="zh-CN" sz="2400" dirty="0"/>
              <a:t>ASD</a:t>
            </a:r>
            <a:r>
              <a:rPr lang="zh-CN" altLang="en-US" sz="2400" dirty="0"/>
              <a:t>小学生（</a:t>
            </a:r>
            <a:r>
              <a:rPr lang="en-US" altLang="zh-CN" sz="2400" dirty="0"/>
              <a:t>6—11</a:t>
            </a:r>
            <a:r>
              <a:rPr lang="zh-CN" altLang="en-US" sz="2400" dirty="0"/>
              <a:t>岁）和高年级学生（</a:t>
            </a:r>
            <a:r>
              <a:rPr lang="en-US" altLang="zh-CN" sz="2400" dirty="0"/>
              <a:t>15—18</a:t>
            </a:r>
            <a:r>
              <a:rPr lang="zh-CN" altLang="en-US" sz="2400" dirty="0"/>
              <a:t>岁）有效，用于促进其社交、沟通、行为、认知、适应性技能及心理健康发展。</a:t>
            </a:r>
            <a:endParaRPr lang="zh-CN" altLang="en-US" sz="2400" dirty="0"/>
          </a:p>
          <a:p>
            <a:pPr>
              <a:lnSpc>
                <a:spcPct val="90000"/>
              </a:lnSpc>
            </a:pPr>
            <a:endParaRPr lang="zh-CN" altLang="en-US" sz="2600" dirty="0"/>
          </a:p>
          <a:p>
            <a:pPr>
              <a:lnSpc>
                <a:spcPct val="90000"/>
              </a:lnSpc>
            </a:pPr>
            <a:endParaRPr lang="zh-CN" altLang="en-US" sz="1900" b="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1122" name="标题 261121"/>
          <p:cNvSpPr>
            <a:spLocks noGrp="1"/>
          </p:cNvSpPr>
          <p:nvPr>
            <p:ph type="title"/>
          </p:nvPr>
        </p:nvSpPr>
        <p:spPr>
          <a:ln/>
        </p:spPr>
        <p:txBody>
          <a:bodyPr anchor="b"/>
          <a:p>
            <a:r>
              <a:rPr lang="zh-CN" altLang="en-US" dirty="0"/>
              <a:t>想法解读</a:t>
            </a:r>
            <a:r>
              <a:rPr lang="en-US" altLang="zh-CN" dirty="0"/>
              <a:t>-</a:t>
            </a:r>
            <a:br>
              <a:rPr lang="en-US" altLang="zh-CN" dirty="0"/>
            </a:br>
            <a:r>
              <a:rPr lang="zh-CN" altLang="en-US" dirty="0"/>
              <a:t>理解心理状态与情绪行为的关系</a:t>
            </a:r>
            <a:endParaRPr lang="zh-CN" altLang="en-US" dirty="0"/>
          </a:p>
        </p:txBody>
      </p:sp>
      <p:sp>
        <p:nvSpPr>
          <p:cNvPr id="261123" name="文本占位符 261122"/>
          <p:cNvSpPr>
            <a:spLocks noGrp="1"/>
          </p:cNvSpPr>
          <p:nvPr>
            <p:ph type="body" idx="1"/>
          </p:nvPr>
        </p:nvSpPr>
        <p:spPr>
          <a:ln/>
        </p:spPr>
        <p:txBody>
          <a:bodyPr/>
          <a:p>
            <a:r>
              <a:rPr lang="zh-CN" altLang="en-US" dirty="0"/>
              <a:t>辨别面部表情</a:t>
            </a:r>
            <a:endParaRPr lang="zh-CN"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4194" name="标题 264193"/>
          <p:cNvSpPr>
            <a:spLocks noGrp="1"/>
          </p:cNvSpPr>
          <p:nvPr>
            <p:ph type="title"/>
          </p:nvPr>
        </p:nvSpPr>
        <p:spPr>
          <a:ln/>
        </p:spPr>
        <p:txBody>
          <a:bodyPr anchor="b"/>
          <a:p>
            <a:r>
              <a:rPr lang="zh-CN" altLang="en-US" sz="3600" dirty="0"/>
              <a:t>辨别心理状态与情绪行为的关系</a:t>
            </a:r>
            <a:endParaRPr lang="zh-CN" altLang="en-US" sz="3600" dirty="0"/>
          </a:p>
        </p:txBody>
      </p:sp>
      <p:sp>
        <p:nvSpPr>
          <p:cNvPr id="264195" name="文本占位符 264194"/>
          <p:cNvSpPr>
            <a:spLocks noGrp="1"/>
          </p:cNvSpPr>
          <p:nvPr>
            <p:ph type="body" idx="1"/>
          </p:nvPr>
        </p:nvSpPr>
        <p:spPr>
          <a:ln/>
        </p:spPr>
        <p:txBody>
          <a:bodyPr/>
          <a:p>
            <a:r>
              <a:rPr lang="zh-CN" altLang="en-US" dirty="0"/>
              <a:t>摔倒、起火、丢失东西、被欺负等状况下时的情绪行为</a:t>
            </a:r>
            <a:endParaRPr lang="zh-CN" altLang="en-US" dirty="0"/>
          </a:p>
          <a:p>
            <a:r>
              <a:rPr lang="zh-CN" altLang="en-US" dirty="0"/>
              <a:t>愿望得到实现或没有实现时的情绪行为</a:t>
            </a:r>
            <a:endParaRPr lang="zh-CN" altLang="en-US" dirty="0"/>
          </a:p>
          <a:p>
            <a:r>
              <a:rPr lang="zh-CN" altLang="en-US" dirty="0"/>
              <a:t>想法与事实符合或不符合时的情绪行为</a:t>
            </a:r>
            <a:endParaRPr lang="zh-CN" altLang="en-US" dirty="0"/>
          </a:p>
          <a:p>
            <a:endParaRPr lang="zh-CN" altLang="en-US" dirty="0"/>
          </a:p>
          <a:p>
            <a:endParaRPr lang="zh-CN" altLang="en-US" dirty="0"/>
          </a:p>
          <a:p>
            <a:endParaRPr lang="zh-CN" alt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1362" name="标题 271361"/>
          <p:cNvSpPr>
            <a:spLocks noGrp="1"/>
          </p:cNvSpPr>
          <p:nvPr>
            <p:ph type="title"/>
          </p:nvPr>
        </p:nvSpPr>
        <p:spPr>
          <a:xfrm>
            <a:off x="304800" y="-381000"/>
            <a:ext cx="8229600" cy="1371600"/>
          </a:xfrm>
          <a:ln/>
        </p:spPr>
        <p:txBody>
          <a:bodyPr anchor="b"/>
          <a:p>
            <a:r>
              <a:rPr lang="zh-CN" altLang="en-US" dirty="0"/>
              <a:t>策略</a:t>
            </a:r>
            <a:endParaRPr lang="zh-CN" altLang="en-US" dirty="0"/>
          </a:p>
        </p:txBody>
      </p:sp>
      <p:sp>
        <p:nvSpPr>
          <p:cNvPr id="271363" name="文本占位符 271362"/>
          <p:cNvSpPr>
            <a:spLocks noGrp="1"/>
          </p:cNvSpPr>
          <p:nvPr>
            <p:ph type="body" idx="1"/>
          </p:nvPr>
        </p:nvSpPr>
        <p:spPr>
          <a:xfrm>
            <a:off x="533400" y="1143000"/>
            <a:ext cx="8305800" cy="4953000"/>
          </a:xfrm>
          <a:ln/>
        </p:spPr>
        <p:txBody>
          <a:bodyPr/>
          <a:p>
            <a:pPr>
              <a:lnSpc>
                <a:spcPct val="90000"/>
              </a:lnSpc>
              <a:buNone/>
            </a:pPr>
            <a:r>
              <a:rPr lang="en-US" altLang="zh-CN" sz="2300" b="1" dirty="0"/>
              <a:t>1.</a:t>
            </a:r>
            <a:r>
              <a:rPr lang="zh-CN" altLang="en-US" sz="2300" b="1" dirty="0"/>
              <a:t>进行言语指导</a:t>
            </a:r>
            <a:endParaRPr lang="zh-CN" altLang="en-US" sz="2300" b="1" dirty="0"/>
          </a:p>
          <a:p>
            <a:pPr>
              <a:lnSpc>
                <a:spcPct val="90000"/>
              </a:lnSpc>
              <a:buNone/>
            </a:pPr>
            <a:r>
              <a:rPr lang="zh-CN" altLang="en-US" sz="2300" b="1" dirty="0"/>
              <a:t>解释情境：</a:t>
            </a:r>
            <a:endParaRPr lang="zh-CN" altLang="en-US" sz="2300" b="1" dirty="0"/>
          </a:p>
          <a:p>
            <a:pPr>
              <a:lnSpc>
                <a:spcPct val="90000"/>
              </a:lnSpc>
            </a:pPr>
            <a:r>
              <a:rPr lang="zh-CN" altLang="en-US" sz="2300" dirty="0"/>
              <a:t>帮助自闭症儿童厘清情境中的时间、地点、人物、事件等线索。</a:t>
            </a:r>
            <a:endParaRPr lang="zh-CN" altLang="en-US" sz="2300" dirty="0"/>
          </a:p>
          <a:p>
            <a:pPr>
              <a:lnSpc>
                <a:spcPct val="90000"/>
              </a:lnSpc>
              <a:buNone/>
            </a:pPr>
            <a:r>
              <a:rPr lang="zh-CN" altLang="en-US" sz="2300" b="1" dirty="0"/>
              <a:t>提出问题：</a:t>
            </a:r>
            <a:endParaRPr lang="zh-CN" altLang="en-US" sz="2300" b="1" dirty="0"/>
          </a:p>
          <a:p>
            <a:pPr>
              <a:lnSpc>
                <a:spcPct val="90000"/>
              </a:lnSpc>
            </a:pPr>
            <a:r>
              <a:rPr lang="zh-CN" altLang="en-US" sz="2300" dirty="0"/>
              <a:t>他</a:t>
            </a:r>
            <a:r>
              <a:rPr lang="en-US" altLang="zh-CN" sz="2300" dirty="0"/>
              <a:t>……</a:t>
            </a:r>
            <a:r>
              <a:rPr lang="zh-CN" altLang="en-US" sz="2300" dirty="0"/>
              <a:t>，会感到怎样？</a:t>
            </a:r>
            <a:endParaRPr lang="zh-CN" altLang="en-US" sz="2300" dirty="0"/>
          </a:p>
          <a:p>
            <a:pPr>
              <a:lnSpc>
                <a:spcPct val="90000"/>
              </a:lnSpc>
            </a:pPr>
            <a:r>
              <a:rPr lang="zh-CN" altLang="en-US" sz="2300" dirty="0"/>
              <a:t>他会感到开心、不开心、愤怒、还是害怕呢？</a:t>
            </a:r>
            <a:r>
              <a:rPr lang="zh-CN" altLang="en-US" sz="2300"/>
              <a:t> </a:t>
            </a:r>
            <a:endParaRPr lang="zh-CN" altLang="en-US" sz="2300"/>
          </a:p>
          <a:p>
            <a:pPr>
              <a:lnSpc>
                <a:spcPct val="90000"/>
              </a:lnSpc>
            </a:pPr>
            <a:r>
              <a:rPr lang="zh-CN" altLang="en-US" sz="2300" dirty="0"/>
              <a:t>他为什么会感到开心、不开心、愤怒、或是害怕呢？ </a:t>
            </a:r>
            <a:endParaRPr lang="zh-CN" altLang="en-US" sz="2300" dirty="0"/>
          </a:p>
          <a:p>
            <a:pPr>
              <a:lnSpc>
                <a:spcPct val="90000"/>
              </a:lnSpc>
              <a:buNone/>
            </a:pPr>
            <a:r>
              <a:rPr lang="zh-CN" altLang="en-US" sz="2300" b="1" dirty="0"/>
              <a:t>强调正确的答案：</a:t>
            </a:r>
            <a:endParaRPr lang="zh-CN" altLang="en-US" sz="2300" b="1" dirty="0"/>
          </a:p>
          <a:p>
            <a:pPr>
              <a:lnSpc>
                <a:spcPct val="90000"/>
              </a:lnSpc>
            </a:pPr>
            <a:r>
              <a:rPr lang="zh-CN" altLang="en-US" sz="2300" dirty="0"/>
              <a:t>看，他很开心呢！</a:t>
            </a:r>
            <a:endParaRPr lang="zh-CN" altLang="en-US" sz="2300" dirty="0"/>
          </a:p>
          <a:p>
            <a:pPr>
              <a:lnSpc>
                <a:spcPct val="90000"/>
              </a:lnSpc>
            </a:pPr>
            <a:r>
              <a:rPr lang="zh-CN" altLang="en-US" sz="2300" dirty="0"/>
              <a:t>因为</a:t>
            </a:r>
            <a:r>
              <a:rPr lang="en-US" altLang="zh-CN" sz="2300"/>
              <a:t>……</a:t>
            </a:r>
            <a:endParaRPr lang="en-US" altLang="zh-CN" sz="2300"/>
          </a:p>
          <a:p>
            <a:pPr>
              <a:lnSpc>
                <a:spcPct val="90000"/>
              </a:lnSpc>
            </a:pPr>
            <a:r>
              <a:rPr lang="zh-CN" altLang="en-US" sz="2300" dirty="0"/>
              <a:t>一个人做一件好玩的事，就会感到开心。</a:t>
            </a:r>
            <a:endParaRPr lang="zh-CN" altLang="en-US" sz="2300" dirty="0"/>
          </a:p>
          <a:p>
            <a:pPr>
              <a:lnSpc>
                <a:spcPct val="90000"/>
              </a:lnSpc>
            </a:pPr>
            <a:r>
              <a:rPr lang="en-US" altLang="zh-CN" sz="2300"/>
              <a:t>……</a:t>
            </a:r>
            <a:endParaRPr lang="en-US" altLang="zh-CN" sz="23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2386" name="标题 272385"/>
          <p:cNvSpPr>
            <a:spLocks noGrp="1"/>
          </p:cNvSpPr>
          <p:nvPr>
            <p:ph type="title"/>
          </p:nvPr>
        </p:nvSpPr>
        <p:spPr>
          <a:ln/>
        </p:spPr>
        <p:txBody>
          <a:bodyPr anchor="b"/>
          <a:p>
            <a:r>
              <a:rPr lang="zh-CN" altLang="en-US" dirty="0"/>
              <a:t>策略</a:t>
            </a:r>
            <a:endParaRPr lang="zh-CN" altLang="en-US" dirty="0"/>
          </a:p>
        </p:txBody>
      </p:sp>
      <p:sp>
        <p:nvSpPr>
          <p:cNvPr id="272387" name="文本占位符 272386"/>
          <p:cNvSpPr>
            <a:spLocks noGrp="1"/>
          </p:cNvSpPr>
          <p:nvPr>
            <p:ph type="body" idx="1"/>
          </p:nvPr>
        </p:nvSpPr>
        <p:spPr>
          <a:ln/>
        </p:spPr>
        <p:txBody>
          <a:bodyPr/>
          <a:p>
            <a:r>
              <a:rPr lang="en-US" altLang="zh-CN" dirty="0"/>
              <a:t>2.</a:t>
            </a:r>
            <a:r>
              <a:rPr lang="zh-CN" altLang="en-US" dirty="0"/>
              <a:t>利用视觉优势特征进行学习</a:t>
            </a:r>
            <a:endParaRPr lang="zh-CN" altLang="en-US" dirty="0"/>
          </a:p>
          <a:p>
            <a:r>
              <a:rPr lang="en-US" altLang="zh-CN" dirty="0"/>
              <a:t>3.</a:t>
            </a:r>
            <a:r>
              <a:rPr lang="zh-CN" altLang="en-US" dirty="0"/>
              <a:t>思想泡</a:t>
            </a:r>
            <a:endParaRPr lang="zh-CN" altLang="en-US" dirty="0"/>
          </a:p>
          <a:p>
            <a:r>
              <a:rPr lang="en-US" altLang="zh-CN" dirty="0"/>
              <a:t>4.</a:t>
            </a:r>
            <a:r>
              <a:rPr lang="zh-CN" altLang="en-US" dirty="0"/>
              <a:t>进行行为演练，开展角色游戏</a:t>
            </a:r>
            <a:endParaRPr lang="zh-CN" altLang="en-US" dirty="0"/>
          </a:p>
          <a:p>
            <a:r>
              <a:rPr lang="en-US" altLang="zh-CN" dirty="0"/>
              <a:t>5.</a:t>
            </a:r>
            <a:r>
              <a:rPr lang="zh-CN" altLang="en-US" dirty="0"/>
              <a:t>和生活结合起来</a:t>
            </a:r>
            <a:endParaRPr lang="zh-CN"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6546" name="标题 236545"/>
          <p:cNvSpPr>
            <a:spLocks noGrp="1"/>
          </p:cNvSpPr>
          <p:nvPr>
            <p:ph type="title"/>
          </p:nvPr>
        </p:nvSpPr>
        <p:spPr>
          <a:xfrm>
            <a:off x="304800" y="152400"/>
            <a:ext cx="8077200" cy="1295400"/>
          </a:xfrm>
          <a:ln/>
        </p:spPr>
        <p:txBody>
          <a:bodyPr anchor="b"/>
          <a:p>
            <a:r>
              <a:rPr lang="zh-CN" altLang="en-US" sz="3500" dirty="0"/>
              <a:t>想法解读</a:t>
            </a:r>
            <a:r>
              <a:rPr lang="en-US" altLang="zh-CN" sz="3500"/>
              <a:t>-</a:t>
            </a:r>
            <a:r>
              <a:rPr lang="zh-CN" altLang="en-US" sz="3600" dirty="0">
                <a:latin typeface="Times New Roman" panose="02020603050405020304" pitchFamily="18" charset="0"/>
              </a:rPr>
              <a:t>换位思考能力训练</a:t>
            </a:r>
            <a:endParaRPr lang="zh-CN" altLang="en-US" sz="3600" dirty="0">
              <a:latin typeface="Times New Roman" panose="02020603050405020304" pitchFamily="18" charset="0"/>
            </a:endParaRPr>
          </a:p>
        </p:txBody>
      </p:sp>
      <p:sp>
        <p:nvSpPr>
          <p:cNvPr id="236547" name="文本占位符 236546"/>
          <p:cNvSpPr>
            <a:spLocks noGrp="1"/>
          </p:cNvSpPr>
          <p:nvPr>
            <p:ph type="body" idx="1"/>
          </p:nvPr>
        </p:nvSpPr>
        <p:spPr>
          <a:ln/>
        </p:spPr>
        <p:txBody>
          <a:bodyPr/>
          <a:p>
            <a:r>
              <a:rPr lang="zh-CN" altLang="en-US" dirty="0"/>
              <a:t>视觉角度</a:t>
            </a:r>
            <a:endParaRPr lang="zh-CN" altLang="en-US" dirty="0"/>
          </a:p>
          <a:p>
            <a:r>
              <a:rPr lang="zh-CN" altLang="en-US" dirty="0"/>
              <a:t>视觉认知</a:t>
            </a:r>
            <a:r>
              <a:rPr lang="en-US" altLang="zh-CN" dirty="0"/>
              <a:t>-</a:t>
            </a:r>
            <a:r>
              <a:rPr lang="zh-CN" altLang="en-US" dirty="0"/>
              <a:t>想法</a:t>
            </a:r>
            <a:r>
              <a:rPr lang="en-US" altLang="zh-CN" dirty="0"/>
              <a:t>-</a:t>
            </a:r>
            <a:r>
              <a:rPr lang="zh-CN" altLang="en-US" dirty="0"/>
              <a:t>行为的关系</a:t>
            </a:r>
            <a:endParaRPr lang="zh-CN" alt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62" name="标题 245761"/>
          <p:cNvSpPr>
            <a:spLocks noGrp="1"/>
          </p:cNvSpPr>
          <p:nvPr>
            <p:ph type="title"/>
          </p:nvPr>
        </p:nvSpPr>
        <p:spPr>
          <a:ln/>
        </p:spPr>
        <p:txBody>
          <a:bodyPr anchor="b"/>
          <a:p>
            <a:r>
              <a:rPr lang="zh-CN" altLang="en-US" dirty="0"/>
              <a:t>策略</a:t>
            </a:r>
            <a:endParaRPr lang="zh-CN" altLang="en-US" dirty="0"/>
          </a:p>
        </p:txBody>
      </p:sp>
      <p:sp>
        <p:nvSpPr>
          <p:cNvPr id="245763" name="文本占位符 245762"/>
          <p:cNvSpPr>
            <a:spLocks noGrp="1"/>
          </p:cNvSpPr>
          <p:nvPr>
            <p:ph type="body" idx="1"/>
          </p:nvPr>
        </p:nvSpPr>
        <p:spPr>
          <a:xfrm>
            <a:off x="457200" y="1524000"/>
            <a:ext cx="8229600" cy="5105400"/>
          </a:xfrm>
          <a:ln/>
        </p:spPr>
        <p:txBody>
          <a:bodyPr/>
          <a:p>
            <a:r>
              <a:rPr lang="en-US" altLang="zh-CN" sz="2100" b="1" dirty="0"/>
              <a:t>1.</a:t>
            </a:r>
            <a:r>
              <a:rPr lang="zh-CN" altLang="en-US" sz="2100" b="1" dirty="0"/>
              <a:t>言语指导：</a:t>
            </a:r>
            <a:endParaRPr lang="zh-CN" altLang="en-US" sz="2100" b="1" dirty="0"/>
          </a:p>
          <a:p>
            <a:r>
              <a:rPr lang="zh-CN" altLang="en-US" sz="2100" b="1" dirty="0"/>
              <a:t>解释游戏：</a:t>
            </a:r>
            <a:r>
              <a:rPr lang="zh-CN" altLang="en-US" sz="2100" dirty="0"/>
              <a:t>人物、物件、发生何事</a:t>
            </a:r>
            <a:endParaRPr lang="zh-CN" altLang="en-US" sz="2100" dirty="0"/>
          </a:p>
          <a:p>
            <a:r>
              <a:rPr lang="zh-CN" altLang="en-US" sz="2100" b="1" dirty="0"/>
              <a:t>提问：</a:t>
            </a:r>
            <a:endParaRPr lang="zh-CN" altLang="en-US" sz="2100" b="1" dirty="0"/>
          </a:p>
          <a:p>
            <a:r>
              <a:rPr lang="zh-CN" altLang="en-US" sz="2100" dirty="0"/>
              <a:t>他认为</a:t>
            </a:r>
            <a:r>
              <a:rPr lang="en-US" altLang="zh-CN" sz="2100" dirty="0"/>
              <a:t>××</a:t>
            </a:r>
            <a:r>
              <a:rPr lang="zh-CN" altLang="en-US" sz="2100" dirty="0"/>
              <a:t>在哪里？他会去哪里找</a:t>
            </a:r>
            <a:r>
              <a:rPr lang="en-US" altLang="zh-CN" sz="2100" dirty="0"/>
              <a:t>××</a:t>
            </a:r>
            <a:r>
              <a:rPr lang="zh-CN" altLang="en-US" sz="2100" dirty="0"/>
              <a:t>？为什么他会去哪里拿</a:t>
            </a:r>
            <a:r>
              <a:rPr lang="en-US" altLang="zh-CN" sz="2100" dirty="0"/>
              <a:t>××</a:t>
            </a:r>
            <a:r>
              <a:rPr lang="zh-CN" altLang="en-US" sz="2100" dirty="0"/>
              <a:t>？他最早时看到</a:t>
            </a:r>
            <a:r>
              <a:rPr lang="en-US" altLang="zh-CN" sz="2100" dirty="0"/>
              <a:t>××</a:t>
            </a:r>
            <a:r>
              <a:rPr lang="zh-CN" altLang="en-US" sz="2100" dirty="0"/>
              <a:t>在哪里？</a:t>
            </a:r>
            <a:endParaRPr lang="zh-CN" altLang="en-US" sz="2100" dirty="0"/>
          </a:p>
          <a:p>
            <a:r>
              <a:rPr lang="zh-CN" altLang="en-US" sz="2100" dirty="0"/>
              <a:t>你猜你面是什么？打开之前，你本来以为里面有什么？它实际里面放的是什么？打开之前，他以为有什么？</a:t>
            </a:r>
            <a:endParaRPr lang="zh-CN" altLang="en-US" sz="2100" dirty="0"/>
          </a:p>
          <a:p>
            <a:r>
              <a:rPr lang="zh-CN" altLang="en-US" sz="2100" b="1" dirty="0"/>
              <a:t>强调想法引发的行为：</a:t>
            </a:r>
            <a:endParaRPr lang="zh-CN" altLang="en-US" sz="2100" b="1" dirty="0"/>
          </a:p>
          <a:p>
            <a:r>
              <a:rPr lang="zh-CN" altLang="en-US" sz="2100" dirty="0"/>
              <a:t>只有当自己看见一件东西曾在某处出现，才会认为那件东西应该仍旧在那里；如没看见，就不会知道那件东西的存在。如果自己不知道有些事情改变了，自己原先的想法是不会变的，会以为事物和原先一样。</a:t>
            </a:r>
            <a:endParaRPr lang="zh-CN" altLang="en-US" sz="2100" dirty="0"/>
          </a:p>
          <a:p>
            <a:r>
              <a:rPr lang="en-US" altLang="zh-CN" sz="2100" b="1" dirty="0"/>
              <a:t>2.</a:t>
            </a:r>
            <a:r>
              <a:rPr lang="zh-CN" altLang="en-US" sz="2100" b="1" dirty="0"/>
              <a:t>行为演练、角色扮演</a:t>
            </a:r>
            <a:endParaRPr lang="zh-CN" altLang="en-US" sz="2100" b="1" dirty="0"/>
          </a:p>
          <a:p>
            <a:r>
              <a:rPr lang="en-US" altLang="zh-CN" sz="2100" b="1" dirty="0"/>
              <a:t>3.</a:t>
            </a:r>
            <a:r>
              <a:rPr lang="zh-CN" altLang="en-US" sz="2100" b="1" dirty="0"/>
              <a:t>与生活结合起来</a:t>
            </a:r>
            <a:endParaRPr lang="zh-CN" altLang="en-US" sz="2100" b="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5458" name="标题 275457"/>
          <p:cNvSpPr>
            <a:spLocks noGrp="1"/>
          </p:cNvSpPr>
          <p:nvPr>
            <p:ph type="title"/>
          </p:nvPr>
        </p:nvSpPr>
        <p:spPr>
          <a:ln/>
        </p:spPr>
        <p:txBody>
          <a:bodyPr anchor="b"/>
          <a:p>
            <a:r>
              <a:rPr lang="zh-CN" altLang="en-US" sz="3600" dirty="0"/>
              <a:t>想法解读</a:t>
            </a:r>
            <a:r>
              <a:rPr lang="en-US" altLang="zh-CN" sz="3600" dirty="0"/>
              <a:t>-</a:t>
            </a:r>
            <a:r>
              <a:rPr lang="zh-CN" altLang="en-US" sz="3600" dirty="0"/>
              <a:t>假想游戏</a:t>
            </a:r>
            <a:endParaRPr lang="zh-CN" altLang="en-US" sz="3600"/>
          </a:p>
        </p:txBody>
      </p:sp>
      <p:sp>
        <p:nvSpPr>
          <p:cNvPr id="275459" name="文本占位符 275458"/>
          <p:cNvSpPr>
            <a:spLocks noGrp="1"/>
          </p:cNvSpPr>
          <p:nvPr>
            <p:ph type="body" idx="1"/>
          </p:nvPr>
        </p:nvSpPr>
        <p:spPr>
          <a:xfrm>
            <a:off x="566738" y="1752600"/>
            <a:ext cx="8001000" cy="4876800"/>
          </a:xfrm>
          <a:ln/>
        </p:spPr>
        <p:txBody>
          <a:bodyPr/>
          <a:p>
            <a:pPr>
              <a:lnSpc>
                <a:spcPct val="90000"/>
              </a:lnSpc>
              <a:buNone/>
            </a:pPr>
            <a:r>
              <a:rPr lang="en-US" altLang="zh-CN" sz="2100" dirty="0"/>
              <a:t>    </a:t>
            </a:r>
            <a:r>
              <a:rPr lang="zh-CN" altLang="en-US" sz="1900" dirty="0"/>
              <a:t>分为</a:t>
            </a:r>
            <a:r>
              <a:rPr lang="en-US" altLang="zh-CN" sz="1900" dirty="0"/>
              <a:t>3</a:t>
            </a:r>
            <a:r>
              <a:rPr lang="zh-CN" altLang="en-US" sz="1900" dirty="0"/>
              <a:t>个层次：</a:t>
            </a:r>
            <a:endParaRPr lang="zh-CN" altLang="en-US" sz="1900" dirty="0"/>
          </a:p>
          <a:p>
            <a:pPr>
              <a:lnSpc>
                <a:spcPct val="90000"/>
              </a:lnSpc>
            </a:pPr>
            <a:r>
              <a:rPr lang="zh-CN" altLang="en-US" sz="1900" dirty="0"/>
              <a:t>第一层：感官机械性 </a:t>
            </a:r>
            <a:r>
              <a:rPr lang="en-US" altLang="zh-CN" sz="1900" dirty="0"/>
              <a:t>: </a:t>
            </a:r>
            <a:r>
              <a:rPr lang="zh-CN" altLang="en-US" sz="1900" dirty="0"/>
              <a:t>儿童只拍打、挥舞、吸吮玩具，或把它排列成一行，或按体积或颜色分类，做出一些刻板、重覆性的行为。</a:t>
            </a:r>
            <a:endParaRPr lang="zh-CN" altLang="en-US" sz="1900" dirty="0"/>
          </a:p>
          <a:p>
            <a:pPr>
              <a:lnSpc>
                <a:spcPct val="90000"/>
              </a:lnSpc>
            </a:pPr>
            <a:r>
              <a:rPr lang="zh-CN" altLang="en-US" sz="1900" dirty="0"/>
              <a:t>第二层：功能性：儿童用一般方法玩玩具，但其中没有假想成分，如把杯子放在碟子上、把玩具车子推来推去。</a:t>
            </a:r>
            <a:endParaRPr lang="zh-CN" altLang="en-US" sz="1900" dirty="0"/>
          </a:p>
          <a:p>
            <a:pPr>
              <a:lnSpc>
                <a:spcPct val="90000"/>
              </a:lnSpc>
            </a:pPr>
            <a:r>
              <a:rPr lang="zh-CN" altLang="en-US" sz="1900" dirty="0"/>
              <a:t>第三层：假想性：包括：</a:t>
            </a:r>
            <a:endParaRPr lang="zh-CN" altLang="en-US" sz="1900" dirty="0"/>
          </a:p>
          <a:p>
            <a:pPr>
              <a:lnSpc>
                <a:spcPct val="90000"/>
              </a:lnSpc>
            </a:pPr>
            <a:r>
              <a:rPr lang="zh-CN" altLang="en-US" sz="1900" dirty="0"/>
              <a:t>      物件替代：以一个物件代替另一个物件，例如：儿童把积木当作汽车</a:t>
            </a:r>
            <a:endParaRPr lang="zh-CN" altLang="en-US" sz="1900" dirty="0"/>
          </a:p>
          <a:p>
            <a:pPr>
              <a:lnSpc>
                <a:spcPct val="90000"/>
              </a:lnSpc>
            </a:pPr>
            <a:r>
              <a:rPr lang="zh-CN" altLang="en-US" sz="1900" dirty="0"/>
              <a:t>      赋予物件虚假性质：例如：儿童揩拭洋娃娃的面孔，假想它脏了。</a:t>
            </a:r>
            <a:endParaRPr lang="zh-CN" altLang="en-US" sz="1900" dirty="0"/>
          </a:p>
          <a:p>
            <a:pPr>
              <a:lnSpc>
                <a:spcPct val="90000"/>
              </a:lnSpc>
            </a:pPr>
            <a:r>
              <a:rPr lang="zh-CN" altLang="en-US" sz="1900" dirty="0"/>
              <a:t>      运用想像性物件</a:t>
            </a:r>
            <a:r>
              <a:rPr lang="en-US" altLang="zh-CN" sz="1900" dirty="0"/>
              <a:t>/</a:t>
            </a:r>
            <a:r>
              <a:rPr lang="zh-CN" altLang="en-US" sz="1900" dirty="0"/>
              <a:t>设计假想情景：例如：拿起空杯子喝茶、将玩具车摆置如交通意外等。</a:t>
            </a:r>
            <a:endParaRPr lang="zh-CN" altLang="en-US" sz="1900" dirty="0"/>
          </a:p>
          <a:p>
            <a:pPr>
              <a:lnSpc>
                <a:spcPct val="90000"/>
              </a:lnSpc>
            </a:pPr>
            <a:r>
              <a:rPr lang="zh-CN" altLang="en-US" sz="1900" dirty="0"/>
              <a:t>自闭症儿童很多时的游戏只停留在第一个层次，所以我们要教的就是第二和第三层次。</a:t>
            </a:r>
            <a:endParaRPr lang="zh-CN" altLang="en-US" sz="19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82" name="标题 276481"/>
          <p:cNvSpPr>
            <a:spLocks noGrp="1"/>
          </p:cNvSpPr>
          <p:nvPr>
            <p:ph type="title"/>
          </p:nvPr>
        </p:nvSpPr>
        <p:spPr>
          <a:ln/>
        </p:spPr>
        <p:txBody>
          <a:bodyPr anchor="b"/>
          <a:p>
            <a:endParaRPr dirty="0"/>
          </a:p>
        </p:txBody>
      </p:sp>
      <p:sp>
        <p:nvSpPr>
          <p:cNvPr id="276483" name="文本占位符 276482"/>
          <p:cNvSpPr>
            <a:spLocks noGrp="1"/>
          </p:cNvSpPr>
          <p:nvPr>
            <p:ph type="body" idx="1"/>
          </p:nvPr>
        </p:nvSpPr>
        <p:spPr>
          <a:xfrm>
            <a:off x="457200" y="1676400"/>
            <a:ext cx="8458200" cy="4648200"/>
          </a:xfrm>
          <a:ln/>
        </p:spPr>
        <p:txBody>
          <a:bodyPr/>
          <a:p>
            <a:pPr>
              <a:lnSpc>
                <a:spcPct val="90000"/>
              </a:lnSpc>
              <a:buNone/>
            </a:pPr>
            <a:r>
              <a:rPr lang="zh-CN" altLang="en-US" sz="2600" dirty="0"/>
              <a:t>材料和主题：</a:t>
            </a:r>
            <a:endParaRPr lang="zh-CN" altLang="en-US" sz="2600" dirty="0"/>
          </a:p>
          <a:p>
            <a:pPr>
              <a:lnSpc>
                <a:spcPct val="90000"/>
              </a:lnSpc>
            </a:pPr>
            <a:r>
              <a:rPr lang="zh-CN" altLang="en-US" sz="2600" dirty="0"/>
              <a:t>吃饭：玩具炊具</a:t>
            </a:r>
            <a:r>
              <a:rPr lang="en-US" altLang="zh-CN" sz="2600" dirty="0"/>
              <a:t>/</a:t>
            </a:r>
            <a:r>
              <a:rPr lang="zh-CN" altLang="en-US" sz="2600" dirty="0"/>
              <a:t>食具等；</a:t>
            </a:r>
            <a:endParaRPr lang="zh-CN" altLang="en-US" sz="2600" dirty="0"/>
          </a:p>
          <a:p>
            <a:pPr>
              <a:lnSpc>
                <a:spcPct val="90000"/>
              </a:lnSpc>
            </a:pPr>
            <a:r>
              <a:rPr lang="zh-CN" altLang="en-US" sz="2600" dirty="0"/>
              <a:t>购物：小玩偶</a:t>
            </a:r>
            <a:r>
              <a:rPr lang="en-US" altLang="zh-CN" sz="2600" dirty="0"/>
              <a:t>/</a:t>
            </a:r>
            <a:r>
              <a:rPr lang="zh-CN" altLang="en-US" sz="2600" dirty="0"/>
              <a:t>购物篮</a:t>
            </a:r>
            <a:r>
              <a:rPr lang="en-US" altLang="zh-CN" sz="2600" dirty="0"/>
              <a:t>/</a:t>
            </a:r>
            <a:r>
              <a:rPr lang="zh-CN" altLang="en-US" sz="2600" dirty="0"/>
              <a:t>手推车等；</a:t>
            </a:r>
            <a:endParaRPr lang="zh-CN" altLang="en-US" sz="2600" dirty="0"/>
          </a:p>
          <a:p>
            <a:pPr>
              <a:lnSpc>
                <a:spcPct val="90000"/>
              </a:lnSpc>
            </a:pPr>
            <a:r>
              <a:rPr lang="zh-CN" altLang="en-US" sz="2600" dirty="0"/>
              <a:t>公园：各式玩偶</a:t>
            </a:r>
            <a:r>
              <a:rPr lang="en-US" altLang="zh-CN" sz="2600" dirty="0"/>
              <a:t>/</a:t>
            </a:r>
            <a:r>
              <a:rPr lang="zh-CN" altLang="en-US" sz="2600" dirty="0"/>
              <a:t>婴儿车</a:t>
            </a:r>
            <a:r>
              <a:rPr lang="en-US" altLang="zh-CN" sz="2600" dirty="0"/>
              <a:t>/</a:t>
            </a:r>
            <a:r>
              <a:rPr lang="zh-CN" altLang="en-US" sz="2600" dirty="0"/>
              <a:t>鞦韆</a:t>
            </a:r>
            <a:r>
              <a:rPr lang="en-US" altLang="zh-CN" sz="2600" dirty="0"/>
              <a:t>/</a:t>
            </a:r>
            <a:r>
              <a:rPr lang="zh-CN" altLang="en-US" sz="2600" dirty="0"/>
              <a:t>滑梯等；</a:t>
            </a:r>
            <a:endParaRPr lang="zh-CN" altLang="en-US" sz="2600" dirty="0"/>
          </a:p>
          <a:p>
            <a:pPr>
              <a:lnSpc>
                <a:spcPct val="90000"/>
              </a:lnSpc>
            </a:pPr>
            <a:r>
              <a:rPr lang="zh-CN" altLang="en-US" sz="2600" dirty="0"/>
              <a:t>驾驶：各式玩偶</a:t>
            </a:r>
            <a:r>
              <a:rPr lang="en-US" altLang="zh-CN" sz="2600" dirty="0"/>
              <a:t>/</a:t>
            </a:r>
            <a:r>
              <a:rPr lang="zh-CN" altLang="en-US" sz="2600" dirty="0"/>
              <a:t>玩具车</a:t>
            </a:r>
            <a:r>
              <a:rPr lang="en-US" altLang="zh-CN" sz="2600" dirty="0"/>
              <a:t>/</a:t>
            </a:r>
            <a:r>
              <a:rPr lang="zh-CN" altLang="en-US" sz="2600" dirty="0"/>
              <a:t>交通标志</a:t>
            </a:r>
            <a:r>
              <a:rPr lang="en-US" altLang="zh-CN" sz="2600" dirty="0"/>
              <a:t>/</a:t>
            </a:r>
            <a:r>
              <a:rPr lang="zh-CN" altLang="en-US" sz="2600" dirty="0"/>
              <a:t>交通灯</a:t>
            </a:r>
            <a:r>
              <a:rPr lang="en-US" altLang="zh-CN" sz="2600" dirty="0"/>
              <a:t>/</a:t>
            </a:r>
            <a:r>
              <a:rPr lang="zh-CN" altLang="en-US" sz="2600" dirty="0"/>
              <a:t>车房等；</a:t>
            </a:r>
            <a:endParaRPr lang="zh-CN" altLang="en-US" sz="2600" dirty="0"/>
          </a:p>
          <a:p>
            <a:pPr>
              <a:lnSpc>
                <a:spcPct val="90000"/>
              </a:lnSpc>
            </a:pPr>
            <a:r>
              <a:rPr lang="zh-CN" altLang="en-US" sz="2600" dirty="0"/>
              <a:t>化装：警察</a:t>
            </a:r>
            <a:r>
              <a:rPr lang="en-US" altLang="zh-CN" sz="2600" dirty="0"/>
              <a:t>/</a:t>
            </a:r>
            <a:r>
              <a:rPr lang="zh-CN" altLang="en-US" sz="2600" dirty="0"/>
              <a:t>消防员</a:t>
            </a:r>
            <a:r>
              <a:rPr lang="en-US" altLang="zh-CN" sz="2600" dirty="0"/>
              <a:t>/</a:t>
            </a:r>
            <a:r>
              <a:rPr lang="zh-CN" altLang="en-US" sz="2600" dirty="0"/>
              <a:t>医生和他们的装束等；</a:t>
            </a:r>
            <a:endParaRPr lang="zh-CN" altLang="en-US" sz="2600" dirty="0"/>
          </a:p>
          <a:p>
            <a:pPr>
              <a:lnSpc>
                <a:spcPct val="90000"/>
              </a:lnSpc>
            </a:pPr>
            <a:r>
              <a:rPr lang="zh-CN" altLang="en-US" sz="2600" dirty="0"/>
              <a:t>一些零星的小物件，如盒子、泥胶、丝带、不同形状</a:t>
            </a:r>
            <a:r>
              <a:rPr lang="en-US" altLang="zh-CN" sz="2600" dirty="0"/>
              <a:t>/</a:t>
            </a:r>
            <a:r>
              <a:rPr lang="zh-CN" altLang="en-US" sz="2600" dirty="0"/>
              <a:t>质料的剪纸、棉花棒等。</a:t>
            </a:r>
            <a:endParaRPr lang="zh-CN" altLang="en-US" sz="26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标题 39937"/>
          <p:cNvSpPr>
            <a:spLocks noGrp="1"/>
          </p:cNvSpPr>
          <p:nvPr>
            <p:ph type="title"/>
          </p:nvPr>
        </p:nvSpPr>
        <p:spPr>
          <a:ln/>
        </p:spPr>
        <p:txBody>
          <a:bodyPr anchor="b"/>
          <a:p>
            <a:r>
              <a:rPr lang="zh-CN" altLang="en-US" sz="4000" dirty="0"/>
              <a:t>社会认知训练</a:t>
            </a:r>
            <a:r>
              <a:rPr lang="en-US" altLang="zh-CN" sz="4000" dirty="0"/>
              <a:t>—</a:t>
            </a:r>
            <a:r>
              <a:rPr lang="zh-CN" altLang="en-US" sz="4000" dirty="0"/>
              <a:t>社会故事法</a:t>
            </a:r>
            <a:endParaRPr lang="zh-CN" altLang="en-US" sz="4000" dirty="0"/>
          </a:p>
        </p:txBody>
      </p:sp>
      <p:sp>
        <p:nvSpPr>
          <p:cNvPr id="39939" name="文本占位符 39938"/>
          <p:cNvSpPr>
            <a:spLocks noGrp="1"/>
          </p:cNvSpPr>
          <p:nvPr>
            <p:ph type="body" idx="1"/>
          </p:nvPr>
        </p:nvSpPr>
        <p:spPr>
          <a:xfrm>
            <a:off x="1600200" y="2332038"/>
            <a:ext cx="8229600" cy="4525962"/>
          </a:xfrm>
          <a:ln/>
        </p:spPr>
        <p:txBody>
          <a:bodyPr/>
          <a:p>
            <a:pPr>
              <a:buNone/>
            </a:pPr>
            <a:endParaRPr sz="4300" dirty="0">
              <a:ea typeface="黑体" panose="02010609060101010101" pitchFamily="49" charset="-122"/>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标题 6145"/>
          <p:cNvSpPr>
            <a:spLocks noGrp="1"/>
          </p:cNvSpPr>
          <p:nvPr>
            <p:ph type="title"/>
          </p:nvPr>
        </p:nvSpPr>
        <p:spPr>
          <a:ln/>
        </p:spPr>
        <p:txBody>
          <a:bodyPr anchor="b"/>
          <a:p>
            <a:r>
              <a:rPr lang="zh-CN" altLang="en-US" b="0" dirty="0"/>
              <a:t>一、社会故事概述</a:t>
            </a:r>
            <a:endParaRPr lang="zh-CN" altLang="en-US" dirty="0"/>
          </a:p>
        </p:txBody>
      </p:sp>
      <p:sp>
        <p:nvSpPr>
          <p:cNvPr id="6147" name="文本占位符 6146"/>
          <p:cNvSpPr>
            <a:spLocks noGrp="1"/>
          </p:cNvSpPr>
          <p:nvPr>
            <p:ph type="body" idx="1"/>
          </p:nvPr>
        </p:nvSpPr>
        <p:spPr>
          <a:xfrm>
            <a:off x="533400" y="1600200"/>
            <a:ext cx="8458200" cy="5029200"/>
          </a:xfrm>
          <a:ln/>
        </p:spPr>
        <p:txBody>
          <a:bodyPr/>
          <a:p>
            <a:r>
              <a:rPr lang="en-US" altLang="zh-CN" dirty="0"/>
              <a:t>“</a:t>
            </a:r>
            <a:r>
              <a:rPr lang="zh-CN" altLang="en-US" dirty="0"/>
              <a:t>社会故事（</a:t>
            </a:r>
            <a:r>
              <a:rPr lang="en-US" altLang="zh-CN" dirty="0"/>
              <a:t>Social Stories</a:t>
            </a:r>
            <a:r>
              <a:rPr lang="zh-CN" altLang="en-US" dirty="0"/>
              <a:t>）”为美国学者</a:t>
            </a:r>
            <a:r>
              <a:rPr lang="en-US" altLang="zh-CN" err="1"/>
              <a:t>Carol A.Gray</a:t>
            </a:r>
            <a:r>
              <a:rPr lang="zh-CN" altLang="en-US" dirty="0"/>
              <a:t>于</a:t>
            </a:r>
            <a:r>
              <a:rPr lang="en-US" altLang="zh-CN" dirty="0"/>
              <a:t>1991</a:t>
            </a:r>
            <a:r>
              <a:rPr lang="zh-CN" altLang="en-US" dirty="0"/>
              <a:t>年所创。</a:t>
            </a:r>
            <a:endParaRPr lang="zh-CN" altLang="en-US" dirty="0"/>
          </a:p>
          <a:p>
            <a:r>
              <a:rPr lang="zh-CN" altLang="en-US" dirty="0"/>
              <a:t>社会故事法是由父母或老师针对自闭症儿童的学习需求撰写的简短故事，描述一个社会情境，在此情境中涉及相关社会线索及合适的反应。</a:t>
            </a:r>
            <a:endParaRPr lang="zh-CN" altLang="en-US" dirty="0"/>
          </a:p>
          <a:p>
            <a:r>
              <a:rPr lang="zh-CN" altLang="en-US" dirty="0"/>
              <a:t>社会故事并不直接教学社会技能，而是通过向自闭症解释环境中可能发生的事件来教导自闭症自闭症儿童认识该情境的相关线索，并做出合适的应对技巧。</a:t>
            </a:r>
            <a:endParaRPr lang="zh-CN" altLang="en-US" dirty="0"/>
          </a:p>
          <a:p>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8146" name="标题 518145"/>
          <p:cNvSpPr>
            <a:spLocks noGrp="1"/>
          </p:cNvSpPr>
          <p:nvPr>
            <p:ph type="title"/>
          </p:nvPr>
        </p:nvSpPr>
        <p:spPr>
          <a:ln/>
        </p:spPr>
        <p:txBody>
          <a:bodyPr anchor="b"/>
          <a:p>
            <a:r>
              <a:rPr lang="en-US" altLang="zh-CN" sz="3000" dirty="0"/>
              <a:t>2014</a:t>
            </a:r>
            <a:r>
              <a:rPr lang="zh-CN" altLang="en-US" sz="3000" dirty="0"/>
              <a:t>年：</a:t>
            </a:r>
            <a:r>
              <a:rPr lang="en-US" altLang="zh-CN" sz="3000" dirty="0"/>
              <a:t>《</a:t>
            </a:r>
            <a:r>
              <a:rPr lang="zh-CN" altLang="en-US" sz="3000" dirty="0"/>
              <a:t>针对自闭症谱系障碍（</a:t>
            </a:r>
            <a:r>
              <a:rPr lang="en-US" altLang="zh-CN" sz="3000" dirty="0"/>
              <a:t>ASD</a:t>
            </a:r>
            <a:r>
              <a:rPr lang="zh-CN" altLang="en-US" sz="3000" dirty="0"/>
              <a:t>）儿童、青少年及青年成人的循证实践</a:t>
            </a:r>
            <a:r>
              <a:rPr lang="en-US" altLang="zh-CN" sz="3000"/>
              <a:t>》</a:t>
            </a:r>
            <a:endParaRPr lang="en-US" altLang="zh-CN" sz="3000"/>
          </a:p>
        </p:txBody>
      </p:sp>
      <p:sp>
        <p:nvSpPr>
          <p:cNvPr id="518147" name="文本占位符 518146"/>
          <p:cNvSpPr>
            <a:spLocks noGrp="1"/>
          </p:cNvSpPr>
          <p:nvPr>
            <p:ph type="body" idx="1"/>
          </p:nvPr>
        </p:nvSpPr>
        <p:spPr>
          <a:xfrm>
            <a:off x="228600" y="1752600"/>
            <a:ext cx="8915400" cy="4411663"/>
          </a:xfrm>
          <a:ln/>
        </p:spPr>
        <p:txBody>
          <a:bodyPr/>
          <a:p>
            <a:pPr>
              <a:lnSpc>
                <a:spcPct val="90000"/>
              </a:lnSpc>
            </a:pPr>
            <a:r>
              <a:rPr lang="en-US" altLang="zh-CN" sz="2400" b="1" dirty="0"/>
              <a:t>3.</a:t>
            </a:r>
            <a:r>
              <a:rPr lang="zh-CN" altLang="en-US" sz="2400" b="1" dirty="0"/>
              <a:t>对替代行为、不相容行为及其它行为的区别性强化（简称</a:t>
            </a:r>
            <a:r>
              <a:rPr lang="en-US" altLang="zh-CN" sz="2400"/>
              <a:t>DRA/I/O</a:t>
            </a:r>
            <a:r>
              <a:rPr lang="zh-CN" altLang="en-US" sz="2400" b="1" dirty="0"/>
              <a:t>）</a:t>
            </a:r>
            <a:br>
              <a:rPr lang="zh-CN" altLang="en-US" sz="2400" dirty="0"/>
            </a:br>
            <a:r>
              <a:rPr lang="zh-CN" altLang="en-US" sz="2400" dirty="0"/>
              <a:t>区别性强化通常与提示策略结合使用，来减少学生的干扰行为。</a:t>
            </a:r>
            <a:endParaRPr lang="zh-CN" altLang="en-US" sz="2400" dirty="0"/>
          </a:p>
          <a:p>
            <a:pPr>
              <a:lnSpc>
                <a:spcPct val="90000"/>
              </a:lnSpc>
            </a:pPr>
            <a:r>
              <a:rPr lang="zh-CN" altLang="en-US" sz="2400" dirty="0"/>
              <a:t>有</a:t>
            </a:r>
            <a:r>
              <a:rPr lang="en-US" altLang="zh-CN" sz="2400" dirty="0"/>
              <a:t>26</a:t>
            </a:r>
            <a:r>
              <a:rPr lang="zh-CN" altLang="en-US" sz="2400" dirty="0"/>
              <a:t>个单一被试设计研究支持本干预策略，研究表明这一策略对学前</a:t>
            </a:r>
            <a:r>
              <a:rPr lang="en-US" altLang="zh-CN" sz="2400" dirty="0"/>
              <a:t>ASD</a:t>
            </a:r>
            <a:r>
              <a:rPr lang="zh-CN" altLang="en-US" sz="2400" dirty="0"/>
              <a:t>儿童（</a:t>
            </a:r>
            <a:r>
              <a:rPr lang="en-US" altLang="zh-CN" sz="2400" dirty="0"/>
              <a:t>3-5</a:t>
            </a:r>
            <a:r>
              <a:rPr lang="zh-CN" altLang="en-US" sz="2400" dirty="0"/>
              <a:t>岁）和青年成人（</a:t>
            </a:r>
            <a:r>
              <a:rPr lang="en-US" altLang="zh-CN" sz="2400" dirty="0"/>
              <a:t>19-22</a:t>
            </a:r>
            <a:r>
              <a:rPr lang="zh-CN" altLang="en-US" sz="2400" dirty="0"/>
              <a:t>岁）有效，用于促进其社交、沟通、行为、联合注意、游戏、入学准备、学业成就、运动和适应性技能的发展。</a:t>
            </a:r>
            <a:endParaRPr lang="zh-CN" altLang="en-US" sz="2400" dirty="0"/>
          </a:p>
          <a:p>
            <a:pPr>
              <a:lnSpc>
                <a:spcPct val="90000"/>
              </a:lnSpc>
            </a:pPr>
            <a:r>
              <a:rPr lang="en-US" altLang="zh-CN" sz="2400" b="1" dirty="0"/>
              <a:t>4.</a:t>
            </a:r>
            <a:r>
              <a:rPr lang="zh-CN" altLang="en-US" sz="2400" b="1" dirty="0"/>
              <a:t>回合式教学（</a:t>
            </a:r>
            <a:r>
              <a:rPr lang="en-US" altLang="zh-CN" sz="2400" err="1"/>
              <a:t>DiscreteTrial</a:t>
            </a:r>
            <a:r>
              <a:rPr lang="en-US" altLang="zh-CN" sz="2400"/>
              <a:t> Teaching</a:t>
            </a:r>
            <a:r>
              <a:rPr lang="zh-CN" altLang="en-US" sz="2400" b="1" dirty="0"/>
              <a:t>，简称</a:t>
            </a:r>
            <a:r>
              <a:rPr lang="en-US" altLang="zh-CN" sz="2400"/>
              <a:t>DTT</a:t>
            </a:r>
            <a:r>
              <a:rPr lang="zh-CN" altLang="en-US" sz="2400" b="1" dirty="0"/>
              <a:t>）</a:t>
            </a:r>
            <a:endParaRPr lang="zh-CN" altLang="en-US" sz="2400" b="1" dirty="0"/>
          </a:p>
          <a:p>
            <a:pPr>
              <a:lnSpc>
                <a:spcPct val="90000"/>
              </a:lnSpc>
            </a:pPr>
            <a:r>
              <a:rPr lang="zh-CN" altLang="en-US" sz="2400" dirty="0"/>
              <a:t>回合式教学中通常运用到任务分析、提示、延迟和强化策略。</a:t>
            </a:r>
            <a:endParaRPr lang="zh-CN" altLang="en-US" sz="2400" dirty="0"/>
          </a:p>
          <a:p>
            <a:pPr>
              <a:lnSpc>
                <a:spcPct val="90000"/>
              </a:lnSpc>
            </a:pPr>
            <a:r>
              <a:rPr lang="zh-CN" altLang="en-US" sz="2400" dirty="0"/>
              <a:t>有</a:t>
            </a:r>
            <a:r>
              <a:rPr lang="en-US" altLang="zh-CN" sz="2400" dirty="0"/>
              <a:t>13</a:t>
            </a:r>
            <a:r>
              <a:rPr lang="zh-CN" altLang="en-US" sz="2400" dirty="0"/>
              <a:t>个单一被试设计研究支持这一干预策略。研究表明回合式教学对学前</a:t>
            </a:r>
            <a:r>
              <a:rPr lang="en-US" altLang="zh-CN" sz="2400" dirty="0"/>
              <a:t>ASD</a:t>
            </a:r>
            <a:r>
              <a:rPr lang="zh-CN" altLang="en-US" sz="2400" dirty="0"/>
              <a:t>儿童（</a:t>
            </a:r>
            <a:r>
              <a:rPr lang="en-US" altLang="zh-CN" sz="2400" dirty="0"/>
              <a:t>3—5</a:t>
            </a:r>
            <a:r>
              <a:rPr lang="zh-CN" altLang="en-US" sz="2400" dirty="0"/>
              <a:t>岁）和学龄儿童（</a:t>
            </a:r>
            <a:r>
              <a:rPr lang="en-US" altLang="zh-CN" sz="2400" dirty="0"/>
              <a:t>6—11</a:t>
            </a:r>
            <a:r>
              <a:rPr lang="zh-CN" altLang="en-US" sz="2400" dirty="0"/>
              <a:t>岁）有效，用于促进其社交、沟通、行为、联合注意、入学准备、学业成就、适应性技能和职业技能的发展。</a:t>
            </a:r>
            <a:endParaRPr lang="zh-CN" altLang="en-US" sz="2400" dirty="0"/>
          </a:p>
          <a:p>
            <a:pPr>
              <a:lnSpc>
                <a:spcPct val="90000"/>
              </a:lnSpc>
            </a:pPr>
            <a:endParaRPr lang="zh-CN" altLang="en-US" sz="2400" dirty="0"/>
          </a:p>
          <a:p>
            <a:pPr>
              <a:lnSpc>
                <a:spcPct val="90000"/>
              </a:lnSpc>
            </a:pPr>
            <a:endParaRPr lang="zh-CN" altLang="en-US" sz="15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标题 68609"/>
          <p:cNvSpPr>
            <a:spLocks noGrp="1"/>
          </p:cNvSpPr>
          <p:nvPr>
            <p:ph type="title"/>
          </p:nvPr>
        </p:nvSpPr>
        <p:spPr>
          <a:ln/>
        </p:spPr>
        <p:txBody>
          <a:bodyPr anchor="b"/>
          <a:p>
            <a:r>
              <a:rPr lang="zh-CN" altLang="en-US" dirty="0"/>
              <a:t>社会故事的功能</a:t>
            </a:r>
            <a:endParaRPr lang="zh-CN" altLang="en-US" dirty="0"/>
          </a:p>
        </p:txBody>
      </p:sp>
      <p:sp>
        <p:nvSpPr>
          <p:cNvPr id="68611" name="文本占位符 68610"/>
          <p:cNvSpPr>
            <a:spLocks noGrp="1"/>
          </p:cNvSpPr>
          <p:nvPr>
            <p:ph type="body" idx="1"/>
          </p:nvPr>
        </p:nvSpPr>
        <p:spPr>
          <a:xfrm>
            <a:off x="457200" y="1676400"/>
            <a:ext cx="8229600" cy="5181600"/>
          </a:xfrm>
          <a:ln/>
        </p:spPr>
        <p:txBody>
          <a:bodyPr/>
          <a:p>
            <a:r>
              <a:rPr lang="en-US" altLang="zh-CN" dirty="0"/>
              <a:t>1.</a:t>
            </a:r>
            <a:r>
              <a:rPr lang="zh-CN" altLang="en-US" dirty="0"/>
              <a:t>增强自闭症儿童对社会情境中各类线索的理解，对社会情境中的重要细节，或可能产生误解的细节进行着重解释，提高其对社会情境的理解能力。</a:t>
            </a:r>
            <a:endParaRPr lang="zh-CN" altLang="en-US" dirty="0"/>
          </a:p>
          <a:p>
            <a:r>
              <a:rPr lang="en-US" altLang="zh-CN" dirty="0"/>
              <a:t>2.</a:t>
            </a:r>
            <a:r>
              <a:rPr lang="zh-CN" altLang="en-US" dirty="0"/>
              <a:t>促进自闭症儿童理解大部份人都表现出来的良好社会行为，增强其心理理论能力。</a:t>
            </a:r>
            <a:endParaRPr lang="zh-CN" altLang="en-US" dirty="0"/>
          </a:p>
          <a:p>
            <a:r>
              <a:rPr lang="en-US" altLang="zh-CN" dirty="0"/>
              <a:t>3.</a:t>
            </a:r>
            <a:r>
              <a:rPr lang="zh-CN" altLang="en-US" dirty="0"/>
              <a:t>引导正确的社会行为和态度，或期望的恰当社会表现，增强及拓展自闭症儿童与人交往的能力。</a:t>
            </a:r>
            <a:endParaRPr lang="zh-CN" alt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标题 71681"/>
          <p:cNvSpPr>
            <a:spLocks noGrp="1"/>
          </p:cNvSpPr>
          <p:nvPr>
            <p:ph type="title"/>
          </p:nvPr>
        </p:nvSpPr>
        <p:spPr>
          <a:ln/>
        </p:spPr>
        <p:txBody>
          <a:bodyPr anchor="b"/>
          <a:p>
            <a:r>
              <a:rPr lang="zh-CN" altLang="en-US" dirty="0"/>
              <a:t>社会故事教学理论依据</a:t>
            </a:r>
            <a:endParaRPr lang="zh-CN" altLang="en-US" dirty="0"/>
          </a:p>
        </p:txBody>
      </p:sp>
      <p:sp>
        <p:nvSpPr>
          <p:cNvPr id="71683" name="文本占位符 71682"/>
          <p:cNvSpPr>
            <a:spLocks noGrp="1"/>
          </p:cNvSpPr>
          <p:nvPr>
            <p:ph type="body" idx="1"/>
          </p:nvPr>
        </p:nvSpPr>
        <p:spPr>
          <a:ln/>
        </p:spPr>
        <p:txBody>
          <a:bodyPr/>
          <a:p>
            <a:r>
              <a:rPr lang="en-US" altLang="zh-CN" dirty="0"/>
              <a:t>1.</a:t>
            </a:r>
            <a:r>
              <a:rPr lang="zh-CN" altLang="en-US" dirty="0"/>
              <a:t>帮助建立</a:t>
            </a:r>
            <a:r>
              <a:rPr lang="zh-CN" altLang="en-US" u="sng" dirty="0"/>
              <a:t>“社会性数据库”</a:t>
            </a:r>
            <a:r>
              <a:rPr lang="zh-CN" altLang="en-US" dirty="0"/>
              <a:t>。</a:t>
            </a:r>
            <a:endParaRPr lang="zh-CN" altLang="en-US" dirty="0"/>
          </a:p>
          <a:p>
            <a:r>
              <a:rPr lang="en-US" altLang="zh-CN" dirty="0"/>
              <a:t>2. </a:t>
            </a:r>
            <a:r>
              <a:rPr lang="zh-CN" altLang="en-US" dirty="0"/>
              <a:t>通过内部语言思维过程使知识内化</a:t>
            </a:r>
            <a:endParaRPr lang="zh-CN" alt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标题 17409"/>
          <p:cNvSpPr>
            <a:spLocks noGrp="1"/>
          </p:cNvSpPr>
          <p:nvPr>
            <p:ph type="title"/>
          </p:nvPr>
        </p:nvSpPr>
        <p:spPr>
          <a:ln/>
        </p:spPr>
        <p:txBody>
          <a:bodyPr anchor="b"/>
          <a:p>
            <a:r>
              <a:rPr lang="zh-CN" altLang="en-US" dirty="0"/>
              <a:t>适用对象</a:t>
            </a:r>
            <a:endParaRPr lang="zh-CN" altLang="en-US" dirty="0"/>
          </a:p>
        </p:txBody>
      </p:sp>
      <p:sp>
        <p:nvSpPr>
          <p:cNvPr id="17411" name="文本占位符 17410"/>
          <p:cNvSpPr>
            <a:spLocks noGrp="1"/>
          </p:cNvSpPr>
          <p:nvPr>
            <p:ph type="body" idx="1"/>
          </p:nvPr>
        </p:nvSpPr>
        <p:spPr>
          <a:xfrm>
            <a:off x="457200" y="1600200"/>
            <a:ext cx="8229600" cy="5257800"/>
          </a:xfrm>
          <a:ln/>
        </p:spPr>
        <p:txBody>
          <a:bodyPr/>
          <a:p>
            <a:r>
              <a:rPr lang="en-US" altLang="zh-CN" dirty="0"/>
              <a:t>“</a:t>
            </a:r>
            <a:r>
              <a:rPr lang="zh-CN" altLang="en-US" dirty="0"/>
              <a:t>社会故事”原本是针对有说话理解能力、有句子组织能力的自闭症儿童来设计的。</a:t>
            </a:r>
            <a:endParaRPr lang="zh-CN" altLang="en-US" dirty="0"/>
          </a:p>
          <a:p>
            <a:r>
              <a:rPr lang="zh-CN" altLang="en-US" dirty="0"/>
              <a:t>一般认为适用于能力较高的轻中度智障儿童或自闭症儿童，而对能理解简单符号及简单的语句（如认字、阅读、辨图、辨相、说话</a:t>
            </a:r>
            <a:r>
              <a:rPr lang="en-US" altLang="zh-CN" dirty="0"/>
              <a:t>……</a:t>
            </a:r>
            <a:r>
              <a:rPr lang="zh-CN" altLang="en-US" dirty="0"/>
              <a:t>）的学生尤有帮助。</a:t>
            </a:r>
            <a:endParaRPr lang="zh-CN" altLang="en-US" dirty="0"/>
          </a:p>
          <a:p>
            <a:r>
              <a:rPr lang="zh-CN" altLang="en-US" dirty="0"/>
              <a:t>其他有特殊教育需要的儿童也适用。</a:t>
            </a:r>
            <a:endParaRPr lang="zh-CN" alt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8306" name="标题 98305"/>
          <p:cNvSpPr>
            <a:spLocks noGrp="1"/>
          </p:cNvSpPr>
          <p:nvPr>
            <p:ph type="title"/>
          </p:nvPr>
        </p:nvSpPr>
        <p:spPr>
          <a:ln/>
        </p:spPr>
        <p:txBody>
          <a:bodyPr anchor="b"/>
          <a:p>
            <a:r>
              <a:rPr lang="zh-CN" altLang="en-US" dirty="0"/>
              <a:t>二、社会故事的编写</a:t>
            </a:r>
            <a:endParaRPr lang="zh-CN" altLang="en-US" dirty="0"/>
          </a:p>
        </p:txBody>
      </p:sp>
      <p:sp>
        <p:nvSpPr>
          <p:cNvPr id="98307" name="文本占位符 98306"/>
          <p:cNvSpPr>
            <a:spLocks noGrp="1"/>
          </p:cNvSpPr>
          <p:nvPr>
            <p:ph type="body" idx="1"/>
          </p:nvPr>
        </p:nvSpPr>
        <p:spPr>
          <a:ln/>
        </p:spPr>
        <p:txBody>
          <a:bodyPr/>
          <a:p>
            <a:endParaRP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标题 18433"/>
          <p:cNvSpPr>
            <a:spLocks noGrp="1"/>
          </p:cNvSpPr>
          <p:nvPr>
            <p:ph type="title"/>
          </p:nvPr>
        </p:nvSpPr>
        <p:spPr>
          <a:ln/>
        </p:spPr>
        <p:txBody>
          <a:bodyPr anchor="b"/>
          <a:p>
            <a:r>
              <a:rPr lang="zh-CN" altLang="en-US" dirty="0"/>
              <a:t>（一）社会故事的内容</a:t>
            </a:r>
            <a:endParaRPr lang="zh-CN" altLang="en-US" dirty="0"/>
          </a:p>
        </p:txBody>
      </p:sp>
      <p:sp>
        <p:nvSpPr>
          <p:cNvPr id="18435" name="文本占位符 18434"/>
          <p:cNvSpPr>
            <a:spLocks noGrp="1"/>
          </p:cNvSpPr>
          <p:nvPr>
            <p:ph type="body" idx="1"/>
          </p:nvPr>
        </p:nvSpPr>
        <p:spPr>
          <a:xfrm>
            <a:off x="457200" y="1719263"/>
            <a:ext cx="8229600" cy="5138737"/>
          </a:xfrm>
          <a:ln/>
        </p:spPr>
        <p:txBody>
          <a:bodyPr/>
          <a:p>
            <a:r>
              <a:rPr lang="zh-CN" altLang="en-US" sz="2900" dirty="0"/>
              <a:t>内容要点：</a:t>
            </a:r>
            <a:endParaRPr lang="zh-CN" altLang="en-US" sz="2900" dirty="0"/>
          </a:p>
          <a:p>
            <a:pPr>
              <a:buNone/>
            </a:pPr>
            <a:r>
              <a:rPr lang="zh-CN" altLang="en-US" sz="2900" dirty="0"/>
              <a:t>    </a:t>
            </a:r>
            <a:r>
              <a:rPr lang="en-US" altLang="zh-CN" sz="2900" dirty="0"/>
              <a:t>1</a:t>
            </a:r>
            <a:r>
              <a:rPr lang="zh-CN" altLang="en-US" sz="2900" dirty="0"/>
              <a:t>．何时？何地？何人？何事？为何？如何？</a:t>
            </a:r>
            <a:endParaRPr lang="zh-CN" altLang="en-US" sz="2900" dirty="0"/>
          </a:p>
          <a:p>
            <a:pPr>
              <a:buNone/>
            </a:pPr>
            <a:r>
              <a:rPr lang="zh-CN" altLang="en-US" sz="2900" dirty="0"/>
              <a:t>    </a:t>
            </a:r>
            <a:r>
              <a:rPr lang="en-US" altLang="zh-CN" sz="2900" dirty="0"/>
              <a:t>2</a:t>
            </a:r>
            <a:r>
              <a:rPr lang="zh-CN" altLang="en-US" sz="2900" dirty="0"/>
              <a:t>．描述及解释一般人预期的社会行为和态度。</a:t>
            </a:r>
            <a:endParaRPr lang="zh-CN" altLang="en-US" sz="2900" dirty="0"/>
          </a:p>
          <a:p>
            <a:pPr>
              <a:buNone/>
            </a:pPr>
            <a:r>
              <a:rPr lang="zh-CN" altLang="en-US" sz="2900" dirty="0"/>
              <a:t>    </a:t>
            </a:r>
            <a:r>
              <a:rPr lang="en-US" altLang="zh-CN" sz="2900" dirty="0"/>
              <a:t>3</a:t>
            </a:r>
            <a:r>
              <a:rPr lang="zh-CN" altLang="en-US" sz="2900" dirty="0"/>
              <a:t>．描述社会性情境的特征。</a:t>
            </a:r>
            <a:endParaRPr lang="zh-CN" altLang="en-US" sz="2900" dirty="0"/>
          </a:p>
          <a:p>
            <a:pPr>
              <a:buNone/>
            </a:pPr>
            <a:r>
              <a:rPr lang="zh-CN" altLang="en-US" sz="2900" dirty="0"/>
              <a:t>    </a:t>
            </a:r>
            <a:r>
              <a:rPr lang="en-US" altLang="zh-CN" sz="2900" dirty="0"/>
              <a:t>4</a:t>
            </a:r>
            <a:r>
              <a:rPr lang="zh-CN" altLang="en-US" sz="2900" dirty="0"/>
              <a:t>．描述重点或可能产生误会或困扰的情况。</a:t>
            </a:r>
            <a:endParaRPr lang="zh-CN" altLang="en-US" sz="2900" dirty="0"/>
          </a:p>
          <a:p>
            <a:pPr>
              <a:buNone/>
            </a:pPr>
            <a:r>
              <a:rPr lang="zh-CN" altLang="en-US" sz="2900" dirty="0"/>
              <a:t>	     帮助自闭症儿童明白社会性需要。</a:t>
            </a:r>
            <a:endParaRPr lang="zh-CN" altLang="en-US" sz="2900" dirty="0"/>
          </a:p>
          <a:p>
            <a:pPr>
              <a:buNone/>
            </a:pPr>
            <a:r>
              <a:rPr lang="zh-CN" altLang="en-US" sz="2900" dirty="0"/>
              <a:t>	     帮助成人明白自闭症儿童的社会性需要。</a:t>
            </a:r>
            <a:endParaRPr lang="zh-CN" altLang="en-US" sz="29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标题 20481"/>
          <p:cNvSpPr>
            <a:spLocks noGrp="1"/>
          </p:cNvSpPr>
          <p:nvPr>
            <p:ph type="title"/>
          </p:nvPr>
        </p:nvSpPr>
        <p:spPr>
          <a:ln/>
        </p:spPr>
        <p:txBody>
          <a:bodyPr anchor="b"/>
          <a:p>
            <a:r>
              <a:rPr lang="zh-CN" altLang="en-US" dirty="0"/>
              <a:t>（二）社会故事的构成</a:t>
            </a:r>
            <a:endParaRPr lang="zh-CN" altLang="en-US" dirty="0"/>
          </a:p>
        </p:txBody>
      </p:sp>
      <p:sp>
        <p:nvSpPr>
          <p:cNvPr id="20483" name="文本占位符 20482"/>
          <p:cNvSpPr>
            <a:spLocks noGrp="1"/>
          </p:cNvSpPr>
          <p:nvPr>
            <p:ph type="body" idx="1"/>
          </p:nvPr>
        </p:nvSpPr>
        <p:spPr>
          <a:ln/>
        </p:spPr>
        <p:txBody>
          <a:bodyPr/>
          <a:p>
            <a:pPr>
              <a:buNone/>
            </a:pPr>
            <a:r>
              <a:rPr lang="zh-CN" altLang="en-US" dirty="0"/>
              <a:t>社会故事主要构成包括：</a:t>
            </a:r>
            <a:endParaRPr lang="zh-CN" altLang="en-US" dirty="0"/>
          </a:p>
          <a:p>
            <a:r>
              <a:rPr lang="zh-CN" altLang="en-US" dirty="0"/>
              <a:t>基本句：描述句、观点句、指示句、肯定句</a:t>
            </a:r>
            <a:endParaRPr lang="zh-CN" altLang="en-US" dirty="0"/>
          </a:p>
          <a:p>
            <a:r>
              <a:rPr lang="zh-CN" altLang="en-US" dirty="0"/>
              <a:t>是社会故事中最基本、最重要的元素。</a:t>
            </a:r>
            <a:endParaRPr lang="zh-CN" altLang="en-US" dirty="0"/>
          </a:p>
          <a:p>
            <a:endParaRPr lang="zh-CN" altLang="en-US" dirty="0"/>
          </a:p>
          <a:p>
            <a:r>
              <a:rPr lang="zh-CN" altLang="en-US" dirty="0"/>
              <a:t>附加句：控制句、合作句 </a:t>
            </a:r>
            <a:endParaRPr lang="zh-CN" altLang="en-US" dirty="0"/>
          </a:p>
          <a:p>
            <a:r>
              <a:rPr lang="zh-CN" altLang="en-US" dirty="0"/>
              <a:t>使用频率低于基本句。</a:t>
            </a:r>
            <a:endParaRPr lang="zh-CN" altLang="en-US" dirty="0"/>
          </a:p>
          <a:p>
            <a:endParaRPr lang="zh-CN" altLang="en-US" sz="3900" dirty="0">
              <a:solidFill>
                <a:schemeClr val="tx2"/>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标题 29697"/>
          <p:cNvSpPr>
            <a:spLocks noGrp="1"/>
          </p:cNvSpPr>
          <p:nvPr>
            <p:ph type="title"/>
          </p:nvPr>
        </p:nvSpPr>
        <p:spPr>
          <a:ln/>
        </p:spPr>
        <p:txBody>
          <a:bodyPr anchor="b"/>
          <a:p>
            <a:r>
              <a:rPr lang="zh-CN" altLang="en-US" dirty="0"/>
              <a:t>（三）句子比例</a:t>
            </a:r>
            <a:endParaRPr lang="zh-CN" altLang="en-US" dirty="0"/>
          </a:p>
        </p:txBody>
      </p:sp>
      <p:sp>
        <p:nvSpPr>
          <p:cNvPr id="29699" name="文本占位符 29698"/>
          <p:cNvSpPr>
            <a:spLocks noGrp="1"/>
          </p:cNvSpPr>
          <p:nvPr>
            <p:ph type="body" idx="1"/>
          </p:nvPr>
        </p:nvSpPr>
        <p:spPr>
          <a:xfrm>
            <a:off x="381000" y="1600200"/>
            <a:ext cx="8534400" cy="4525963"/>
          </a:xfrm>
          <a:ln/>
        </p:spPr>
        <p:txBody>
          <a:bodyPr/>
          <a:p>
            <a:pPr>
              <a:lnSpc>
                <a:spcPct val="90000"/>
              </a:lnSpc>
              <a:buNone/>
            </a:pPr>
            <a:r>
              <a:rPr lang="zh-CN" altLang="en-US" sz="2500" dirty="0"/>
              <a:t>基本的社会故事句子比例：</a:t>
            </a:r>
            <a:endParaRPr lang="zh-CN" altLang="en-US" sz="2500" dirty="0"/>
          </a:p>
          <a:p>
            <a:pPr>
              <a:lnSpc>
                <a:spcPct val="90000"/>
              </a:lnSpc>
              <a:buNone/>
            </a:pPr>
            <a:endParaRPr lang="zh-CN" altLang="en-US" sz="2500" dirty="0"/>
          </a:p>
          <a:p>
            <a:pPr>
              <a:lnSpc>
                <a:spcPct val="90000"/>
              </a:lnSpc>
              <a:buNone/>
            </a:pPr>
            <a:r>
              <a:rPr lang="zh-CN" altLang="en-US" sz="2500" dirty="0"/>
              <a:t> </a:t>
            </a:r>
            <a:r>
              <a:rPr lang="en-US" altLang="zh-CN" sz="2500"/>
              <a:t>=   </a:t>
            </a:r>
            <a:r>
              <a:rPr lang="en-US" altLang="zh-CN" sz="2500" u="sng" dirty="0"/>
              <a:t>2-5</a:t>
            </a:r>
            <a:r>
              <a:rPr lang="zh-CN" altLang="en-US" sz="2500" u="sng" dirty="0"/>
              <a:t>句 描述、透視或</a:t>
            </a:r>
            <a:r>
              <a:rPr lang="en-US" altLang="zh-CN" sz="2500" u="sng" dirty="0"/>
              <a:t>/</a:t>
            </a:r>
            <a:r>
              <a:rPr lang="zh-CN" altLang="en-US" sz="2500" u="sng" dirty="0"/>
              <a:t>和肯定句（填充</a:t>
            </a:r>
            <a:r>
              <a:rPr lang="en-US" altLang="zh-CN" sz="2500" u="sng" dirty="0"/>
              <a:t>/</a:t>
            </a:r>
            <a:r>
              <a:rPr lang="zh-CN" altLang="en-US" sz="2500" u="sng" dirty="0"/>
              <a:t>完整句） </a:t>
            </a:r>
            <a:endParaRPr lang="zh-CN" altLang="en-US" sz="2500" dirty="0"/>
          </a:p>
          <a:p>
            <a:pPr>
              <a:lnSpc>
                <a:spcPct val="90000"/>
              </a:lnSpc>
              <a:buNone/>
            </a:pPr>
            <a:r>
              <a:rPr lang="zh-CN" altLang="en-US" sz="2500" dirty="0"/>
              <a:t>                   </a:t>
            </a:r>
            <a:r>
              <a:rPr lang="en-US" altLang="zh-CN" sz="2500" dirty="0"/>
              <a:t>0-1</a:t>
            </a:r>
            <a:r>
              <a:rPr lang="zh-CN" altLang="en-US" sz="2500" dirty="0"/>
              <a:t>句 指示句（填充</a:t>
            </a:r>
            <a:r>
              <a:rPr lang="en-US" altLang="zh-CN" sz="2500" dirty="0"/>
              <a:t>/</a:t>
            </a:r>
            <a:r>
              <a:rPr lang="zh-CN" altLang="en-US" sz="2500" dirty="0"/>
              <a:t>完整句）</a:t>
            </a:r>
            <a:endParaRPr lang="zh-CN" altLang="en-US" sz="2500" dirty="0"/>
          </a:p>
          <a:p>
            <a:pPr>
              <a:lnSpc>
                <a:spcPct val="90000"/>
              </a:lnSpc>
              <a:buNone/>
            </a:pPr>
            <a:endParaRPr lang="zh-CN" altLang="en-US" sz="2500" dirty="0"/>
          </a:p>
          <a:p>
            <a:pPr>
              <a:lnSpc>
                <a:spcPct val="90000"/>
              </a:lnSpc>
              <a:buNone/>
            </a:pPr>
            <a:endParaRPr lang="zh-CN" altLang="en-US" sz="2500" dirty="0"/>
          </a:p>
          <a:p>
            <a:pPr>
              <a:lnSpc>
                <a:spcPct val="90000"/>
              </a:lnSpc>
              <a:buNone/>
            </a:pPr>
            <a:r>
              <a:rPr lang="zh-CN" altLang="en-US" sz="2500" dirty="0"/>
              <a:t>完整的社会故事句子比例：</a:t>
            </a:r>
            <a:endParaRPr lang="zh-CN" altLang="en-US" sz="2500" dirty="0"/>
          </a:p>
          <a:p>
            <a:pPr>
              <a:lnSpc>
                <a:spcPct val="90000"/>
              </a:lnSpc>
              <a:buNone/>
            </a:pPr>
            <a:endParaRPr lang="zh-CN" altLang="en-US" sz="2500" dirty="0"/>
          </a:p>
          <a:p>
            <a:pPr>
              <a:lnSpc>
                <a:spcPct val="90000"/>
              </a:lnSpc>
              <a:buNone/>
            </a:pPr>
            <a:r>
              <a:rPr lang="en-US" altLang="zh-CN" sz="2500"/>
              <a:t>= </a:t>
            </a:r>
            <a:r>
              <a:rPr lang="en-US" altLang="zh-CN" sz="2500" u="sng" dirty="0"/>
              <a:t>    2-5</a:t>
            </a:r>
            <a:r>
              <a:rPr lang="zh-CN" altLang="en-US" sz="2500" u="sng" dirty="0"/>
              <a:t>句 描述、透視、肯定句或</a:t>
            </a:r>
            <a:r>
              <a:rPr lang="en-US" altLang="zh-CN" sz="2500" u="sng" dirty="0"/>
              <a:t>/</a:t>
            </a:r>
            <a:r>
              <a:rPr lang="zh-CN" altLang="en-US" sz="2500" u="sng" dirty="0"/>
              <a:t>和协助句（填充</a:t>
            </a:r>
            <a:r>
              <a:rPr lang="en-US" altLang="zh-CN" sz="2500" u="sng" dirty="0"/>
              <a:t>/</a:t>
            </a:r>
            <a:r>
              <a:rPr lang="zh-CN" altLang="en-US" sz="2500" u="sng" dirty="0"/>
              <a:t>完整句） </a:t>
            </a:r>
            <a:endParaRPr lang="zh-CN" altLang="en-US" sz="2500" dirty="0"/>
          </a:p>
          <a:p>
            <a:pPr>
              <a:lnSpc>
                <a:spcPct val="90000"/>
              </a:lnSpc>
              <a:buNone/>
            </a:pPr>
            <a:r>
              <a:rPr lang="zh-CN" altLang="en-US" sz="2500" dirty="0"/>
              <a:t>              </a:t>
            </a:r>
            <a:r>
              <a:rPr lang="en-US" altLang="zh-CN" sz="2500" dirty="0"/>
              <a:t>0-1</a:t>
            </a:r>
            <a:r>
              <a:rPr lang="zh-CN" altLang="en-US" sz="2500" dirty="0"/>
              <a:t>句 指示句或</a:t>
            </a:r>
            <a:r>
              <a:rPr lang="en-US" altLang="zh-CN" sz="2500" dirty="0"/>
              <a:t>/</a:t>
            </a:r>
            <a:r>
              <a:rPr lang="zh-CN" altLang="en-US" sz="2500" dirty="0"/>
              <a:t>和控制句（填充</a:t>
            </a:r>
            <a:r>
              <a:rPr lang="en-US" altLang="zh-CN" sz="2500" dirty="0"/>
              <a:t>/</a:t>
            </a:r>
            <a:r>
              <a:rPr lang="zh-CN" altLang="en-US" sz="2500" dirty="0"/>
              <a:t>完整句）</a:t>
            </a:r>
            <a:endParaRPr lang="zh-CN" altLang="en-US" sz="25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4386" name="标题 144385"/>
          <p:cNvSpPr>
            <a:spLocks noGrp="1"/>
          </p:cNvSpPr>
          <p:nvPr>
            <p:ph type="title"/>
          </p:nvPr>
        </p:nvSpPr>
        <p:spPr>
          <a:ln/>
        </p:spPr>
        <p:txBody>
          <a:bodyPr anchor="b"/>
          <a:p>
            <a:r>
              <a:rPr lang="zh-CN" altLang="en-US" dirty="0"/>
              <a:t>三、社会故事训练的实施</a:t>
            </a:r>
            <a:endParaRPr lang="zh-CN" altLang="en-US" dirty="0"/>
          </a:p>
        </p:txBody>
      </p:sp>
      <p:sp>
        <p:nvSpPr>
          <p:cNvPr id="144387" name="文本占位符 144386"/>
          <p:cNvSpPr>
            <a:spLocks noGrp="1"/>
          </p:cNvSpPr>
          <p:nvPr>
            <p:ph type="body" idx="1"/>
          </p:nvPr>
        </p:nvSpPr>
        <p:spPr>
          <a:ln/>
        </p:spPr>
        <p:txBody>
          <a:bodyPr/>
          <a:p>
            <a:pPr>
              <a:buNone/>
            </a:pPr>
            <a:r>
              <a:rPr lang="zh-CN" altLang="en-US" b="1" dirty="0"/>
              <a:t>（一）观察自闭症儿童，确定主题</a:t>
            </a:r>
            <a:endParaRPr lang="zh-CN" altLang="en-US" b="1" dirty="0"/>
          </a:p>
          <a:p>
            <a:pPr>
              <a:buNone/>
            </a:pPr>
            <a:r>
              <a:rPr lang="zh-CN" altLang="en-US" b="1" dirty="0"/>
              <a:t>（二）收集资料</a:t>
            </a:r>
            <a:endParaRPr lang="zh-CN" altLang="en-US" b="1" dirty="0"/>
          </a:p>
          <a:p>
            <a:pPr>
              <a:buNone/>
            </a:pPr>
            <a:r>
              <a:rPr lang="zh-CN" altLang="en-US" b="1" dirty="0"/>
              <a:t>（三）选用、修改或编写合适的社会故事</a:t>
            </a:r>
            <a:endParaRPr lang="zh-CN" altLang="en-US" b="1" dirty="0"/>
          </a:p>
          <a:p>
            <a:pPr>
              <a:buNone/>
            </a:pPr>
            <a:r>
              <a:rPr lang="zh-CN" altLang="en-US" b="1" dirty="0"/>
              <a:t>（四）制定社会故事训练计划</a:t>
            </a:r>
            <a:endParaRPr lang="zh-CN" altLang="en-US" b="1" dirty="0"/>
          </a:p>
          <a:p>
            <a:pPr>
              <a:buNone/>
            </a:pPr>
            <a:r>
              <a:rPr lang="zh-CN" altLang="en-US" b="1" dirty="0"/>
              <a:t>（五）实施社会训练计划</a:t>
            </a:r>
            <a:endParaRPr lang="zh-CN" altLang="en-US" b="1" dirty="0"/>
          </a:p>
          <a:p>
            <a:pPr>
              <a:buNone/>
            </a:pPr>
            <a:r>
              <a:rPr lang="zh-CN" altLang="en-US" b="1" dirty="0"/>
              <a:t>（六）评估社会训练效果</a:t>
            </a:r>
            <a:endParaRPr lang="zh-CN" altLang="en-US" dirty="0"/>
          </a:p>
          <a:p>
            <a:endParaRPr lang="zh-CN" alt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9554" name="标题 279553"/>
          <p:cNvSpPr>
            <a:spLocks noGrp="1"/>
          </p:cNvSpPr>
          <p:nvPr>
            <p:ph type="title"/>
          </p:nvPr>
        </p:nvSpPr>
        <p:spPr>
          <a:ln/>
        </p:spPr>
        <p:txBody>
          <a:bodyPr anchor="b"/>
          <a:p>
            <a:r>
              <a:rPr lang="zh-CN" altLang="en-US" dirty="0"/>
              <a:t>社交训练</a:t>
            </a:r>
            <a:r>
              <a:rPr lang="en-US" altLang="zh-CN" dirty="0"/>
              <a:t>—</a:t>
            </a:r>
            <a:r>
              <a:rPr lang="zh-CN" altLang="en-US" dirty="0"/>
              <a:t>地板时光</a:t>
            </a:r>
            <a:endParaRPr lang="zh-CN" altLang="en-US" dirty="0"/>
          </a:p>
        </p:txBody>
      </p:sp>
      <p:sp>
        <p:nvSpPr>
          <p:cNvPr id="279555" name="文本占位符 279554"/>
          <p:cNvSpPr>
            <a:spLocks noGrp="1"/>
          </p:cNvSpPr>
          <p:nvPr>
            <p:ph type="body" idx="1"/>
          </p:nvPr>
        </p:nvSpPr>
        <p:spPr>
          <a:ln/>
        </p:spPr>
        <p:txBody>
          <a:bodyPr/>
          <a:p>
            <a:pPr>
              <a:lnSpc>
                <a:spcPct val="80000"/>
              </a:lnSpc>
            </a:pPr>
            <a:r>
              <a:rPr lang="zh-CN" altLang="en-US" sz="2600" dirty="0"/>
              <a:t>地板时光：指在自然情境中（尤其是家庭环境中）与儿童自由玩耍，以儿童独特的知觉和兴趣作为引导，建立和谐融洽的关系，在游戏和互动中体验情感，学习提高，最终促进儿童人际关系和智慧的发展。</a:t>
            </a:r>
            <a:endParaRPr lang="zh-CN" altLang="en-US" sz="2600" dirty="0"/>
          </a:p>
          <a:p>
            <a:pPr>
              <a:lnSpc>
                <a:spcPct val="80000"/>
              </a:lnSpc>
            </a:pPr>
            <a:r>
              <a:rPr lang="zh-CN" altLang="en-US" sz="2600" dirty="0"/>
              <a:t>由斯坦利</a:t>
            </a:r>
            <a:r>
              <a:rPr lang="en-US" altLang="zh-CN" sz="2600" dirty="0"/>
              <a:t>•</a:t>
            </a:r>
            <a:r>
              <a:rPr lang="zh-CN" altLang="en-US" sz="2600" dirty="0"/>
              <a:t>格林斯潘博士（</a:t>
            </a:r>
            <a:r>
              <a:rPr lang="en-US" altLang="zh-CN" sz="2600" dirty="0"/>
              <a:t>Dr. Stanley Green Span</a:t>
            </a:r>
            <a:r>
              <a:rPr lang="zh-CN" altLang="en-US" sz="2600" dirty="0"/>
              <a:t>）和塞丽娜</a:t>
            </a:r>
            <a:r>
              <a:rPr lang="en-US" altLang="zh-CN" sz="2600" dirty="0"/>
              <a:t>•</a:t>
            </a:r>
            <a:r>
              <a:rPr lang="zh-CN" altLang="en-US" sz="2600" dirty="0"/>
              <a:t>薇德博士（</a:t>
            </a:r>
            <a:r>
              <a:rPr lang="en-US" altLang="zh-CN" sz="2600" err="1"/>
              <a:t>Serena Wieder</a:t>
            </a:r>
            <a:r>
              <a:rPr lang="en-US" altLang="zh-CN" sz="2600" dirty="0"/>
              <a:t>, Ph.D.</a:t>
            </a:r>
            <a:r>
              <a:rPr lang="zh-CN" altLang="en-US" sz="2600" dirty="0"/>
              <a:t>）提出。</a:t>
            </a:r>
            <a:endParaRPr lang="zh-CN" altLang="en-US" sz="2600" dirty="0"/>
          </a:p>
          <a:p>
            <a:pPr>
              <a:lnSpc>
                <a:spcPct val="80000"/>
              </a:lnSpc>
            </a:pPr>
            <a:r>
              <a:rPr lang="zh-CN" altLang="en-US" sz="2600" dirty="0"/>
              <a:t>在地板时光中，儿童处于主导地位，父母和老师遵循儿童的引导，参与儿童感兴趣的游戏中；</a:t>
            </a:r>
            <a:endParaRPr lang="zh-CN" altLang="en-US" sz="2600" dirty="0"/>
          </a:p>
          <a:p>
            <a:pPr>
              <a:lnSpc>
                <a:spcPct val="80000"/>
              </a:lnSpc>
            </a:pPr>
            <a:r>
              <a:rPr lang="zh-CN" altLang="en-US" sz="2600" dirty="0"/>
              <a:t>父母和老师同时可以挑战儿童，使其游戏和活动得到拓展和延伸；</a:t>
            </a:r>
            <a:endParaRPr lang="zh-CN" altLang="en-US" sz="2600" dirty="0"/>
          </a:p>
          <a:p>
            <a:pPr>
              <a:lnSpc>
                <a:spcPct val="80000"/>
              </a:lnSpc>
            </a:pPr>
            <a:r>
              <a:rPr lang="zh-CN" altLang="en-US" sz="2600" dirty="0"/>
              <a:t>通过父母和老师的鼓励支持，儿童自然而然将发展出高阶段的技能。</a:t>
            </a:r>
            <a:endParaRPr lang="zh-CN" altLang="en-US" sz="2600" dirty="0"/>
          </a:p>
          <a:p>
            <a:pPr>
              <a:lnSpc>
                <a:spcPct val="80000"/>
              </a:lnSpc>
            </a:pPr>
            <a:endParaRPr lang="zh-CN" altLang="en-US" sz="26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0578" name="标题 280577"/>
          <p:cNvSpPr>
            <a:spLocks noGrp="1"/>
          </p:cNvSpPr>
          <p:nvPr>
            <p:ph type="title"/>
          </p:nvPr>
        </p:nvSpPr>
        <p:spPr>
          <a:ln/>
        </p:spPr>
        <p:txBody>
          <a:bodyPr anchor="b"/>
          <a:p>
            <a:r>
              <a:rPr lang="en-US" altLang="zh-CN">
                <a:solidFill>
                  <a:schemeClr val="tx1"/>
                </a:solidFill>
              </a:rPr>
              <a:t>D I R</a:t>
            </a:r>
            <a:endParaRPr lang="en-US" altLang="zh-CN">
              <a:solidFill>
                <a:schemeClr val="tx1"/>
              </a:solidFill>
            </a:endParaRPr>
          </a:p>
        </p:txBody>
      </p:sp>
      <p:sp>
        <p:nvSpPr>
          <p:cNvPr id="280579" name="文本占位符 280578"/>
          <p:cNvSpPr>
            <a:spLocks noGrp="1"/>
          </p:cNvSpPr>
          <p:nvPr>
            <p:ph type="body" idx="1"/>
          </p:nvPr>
        </p:nvSpPr>
        <p:spPr>
          <a:ln/>
        </p:spPr>
        <p:txBody>
          <a:bodyPr/>
          <a:p>
            <a:r>
              <a:rPr lang="en-US" altLang="zh-CN"/>
              <a:t>Development, Individual differences, Relationship-based model</a:t>
            </a:r>
            <a:endParaRPr lang="en-US" altLang="zh-CN"/>
          </a:p>
          <a:p>
            <a:r>
              <a:rPr lang="zh-CN" altLang="en-US" b="1" dirty="0"/>
              <a:t>基于发展、个别差异和人际关系的发展模型</a:t>
            </a:r>
            <a:endParaRPr lang="zh-CN" altLang="en-US" b="1" dirty="0"/>
          </a:p>
          <a:p>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7122" name="标题 517121"/>
          <p:cNvSpPr>
            <a:spLocks noGrp="1"/>
          </p:cNvSpPr>
          <p:nvPr>
            <p:ph type="title"/>
          </p:nvPr>
        </p:nvSpPr>
        <p:spPr>
          <a:ln/>
        </p:spPr>
        <p:txBody>
          <a:bodyPr anchor="b"/>
          <a:p>
            <a:r>
              <a:rPr lang="en-US" altLang="zh-CN" sz="3000" dirty="0"/>
              <a:t>2014</a:t>
            </a:r>
            <a:r>
              <a:rPr lang="zh-CN" altLang="en-US" sz="3000" dirty="0"/>
              <a:t>年：</a:t>
            </a:r>
            <a:r>
              <a:rPr lang="en-US" altLang="zh-CN" sz="3000" dirty="0"/>
              <a:t>《</a:t>
            </a:r>
            <a:r>
              <a:rPr lang="zh-CN" altLang="en-US" sz="3000" dirty="0"/>
              <a:t>针对自闭症谱系障碍（</a:t>
            </a:r>
            <a:r>
              <a:rPr lang="en-US" altLang="zh-CN" sz="3000" dirty="0"/>
              <a:t>ASD</a:t>
            </a:r>
            <a:r>
              <a:rPr lang="zh-CN" altLang="en-US" sz="3000" dirty="0"/>
              <a:t>）儿童、青少年及青年成人的循证实践</a:t>
            </a:r>
            <a:r>
              <a:rPr lang="en-US" altLang="zh-CN" sz="3000"/>
              <a:t>》</a:t>
            </a:r>
            <a:endParaRPr lang="en-US" altLang="zh-CN" sz="3000"/>
          </a:p>
        </p:txBody>
      </p:sp>
      <p:sp>
        <p:nvSpPr>
          <p:cNvPr id="517123" name="文本占位符 517122"/>
          <p:cNvSpPr>
            <a:spLocks noGrp="1"/>
          </p:cNvSpPr>
          <p:nvPr>
            <p:ph type="body" idx="1"/>
          </p:nvPr>
        </p:nvSpPr>
        <p:spPr>
          <a:xfrm>
            <a:off x="457200" y="1752600"/>
            <a:ext cx="8229600" cy="4411663"/>
          </a:xfrm>
          <a:ln/>
        </p:spPr>
        <p:txBody>
          <a:bodyPr/>
          <a:p>
            <a:pPr>
              <a:lnSpc>
                <a:spcPct val="90000"/>
              </a:lnSpc>
            </a:pPr>
            <a:r>
              <a:rPr lang="en-US" altLang="zh-CN" sz="2800" b="1" dirty="0"/>
              <a:t>5.</a:t>
            </a:r>
            <a:r>
              <a:rPr lang="zh-CN" altLang="en-US" sz="2800" b="1" dirty="0"/>
              <a:t>练习（</a:t>
            </a:r>
            <a:r>
              <a:rPr lang="en-US" altLang="zh-CN" sz="2800"/>
              <a:t>Exercise</a:t>
            </a:r>
            <a:r>
              <a:rPr lang="zh-CN" altLang="en-US" sz="2800" b="1" dirty="0"/>
              <a:t>，简称</a:t>
            </a:r>
            <a:r>
              <a:rPr lang="en-US" altLang="zh-CN" sz="2800"/>
              <a:t>ECE</a:t>
            </a:r>
            <a:r>
              <a:rPr lang="zh-CN" altLang="en-US" sz="2800" b="1" dirty="0"/>
              <a:t>）</a:t>
            </a:r>
            <a:endParaRPr lang="zh-CN" altLang="en-US" sz="2800" b="1" dirty="0"/>
          </a:p>
          <a:p>
            <a:pPr>
              <a:lnSpc>
                <a:spcPct val="90000"/>
              </a:lnSpc>
            </a:pPr>
            <a:r>
              <a:rPr lang="zh-CN" altLang="en-US" sz="2800" dirty="0"/>
              <a:t>有</a:t>
            </a:r>
            <a:r>
              <a:rPr lang="en-US" altLang="zh-CN" sz="2800" dirty="0"/>
              <a:t>3</a:t>
            </a:r>
            <a:r>
              <a:rPr lang="zh-CN" altLang="en-US" sz="2800" dirty="0"/>
              <a:t>个群组设计和</a:t>
            </a:r>
            <a:r>
              <a:rPr lang="en-US" altLang="zh-CN" sz="2800" dirty="0"/>
              <a:t>3</a:t>
            </a:r>
            <a:r>
              <a:rPr lang="zh-CN" altLang="en-US" sz="2800" dirty="0"/>
              <a:t>个单一被试设计支持练习策略。研究表明练习策略对学前</a:t>
            </a:r>
            <a:r>
              <a:rPr lang="en-US" altLang="zh-CN" sz="2800" dirty="0"/>
              <a:t>ASD</a:t>
            </a:r>
            <a:r>
              <a:rPr lang="zh-CN" altLang="en-US" sz="2800" dirty="0"/>
              <a:t>儿童（</a:t>
            </a:r>
            <a:r>
              <a:rPr lang="en-US" altLang="zh-CN" sz="2800" dirty="0"/>
              <a:t>3—5</a:t>
            </a:r>
            <a:r>
              <a:rPr lang="zh-CN" altLang="en-US" sz="2800" dirty="0"/>
              <a:t>岁）和学龄儿童（</a:t>
            </a:r>
            <a:r>
              <a:rPr lang="en-US" altLang="zh-CN" sz="2800" dirty="0"/>
              <a:t>12—14</a:t>
            </a:r>
            <a:r>
              <a:rPr lang="zh-CN" altLang="en-US" sz="2800" dirty="0"/>
              <a:t>岁）有效，用于促进其行为、入学准备、学业成就和运用技能的发展。</a:t>
            </a:r>
            <a:endParaRPr lang="zh-CN" altLang="en-US" sz="2800" dirty="0"/>
          </a:p>
          <a:p>
            <a:pPr>
              <a:lnSpc>
                <a:spcPct val="90000"/>
              </a:lnSpc>
            </a:pPr>
            <a:r>
              <a:rPr lang="en-US" altLang="zh-CN" sz="2800" b="1" dirty="0"/>
              <a:t>6.</a:t>
            </a:r>
            <a:r>
              <a:rPr lang="zh-CN" altLang="en-US" sz="2800" b="1" dirty="0"/>
              <a:t>消退（</a:t>
            </a:r>
            <a:r>
              <a:rPr lang="en-US" altLang="zh-CN" sz="2800"/>
              <a:t>Extinction</a:t>
            </a:r>
            <a:r>
              <a:rPr lang="zh-CN" altLang="en-US" sz="2800" b="1" dirty="0"/>
              <a:t>，简称</a:t>
            </a:r>
            <a:r>
              <a:rPr lang="en-US" altLang="zh-CN" sz="2800"/>
              <a:t>EXT</a:t>
            </a:r>
            <a:r>
              <a:rPr lang="zh-CN" altLang="en-US" sz="2800" b="1" dirty="0"/>
              <a:t>）</a:t>
            </a:r>
            <a:endParaRPr lang="zh-CN" altLang="en-US" sz="2800" b="1" dirty="0"/>
          </a:p>
          <a:p>
            <a:pPr>
              <a:lnSpc>
                <a:spcPct val="90000"/>
              </a:lnSpc>
            </a:pPr>
            <a:r>
              <a:rPr lang="zh-CN" altLang="en-US" sz="2800" dirty="0"/>
              <a:t>有</a:t>
            </a:r>
            <a:r>
              <a:rPr lang="en-US" altLang="zh-CN" sz="2800" dirty="0"/>
              <a:t>11</a:t>
            </a:r>
            <a:r>
              <a:rPr lang="zh-CN" altLang="en-US" sz="2800" dirty="0"/>
              <a:t>个单一被试设计支持这一策略。研究表明消退策略对学前</a:t>
            </a:r>
            <a:r>
              <a:rPr lang="en-US" altLang="zh-CN" sz="2800" dirty="0"/>
              <a:t>ASD</a:t>
            </a:r>
            <a:r>
              <a:rPr lang="zh-CN" altLang="en-US" sz="2800" dirty="0"/>
              <a:t>儿童（</a:t>
            </a:r>
            <a:r>
              <a:rPr lang="en-US" altLang="zh-CN" sz="2800" dirty="0"/>
              <a:t>3—5</a:t>
            </a:r>
            <a:r>
              <a:rPr lang="zh-CN" altLang="en-US" sz="2800" dirty="0"/>
              <a:t>岁）和学龄儿童（</a:t>
            </a:r>
            <a:r>
              <a:rPr lang="en-US" altLang="zh-CN" sz="2800" dirty="0"/>
              <a:t>15—18</a:t>
            </a:r>
            <a:r>
              <a:rPr lang="zh-CN" altLang="en-US" sz="2800" dirty="0"/>
              <a:t>岁）有效，用于促进其沟通、行为、入学准备及适应性行为的发展。</a:t>
            </a:r>
            <a:endParaRPr lang="zh-CN" altLang="en-US" sz="2800" dirty="0"/>
          </a:p>
          <a:p>
            <a:pPr>
              <a:lnSpc>
                <a:spcPct val="90000"/>
              </a:lnSpc>
            </a:pPr>
            <a:endParaRPr lang="zh-CN" altLang="en-US" sz="2800" b="1"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1602" name="标题 281601"/>
          <p:cNvSpPr>
            <a:spLocks noGrp="1"/>
          </p:cNvSpPr>
          <p:nvPr>
            <p:ph type="title"/>
          </p:nvPr>
        </p:nvSpPr>
        <p:spPr>
          <a:ln/>
        </p:spPr>
        <p:txBody>
          <a:bodyPr anchor="b"/>
          <a:p>
            <a:r>
              <a:rPr lang="en-US" altLang="zh-CN" dirty="0"/>
              <a:t>D</a:t>
            </a:r>
            <a:r>
              <a:rPr lang="zh-CN" altLang="en-US" dirty="0"/>
              <a:t>：功能性情感能力发展阶段</a:t>
            </a:r>
            <a:endParaRPr lang="zh-CN" altLang="en-US" dirty="0"/>
          </a:p>
        </p:txBody>
      </p:sp>
      <p:sp>
        <p:nvSpPr>
          <p:cNvPr id="281603" name="文本占位符 281602"/>
          <p:cNvSpPr>
            <a:spLocks noGrp="1"/>
          </p:cNvSpPr>
          <p:nvPr>
            <p:ph type="body" idx="1"/>
          </p:nvPr>
        </p:nvSpPr>
        <p:spPr>
          <a:ln/>
        </p:spPr>
        <p:txBody>
          <a:bodyPr/>
          <a:p>
            <a:r>
              <a:rPr lang="zh-CN" altLang="en-US" dirty="0"/>
              <a:t>阶段一：共享关注与自我调节（</a:t>
            </a:r>
            <a:r>
              <a:rPr lang="en-US" altLang="zh-CN" dirty="0"/>
              <a:t>0-3</a:t>
            </a:r>
            <a:r>
              <a:rPr lang="zh-CN" altLang="en-US" dirty="0"/>
              <a:t>个月）；</a:t>
            </a:r>
            <a:endParaRPr lang="zh-CN" altLang="en-US"/>
          </a:p>
          <a:p>
            <a:r>
              <a:rPr lang="zh-CN" altLang="en-US" dirty="0"/>
              <a:t>阶段二：亲密关系与参与（</a:t>
            </a:r>
            <a:r>
              <a:rPr lang="en-US" altLang="zh-CN" dirty="0"/>
              <a:t>2-6</a:t>
            </a:r>
            <a:r>
              <a:rPr lang="zh-CN" altLang="en-US" dirty="0"/>
              <a:t>个月）；</a:t>
            </a:r>
            <a:endParaRPr lang="zh-CN" altLang="en-US"/>
          </a:p>
          <a:p>
            <a:r>
              <a:rPr lang="zh-CN" altLang="en-US" dirty="0"/>
              <a:t>阶段三：双向沟通（</a:t>
            </a:r>
            <a:r>
              <a:rPr lang="en-US" altLang="zh-CN" dirty="0"/>
              <a:t>4-12</a:t>
            </a:r>
            <a:r>
              <a:rPr lang="zh-CN" altLang="en-US" dirty="0"/>
              <a:t>个月）；</a:t>
            </a:r>
            <a:endParaRPr lang="zh-CN" altLang="en-US"/>
          </a:p>
          <a:p>
            <a:r>
              <a:rPr lang="zh-CN" altLang="en-US" dirty="0"/>
              <a:t>阶段四：多回合交流（社交问题解决，</a:t>
            </a:r>
            <a:r>
              <a:rPr lang="en-US" altLang="zh-CN" dirty="0"/>
              <a:t>10-18</a:t>
            </a:r>
            <a:r>
              <a:rPr lang="zh-CN" altLang="en-US" dirty="0"/>
              <a:t>个月）；</a:t>
            </a:r>
            <a:endParaRPr lang="zh-CN" altLang="en-US"/>
          </a:p>
          <a:p>
            <a:r>
              <a:rPr lang="zh-CN" altLang="en-US" dirty="0"/>
              <a:t>阶段五：创造性想法（</a:t>
            </a:r>
            <a:r>
              <a:rPr lang="en-US" altLang="zh-CN" dirty="0"/>
              <a:t>12-24</a:t>
            </a:r>
            <a:r>
              <a:rPr lang="zh-CN" altLang="en-US" dirty="0"/>
              <a:t>个月）</a:t>
            </a:r>
            <a:endParaRPr lang="zh-CN" altLang="en-US"/>
          </a:p>
          <a:p>
            <a:r>
              <a:rPr lang="zh-CN" altLang="en-US" dirty="0"/>
              <a:t>阶段六：逻辑性思维（</a:t>
            </a:r>
            <a:r>
              <a:rPr lang="en-US" altLang="zh-CN" dirty="0"/>
              <a:t>24-48</a:t>
            </a:r>
            <a:r>
              <a:rPr lang="zh-CN" altLang="en-US" dirty="0"/>
              <a:t>个月）</a:t>
            </a:r>
            <a:endParaRPr lang="en-US" altLang="x-none"/>
          </a:p>
          <a:p>
            <a:endParaRPr lang="zh-CN" alt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3650" name="标题 283649"/>
          <p:cNvSpPr>
            <a:spLocks noGrp="1"/>
          </p:cNvSpPr>
          <p:nvPr>
            <p:ph type="title"/>
          </p:nvPr>
        </p:nvSpPr>
        <p:spPr>
          <a:ln/>
        </p:spPr>
        <p:txBody>
          <a:bodyPr anchor="b"/>
          <a:p>
            <a:r>
              <a:rPr lang="zh-CN" altLang="en-US" dirty="0"/>
              <a:t>实施步骤</a:t>
            </a:r>
            <a:endParaRPr lang="zh-CN" altLang="en-US" dirty="0"/>
          </a:p>
        </p:txBody>
      </p:sp>
      <p:sp>
        <p:nvSpPr>
          <p:cNvPr id="283651" name="文本占位符 283650"/>
          <p:cNvSpPr>
            <a:spLocks noGrp="1"/>
          </p:cNvSpPr>
          <p:nvPr>
            <p:ph type="body" idx="1"/>
          </p:nvPr>
        </p:nvSpPr>
        <p:spPr>
          <a:xfrm>
            <a:off x="457200" y="1524000"/>
            <a:ext cx="8229600" cy="4411663"/>
          </a:xfrm>
          <a:ln/>
        </p:spPr>
        <p:txBody>
          <a:bodyPr/>
          <a:p>
            <a:pPr lvl="1">
              <a:lnSpc>
                <a:spcPct val="90000"/>
              </a:lnSpc>
              <a:spcBef>
                <a:spcPct val="0"/>
              </a:spcBef>
              <a:spcAft>
                <a:spcPct val="35000"/>
              </a:spcAft>
              <a:buClr>
                <a:srgbClr val="000000"/>
              </a:buClr>
              <a:buNone/>
            </a:pPr>
            <a:endParaRPr lang="en-US" altLang="zh-CN" b="1" dirty="0"/>
          </a:p>
          <a:p>
            <a:r>
              <a:rPr lang="zh-CN" altLang="en-US" b="1" dirty="0"/>
              <a:t>观察</a:t>
            </a:r>
            <a:endParaRPr lang="zh-CN" altLang="en-US" b="1" dirty="0"/>
          </a:p>
          <a:p>
            <a:r>
              <a:rPr lang="zh-CN" altLang="en-US" b="1" dirty="0"/>
              <a:t>开启沟通</a:t>
            </a:r>
            <a:endParaRPr lang="zh-CN" altLang="en-US" b="1" dirty="0"/>
          </a:p>
          <a:p>
            <a:r>
              <a:rPr lang="zh-CN" altLang="en-US" b="1" dirty="0"/>
              <a:t>遵循儿童的兴趣和目标</a:t>
            </a:r>
            <a:endParaRPr lang="zh-CN" altLang="en-US" b="1" dirty="0"/>
          </a:p>
          <a:p>
            <a:r>
              <a:rPr lang="zh-CN" altLang="en-US" b="1" dirty="0"/>
              <a:t>拓展游戏活动</a:t>
            </a:r>
            <a:endParaRPr lang="zh-CN" altLang="en-US" b="1" dirty="0"/>
          </a:p>
          <a:p>
            <a:r>
              <a:rPr lang="zh-CN" altLang="en-US" b="1" dirty="0"/>
              <a:t>让儿童闭合沟通</a:t>
            </a:r>
            <a:endParaRPr lang="zh-CN" altLang="en-US" b="1"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4674" name="标题 284673"/>
          <p:cNvSpPr>
            <a:spLocks noGrp="1"/>
          </p:cNvSpPr>
          <p:nvPr>
            <p:ph type="title"/>
          </p:nvPr>
        </p:nvSpPr>
        <p:spPr>
          <a:ln/>
        </p:spPr>
        <p:txBody>
          <a:bodyPr anchor="b"/>
          <a:p>
            <a:r>
              <a:rPr lang="zh-CN" altLang="en-US" dirty="0"/>
              <a:t>环境布置</a:t>
            </a:r>
            <a:endParaRPr lang="zh-CN" altLang="en-US" dirty="0"/>
          </a:p>
        </p:txBody>
      </p:sp>
      <p:sp>
        <p:nvSpPr>
          <p:cNvPr id="284675" name="文本占位符 284674"/>
          <p:cNvSpPr>
            <a:spLocks noGrp="1"/>
          </p:cNvSpPr>
          <p:nvPr>
            <p:ph type="body" idx="1"/>
          </p:nvPr>
        </p:nvSpPr>
        <p:spPr>
          <a:ln/>
        </p:spPr>
        <p:txBody>
          <a:bodyPr/>
          <a:p>
            <a:pPr>
              <a:lnSpc>
                <a:spcPct val="90000"/>
              </a:lnSpc>
            </a:pPr>
            <a:r>
              <a:rPr lang="zh-CN" altLang="en-US" dirty="0"/>
              <a:t>感知器具：平衡木、秋千、吊床、旋转的椅子、大龙球等等</a:t>
            </a:r>
            <a:endParaRPr lang="zh-CN" altLang="en-US"/>
          </a:p>
          <a:p>
            <a:pPr>
              <a:lnSpc>
                <a:spcPct val="90000"/>
              </a:lnSpc>
            </a:pPr>
            <a:r>
              <a:rPr lang="zh-CN" altLang="en-US" dirty="0"/>
              <a:t>象征性玩具：积木、娃娃、指套、房屋、玩具食品、 交通工具、戏装、各种动物、镜子等；</a:t>
            </a:r>
            <a:endParaRPr lang="zh-CN" altLang="en-US"/>
          </a:p>
          <a:p>
            <a:pPr>
              <a:lnSpc>
                <a:spcPct val="90000"/>
              </a:lnSpc>
            </a:pPr>
            <a:r>
              <a:rPr lang="zh-CN" altLang="en-US" dirty="0"/>
              <a:t>创设温暖和富有想象力的环境：地毯、抱枕、沙发、灯光、图画和音乐等</a:t>
            </a:r>
            <a:endParaRPr lang="zh-CN" altLang="en-US"/>
          </a:p>
          <a:p>
            <a:pPr>
              <a:lnSpc>
                <a:spcPct val="90000"/>
              </a:lnSpc>
            </a:pPr>
            <a:r>
              <a:rPr lang="zh-CN" altLang="en-US" dirty="0"/>
              <a:t>将玩具都放在盒子内，并做好标识；</a:t>
            </a:r>
            <a:endParaRPr lang="zh-CN" altLang="en-US"/>
          </a:p>
          <a:p>
            <a:pPr>
              <a:lnSpc>
                <a:spcPct val="90000"/>
              </a:lnSpc>
            </a:pPr>
            <a:r>
              <a:rPr lang="zh-CN" altLang="en-US" dirty="0"/>
              <a:t>环境刺激不能过度</a:t>
            </a:r>
            <a:endParaRPr lang="zh-CN" altLang="en-US" dirty="0"/>
          </a:p>
          <a:p>
            <a:pPr>
              <a:lnSpc>
                <a:spcPct val="90000"/>
              </a:lnSpc>
            </a:pPr>
            <a:endParaRPr lang="zh-CN" altLang="en-US"/>
          </a:p>
          <a:p>
            <a:pPr>
              <a:lnSpc>
                <a:spcPct val="90000"/>
              </a:lnSpc>
            </a:pPr>
            <a:endParaRPr lang="zh-CN" alt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8770" name="标题 288769"/>
          <p:cNvSpPr>
            <a:spLocks noGrp="1"/>
          </p:cNvSpPr>
          <p:nvPr>
            <p:ph type="title"/>
          </p:nvPr>
        </p:nvSpPr>
        <p:spPr>
          <a:ln/>
        </p:spPr>
        <p:txBody>
          <a:bodyPr anchor="b"/>
          <a:p>
            <a:r>
              <a:rPr lang="zh-CN" altLang="en-US" dirty="0"/>
              <a:t>策略</a:t>
            </a:r>
            <a:endParaRPr lang="zh-CN" altLang="en-US" dirty="0"/>
          </a:p>
        </p:txBody>
      </p:sp>
      <p:sp>
        <p:nvSpPr>
          <p:cNvPr id="288771" name="文本占位符 288770"/>
          <p:cNvSpPr>
            <a:spLocks noGrp="1"/>
          </p:cNvSpPr>
          <p:nvPr>
            <p:ph type="body" idx="1"/>
          </p:nvPr>
        </p:nvSpPr>
        <p:spPr>
          <a:xfrm>
            <a:off x="457200" y="1295400"/>
            <a:ext cx="8229600" cy="5257800"/>
          </a:xfrm>
          <a:ln/>
        </p:spPr>
        <p:txBody>
          <a:bodyPr/>
          <a:p>
            <a:pPr>
              <a:lnSpc>
                <a:spcPct val="150000"/>
              </a:lnSpc>
              <a:spcBef>
                <a:spcPct val="0"/>
              </a:spcBef>
              <a:buClr>
                <a:srgbClr val="000000"/>
              </a:buClr>
              <a:buFont typeface="Wingdings" panose="05000000000000000000" pitchFamily="2" charset="2"/>
              <a:buNone/>
            </a:pPr>
            <a:endParaRPr lang="en-US" altLang="zh-CN" sz="2100"/>
          </a:p>
          <a:p>
            <a:pPr>
              <a:lnSpc>
                <a:spcPct val="90000"/>
              </a:lnSpc>
            </a:pPr>
            <a:r>
              <a:rPr lang="zh-CN" altLang="en-US" sz="2100" dirty="0"/>
              <a:t>遵从孩子的引导</a:t>
            </a:r>
            <a:endParaRPr lang="zh-CN" altLang="en-US" sz="2100" dirty="0"/>
          </a:p>
          <a:p>
            <a:pPr>
              <a:lnSpc>
                <a:spcPct val="90000"/>
              </a:lnSpc>
            </a:pPr>
            <a:r>
              <a:rPr lang="zh-CN" altLang="en-US" sz="2100" dirty="0"/>
              <a:t>像“傻子”一样与孩子进行游戏</a:t>
            </a:r>
            <a:endParaRPr lang="zh-CN" altLang="en-US" sz="2100" dirty="0"/>
          </a:p>
          <a:p>
            <a:pPr>
              <a:lnSpc>
                <a:spcPct val="90000"/>
              </a:lnSpc>
            </a:pPr>
            <a:r>
              <a:rPr lang="zh-CN" altLang="en-US" sz="2100" dirty="0"/>
              <a:t>与孩子开启沟通循环</a:t>
            </a:r>
            <a:endParaRPr lang="zh-CN" altLang="en-US" sz="2100" dirty="0"/>
          </a:p>
          <a:p>
            <a:pPr>
              <a:lnSpc>
                <a:spcPct val="90000"/>
              </a:lnSpc>
            </a:pPr>
            <a:r>
              <a:rPr lang="zh-CN" altLang="en-US" sz="2100" dirty="0"/>
              <a:t>注意开启象征性沟通的大门</a:t>
            </a:r>
            <a:endParaRPr lang="zh-CN" altLang="en-US" sz="2100" dirty="0"/>
          </a:p>
          <a:p>
            <a:pPr>
              <a:lnSpc>
                <a:spcPct val="90000"/>
              </a:lnSpc>
            </a:pPr>
            <a:r>
              <a:rPr lang="zh-CN" altLang="en-US" sz="2100" dirty="0"/>
              <a:t>围绕孩子感兴趣的活动持续进行沟通</a:t>
            </a:r>
            <a:endParaRPr lang="zh-CN" altLang="en-US" sz="2100" dirty="0"/>
          </a:p>
          <a:p>
            <a:pPr>
              <a:lnSpc>
                <a:spcPct val="90000"/>
              </a:lnSpc>
            </a:pPr>
            <a:r>
              <a:rPr lang="zh-CN" altLang="en-US" sz="2100" dirty="0"/>
              <a:t>鼓励进行与情绪情感有关的活动，如：高兴、生气、兴奋、惊奇等</a:t>
            </a:r>
            <a:endParaRPr lang="zh-CN" altLang="en-US" sz="2100" dirty="0"/>
          </a:p>
          <a:p>
            <a:pPr>
              <a:lnSpc>
                <a:spcPct val="90000"/>
              </a:lnSpc>
            </a:pPr>
            <a:r>
              <a:rPr lang="zh-CN" altLang="en-US" sz="2100" dirty="0"/>
              <a:t>进行装扮性游戏</a:t>
            </a:r>
            <a:endParaRPr lang="zh-CN" altLang="en-US" sz="2100" dirty="0"/>
          </a:p>
          <a:p>
            <a:pPr>
              <a:lnSpc>
                <a:spcPct val="90000"/>
              </a:lnSpc>
            </a:pPr>
            <a:r>
              <a:rPr lang="zh-CN" altLang="en-US" sz="2100" dirty="0"/>
              <a:t>拓展游戏、再拓展游戏、不断拓展游戏</a:t>
            </a:r>
            <a:endParaRPr lang="zh-CN" altLang="en-US" sz="2100" dirty="0"/>
          </a:p>
          <a:p>
            <a:pPr>
              <a:lnSpc>
                <a:spcPct val="90000"/>
              </a:lnSpc>
            </a:pPr>
            <a:r>
              <a:rPr lang="zh-CN" altLang="en-US" sz="2100" dirty="0"/>
              <a:t>不要做任何教学</a:t>
            </a:r>
            <a:endParaRPr lang="zh-CN" altLang="en-US" sz="2100" dirty="0"/>
          </a:p>
          <a:p>
            <a:pPr>
              <a:lnSpc>
                <a:spcPct val="90000"/>
              </a:lnSpc>
            </a:pPr>
            <a:r>
              <a:rPr lang="zh-CN" altLang="en-US" sz="2100" dirty="0"/>
              <a:t>融入日常的各项活动，如：吃饭、穿衣、洗澡、交通、购物等</a:t>
            </a:r>
            <a:endParaRPr lang="zh-CN" altLang="en-US" sz="21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9794" name="标题 289793"/>
          <p:cNvSpPr>
            <a:spLocks noGrp="1"/>
          </p:cNvSpPr>
          <p:nvPr>
            <p:ph type="title"/>
          </p:nvPr>
        </p:nvSpPr>
        <p:spPr>
          <a:ln/>
        </p:spPr>
        <p:txBody>
          <a:bodyPr anchor="b"/>
          <a:p>
            <a:r>
              <a:rPr lang="zh-CN" altLang="en-US" dirty="0"/>
              <a:t>社交训练</a:t>
            </a:r>
            <a:r>
              <a:rPr lang="en-US" altLang="zh-CN" dirty="0"/>
              <a:t>—</a:t>
            </a:r>
            <a:r>
              <a:rPr lang="zh-CN" altLang="en-US" dirty="0"/>
              <a:t>人际关系发展介入法</a:t>
            </a:r>
            <a:endParaRPr lang="zh-CN" altLang="en-US" dirty="0"/>
          </a:p>
        </p:txBody>
      </p:sp>
      <p:sp>
        <p:nvSpPr>
          <p:cNvPr id="289795" name="文本占位符 289794"/>
          <p:cNvSpPr>
            <a:spLocks noGrp="1"/>
          </p:cNvSpPr>
          <p:nvPr>
            <p:ph type="body" idx="1"/>
          </p:nvPr>
        </p:nvSpPr>
        <p:spPr>
          <a:ln/>
        </p:spPr>
        <p:txBody>
          <a:bodyPr/>
          <a:p>
            <a:r>
              <a:rPr lang="zh-CN" altLang="en-US" dirty="0"/>
              <a:t>史提芬</a:t>
            </a:r>
            <a:r>
              <a:rPr lang="en-US" altLang="zh-CN" dirty="0"/>
              <a:t>·</a:t>
            </a:r>
            <a:r>
              <a:rPr lang="zh-CN" altLang="en-US" dirty="0"/>
              <a:t>葛斯汀</a:t>
            </a:r>
            <a:r>
              <a:rPr lang="en-US" altLang="zh-CN" err="1"/>
              <a:t>(DR Steven Cutstein</a:t>
            </a:r>
            <a:r>
              <a:rPr lang="en-US" altLang="zh-CN" dirty="0"/>
              <a:t>)</a:t>
            </a:r>
            <a:r>
              <a:rPr lang="zh-CN" altLang="en-US" dirty="0"/>
              <a:t>提出了“人际关系发展干预”</a:t>
            </a:r>
            <a:r>
              <a:rPr lang="en-US" altLang="zh-CN" dirty="0"/>
              <a:t>(Relationship Development Intervention,</a:t>
            </a:r>
            <a:r>
              <a:rPr lang="zh-CN" altLang="en-US" dirty="0"/>
              <a:t>简称为</a:t>
            </a:r>
            <a:r>
              <a:rPr lang="en-US" altLang="zh-CN"/>
              <a:t>RDI</a:t>
            </a:r>
            <a:endParaRPr lang="en-US" altLang="zh-CN"/>
          </a:p>
          <a:p>
            <a:r>
              <a:rPr lang="zh-CN" altLang="en-US" dirty="0"/>
              <a:t>注重的是发展儿童的“动态智能”和“经验分享”的能力；</a:t>
            </a:r>
            <a:endParaRPr lang="zh-CN" altLang="en-US"/>
          </a:p>
          <a:p>
            <a:r>
              <a:rPr lang="zh-CN" altLang="en-US" dirty="0"/>
              <a:t>注重家长使用引导式参与；</a:t>
            </a:r>
            <a:endParaRPr lang="zh-CN" alt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3890" name="标题 293889"/>
          <p:cNvSpPr>
            <a:spLocks noGrp="1"/>
          </p:cNvSpPr>
          <p:nvPr>
            <p:ph type="title"/>
          </p:nvPr>
        </p:nvSpPr>
        <p:spPr>
          <a:ln/>
        </p:spPr>
        <p:txBody>
          <a:bodyPr anchor="b"/>
          <a:p>
            <a:r>
              <a:rPr lang="zh-CN" altLang="en-US" dirty="0"/>
              <a:t>自闭症儿童社交发展存在的问题</a:t>
            </a:r>
            <a:endParaRPr lang="zh-CN" altLang="en-US" dirty="0"/>
          </a:p>
        </p:txBody>
      </p:sp>
      <p:sp>
        <p:nvSpPr>
          <p:cNvPr id="293891" name="文本占位符 293890"/>
          <p:cNvSpPr>
            <a:spLocks noGrp="1"/>
          </p:cNvSpPr>
          <p:nvPr>
            <p:ph type="body" idx="1"/>
          </p:nvPr>
        </p:nvSpPr>
        <p:spPr>
          <a:xfrm>
            <a:off x="457200" y="1719263"/>
            <a:ext cx="8229600" cy="4910137"/>
          </a:xfrm>
          <a:ln/>
        </p:spPr>
        <p:txBody>
          <a:bodyPr/>
          <a:p>
            <a:pPr>
              <a:lnSpc>
                <a:spcPct val="80000"/>
              </a:lnSpc>
              <a:buNone/>
            </a:pPr>
            <a:endParaRPr lang="en-US" altLang="zh-CN" sz="2600" dirty="0"/>
          </a:p>
          <a:p>
            <a:pPr>
              <a:lnSpc>
                <a:spcPct val="80000"/>
              </a:lnSpc>
            </a:pPr>
            <a:r>
              <a:rPr lang="en-US" altLang="zh-CN" sz="2600" dirty="0"/>
              <a:t>1.</a:t>
            </a:r>
            <a:r>
              <a:rPr lang="zh-CN" altLang="en-US" sz="2600" dirty="0"/>
              <a:t>社会参照：无法正常地参照父母来知觉事物的意义和获得安全感，无法知觉到自己具有正在浮现的自我，可以用来与他人比较对照。</a:t>
            </a:r>
            <a:endParaRPr lang="zh-CN" altLang="en-US" sz="2600" dirty="0"/>
          </a:p>
          <a:p>
            <a:pPr>
              <a:lnSpc>
                <a:spcPct val="80000"/>
              </a:lnSpc>
            </a:pPr>
            <a:r>
              <a:rPr lang="en-US" altLang="zh-CN" sz="2600" dirty="0"/>
              <a:t>2.</a:t>
            </a:r>
            <a:r>
              <a:rPr lang="zh-CN" altLang="en-US" sz="2600" dirty="0"/>
              <a:t>共同调控：没有发展出共同注意的能力，缺乏互动中共同调控的能力，因此把精力投射到物体世界。无法针对他人主观的印象或认知发展出自己的独特反应，活在一个只有绝对事实存在的世界。</a:t>
            </a:r>
            <a:endParaRPr lang="zh-CN" altLang="en-US" sz="2600" dirty="0"/>
          </a:p>
          <a:p>
            <a:pPr>
              <a:lnSpc>
                <a:spcPct val="80000"/>
              </a:lnSpc>
            </a:pPr>
            <a:r>
              <a:rPr lang="en-US" altLang="zh-CN" sz="2600" dirty="0"/>
              <a:t>3. </a:t>
            </a:r>
            <a:r>
              <a:rPr lang="zh-CN" altLang="en-US" sz="2600" dirty="0"/>
              <a:t>经验分享与沟通：没有把对话当成达成经验分享互动目的的方法。无法对他人产生同理心。不接受同伴不同的观点和新奇的处事方法。</a:t>
            </a:r>
            <a:endParaRPr lang="zh-CN" altLang="en-US" sz="2600" dirty="0"/>
          </a:p>
          <a:p>
            <a:pPr>
              <a:lnSpc>
                <a:spcPct val="80000"/>
              </a:lnSpc>
            </a:pPr>
            <a:r>
              <a:rPr lang="en-US" altLang="zh-CN" sz="2600" dirty="0"/>
              <a:t>4.</a:t>
            </a:r>
            <a:r>
              <a:rPr lang="zh-CN" altLang="en-US" sz="2600" dirty="0"/>
              <a:t>弹性的</a:t>
            </a:r>
            <a:r>
              <a:rPr lang="en-US" altLang="zh-CN" sz="2600" dirty="0"/>
              <a:t>/</a:t>
            </a:r>
            <a:r>
              <a:rPr lang="zh-CN" altLang="en-US" sz="2600" dirty="0"/>
              <a:t>动态的思考：无法灵活的解决问题，刻板，狭窄，给适应社会生活带来不便。</a:t>
            </a:r>
            <a:endParaRPr lang="zh-CN" altLang="en-US" sz="2600" dirty="0"/>
          </a:p>
          <a:p>
            <a:pPr>
              <a:lnSpc>
                <a:spcPct val="80000"/>
              </a:lnSpc>
            </a:pPr>
            <a:endParaRPr lang="zh-CN" altLang="en-US" sz="26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5938" name="标题 295937"/>
          <p:cNvSpPr>
            <a:spLocks noGrp="1"/>
          </p:cNvSpPr>
          <p:nvPr>
            <p:ph type="title"/>
          </p:nvPr>
        </p:nvSpPr>
        <p:spPr>
          <a:ln/>
        </p:spPr>
        <p:txBody>
          <a:bodyPr anchor="b"/>
          <a:p>
            <a:r>
              <a:rPr lang="zh-CN" altLang="en-US" dirty="0"/>
              <a:t>两种不同的社交技能：</a:t>
            </a:r>
            <a:endParaRPr lang="zh-CN" altLang="en-US" dirty="0"/>
          </a:p>
        </p:txBody>
      </p:sp>
      <p:sp>
        <p:nvSpPr>
          <p:cNvPr id="295939" name="文本占位符 295938"/>
          <p:cNvSpPr>
            <a:spLocks noGrp="1"/>
          </p:cNvSpPr>
          <p:nvPr>
            <p:ph type="body" idx="1"/>
          </p:nvPr>
        </p:nvSpPr>
        <p:spPr>
          <a:ln/>
        </p:spPr>
        <p:txBody>
          <a:bodyPr/>
          <a:p>
            <a:pPr>
              <a:lnSpc>
                <a:spcPct val="90000"/>
              </a:lnSpc>
            </a:pPr>
            <a:r>
              <a:rPr lang="en-US" altLang="zh-CN" sz="2600" dirty="0"/>
              <a:t>1.</a:t>
            </a:r>
            <a:r>
              <a:rPr lang="zh-CN" altLang="en-US" sz="2600" dirty="0"/>
              <a:t>工具性技能指的是具体的行为，如目光接触、等待轮替、微笑、挥手、礼貌地请求等。它们只是教你如何获取需要的东西及如何适应社会。使用这些技能时，我们只是把人看成是满足需要的工具，与互动的对象是谁没有关系。</a:t>
            </a:r>
            <a:endParaRPr lang="zh-CN" altLang="en-US" sz="2600" dirty="0"/>
          </a:p>
          <a:p>
            <a:pPr>
              <a:lnSpc>
                <a:spcPct val="90000"/>
              </a:lnSpc>
            </a:pPr>
            <a:r>
              <a:rPr lang="en-US" altLang="zh-CN" sz="2600" dirty="0"/>
              <a:t>2.</a:t>
            </a:r>
            <a:r>
              <a:rPr lang="zh-CN" altLang="en-US" sz="2600" dirty="0"/>
              <a:t>关系技能指能够把看到和听到的社会性信息迅速地进行处理，把这些信息作为自己行为的参照，以便在社会交往中采取适宜的行为，才能从中取得成功和愉悦。只有关系技能才能获得友谊。</a:t>
            </a:r>
            <a:endParaRPr lang="zh-CN" altLang="en-US" sz="2600" dirty="0"/>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1842" name="标题 291841"/>
          <p:cNvSpPr>
            <a:spLocks noGrp="1"/>
          </p:cNvSpPr>
          <p:nvPr>
            <p:ph type="title"/>
          </p:nvPr>
        </p:nvSpPr>
        <p:spPr>
          <a:ln/>
        </p:spPr>
        <p:txBody>
          <a:bodyPr anchor="b"/>
          <a:p>
            <a:endParaRPr dirty="0"/>
          </a:p>
        </p:txBody>
      </p:sp>
      <p:sp>
        <p:nvSpPr>
          <p:cNvPr id="291843" name="文本占位符 291842"/>
          <p:cNvSpPr>
            <a:spLocks noGrp="1"/>
          </p:cNvSpPr>
          <p:nvPr>
            <p:ph type="body" idx="1"/>
          </p:nvPr>
        </p:nvSpPr>
        <p:spPr>
          <a:xfrm>
            <a:off x="533400" y="685800"/>
            <a:ext cx="8231188" cy="6524625"/>
          </a:xfrm>
          <a:ln/>
        </p:spPr>
        <p:txBody>
          <a:bodyPr/>
          <a:p>
            <a:pPr>
              <a:lnSpc>
                <a:spcPct val="80000"/>
              </a:lnSpc>
            </a:pPr>
            <a:r>
              <a:rPr lang="zh-CN" altLang="en-US" sz="2100" b="1" dirty="0"/>
              <a:t>水平</a:t>
            </a:r>
            <a:r>
              <a:rPr lang="en-US" altLang="zh-CN" sz="2100" b="1" dirty="0"/>
              <a:t>I</a:t>
            </a:r>
            <a:r>
              <a:rPr lang="zh-CN" altLang="en-US" sz="2100" b="1" dirty="0"/>
              <a:t>：新手                          水平</a:t>
            </a:r>
            <a:r>
              <a:rPr lang="en-US" altLang="zh-CN" sz="2100" b="1" dirty="0"/>
              <a:t>IV</a:t>
            </a:r>
            <a:r>
              <a:rPr lang="zh-CN" altLang="en-US" sz="2100" b="1" dirty="0"/>
              <a:t>：航行者</a:t>
            </a:r>
            <a:endParaRPr lang="zh-CN" altLang="en-US" sz="2100" b="1" dirty="0"/>
          </a:p>
          <a:p>
            <a:pPr>
              <a:lnSpc>
                <a:spcPct val="80000"/>
              </a:lnSpc>
            </a:pPr>
            <a:r>
              <a:rPr lang="zh-CN" altLang="en-US" sz="1900" dirty="0"/>
              <a:t>     第一阶段：注意，倾听             第十三阶段：观点</a:t>
            </a:r>
            <a:endParaRPr lang="zh-CN" altLang="en-US" sz="1900" dirty="0"/>
          </a:p>
          <a:p>
            <a:pPr>
              <a:lnSpc>
                <a:spcPct val="80000"/>
              </a:lnSpc>
            </a:pPr>
            <a:r>
              <a:rPr lang="zh-CN" altLang="en-US" sz="1900" dirty="0"/>
              <a:t>     第二阶段：参照                         第十四阶段：想象</a:t>
            </a:r>
            <a:endParaRPr lang="zh-CN" altLang="en-US" sz="1900" dirty="0"/>
          </a:p>
          <a:p>
            <a:pPr>
              <a:lnSpc>
                <a:spcPct val="80000"/>
              </a:lnSpc>
            </a:pPr>
            <a:r>
              <a:rPr lang="zh-CN" altLang="en-US" sz="1900" dirty="0"/>
              <a:t>     第三阶段：调节                         第十五阶段：团队功能</a:t>
            </a:r>
            <a:endParaRPr lang="zh-CN" altLang="en-US" sz="1900" dirty="0"/>
          </a:p>
          <a:p>
            <a:pPr>
              <a:lnSpc>
                <a:spcPct val="80000"/>
              </a:lnSpc>
            </a:pPr>
            <a:r>
              <a:rPr lang="zh-CN" altLang="en-US" sz="1900" dirty="0"/>
              <a:t>     第四阶段：协调                         第十六阶段：情感调节</a:t>
            </a:r>
            <a:endParaRPr lang="zh-CN" altLang="en-US" sz="1900" dirty="0"/>
          </a:p>
          <a:p>
            <a:pPr>
              <a:lnSpc>
                <a:spcPct val="80000"/>
              </a:lnSpc>
            </a:pPr>
            <a:endParaRPr lang="zh-CN" altLang="en-US" sz="1900" dirty="0"/>
          </a:p>
          <a:p>
            <a:pPr>
              <a:lnSpc>
                <a:spcPct val="80000"/>
              </a:lnSpc>
            </a:pPr>
            <a:r>
              <a:rPr lang="zh-CN" altLang="en-US" sz="1900" dirty="0"/>
              <a:t> </a:t>
            </a:r>
            <a:r>
              <a:rPr lang="zh-CN" altLang="en-US" sz="2100" b="1" dirty="0"/>
              <a:t>水平</a:t>
            </a:r>
            <a:r>
              <a:rPr lang="en-US" altLang="zh-CN" sz="2100" b="1" dirty="0"/>
              <a:t>II</a:t>
            </a:r>
            <a:r>
              <a:rPr lang="zh-CN" altLang="en-US" sz="2100" b="1" dirty="0"/>
              <a:t>：学徒                           水平</a:t>
            </a:r>
            <a:r>
              <a:rPr lang="en-US" altLang="zh-CN" sz="2100" b="1" dirty="0"/>
              <a:t>V</a:t>
            </a:r>
            <a:r>
              <a:rPr lang="zh-CN" altLang="en-US" sz="2100" b="1" dirty="0"/>
              <a:t>：探索者</a:t>
            </a:r>
            <a:endParaRPr lang="zh-CN" altLang="en-US" sz="2100" b="1" dirty="0"/>
          </a:p>
          <a:p>
            <a:pPr>
              <a:lnSpc>
                <a:spcPct val="80000"/>
              </a:lnSpc>
            </a:pPr>
            <a:r>
              <a:rPr lang="zh-CN" altLang="en-US" sz="1900" dirty="0"/>
              <a:t>     第五阶段：变化                         第十七阶段：想法</a:t>
            </a:r>
            <a:endParaRPr lang="zh-CN" altLang="en-US" sz="1900" dirty="0"/>
          </a:p>
          <a:p>
            <a:pPr>
              <a:lnSpc>
                <a:spcPct val="80000"/>
              </a:lnSpc>
            </a:pPr>
            <a:r>
              <a:rPr lang="zh-CN" altLang="en-US" sz="1900" dirty="0"/>
              <a:t>     第六阶段：改变                         第十八阶段：内在含义</a:t>
            </a:r>
            <a:endParaRPr lang="zh-CN" altLang="en-US" sz="1900" dirty="0"/>
          </a:p>
          <a:p>
            <a:pPr>
              <a:lnSpc>
                <a:spcPct val="80000"/>
              </a:lnSpc>
            </a:pPr>
            <a:r>
              <a:rPr lang="zh-CN" altLang="en-US" sz="1900" dirty="0"/>
              <a:t>     第七阶段：同步                         第十九阶段：谈话</a:t>
            </a:r>
            <a:endParaRPr lang="zh-CN" altLang="en-US" sz="1900" dirty="0"/>
          </a:p>
          <a:p>
            <a:pPr>
              <a:lnSpc>
                <a:spcPct val="80000"/>
              </a:lnSpc>
            </a:pPr>
            <a:r>
              <a:rPr lang="zh-CN" altLang="en-US" sz="1900" dirty="0"/>
              <a:t>     第八阶段：二重奏                      第二十阶段：结盟</a:t>
            </a:r>
            <a:endParaRPr lang="zh-CN" altLang="en-US" sz="1900" dirty="0"/>
          </a:p>
          <a:p>
            <a:pPr>
              <a:lnSpc>
                <a:spcPct val="80000"/>
              </a:lnSpc>
            </a:pPr>
            <a:endParaRPr lang="zh-CN" altLang="en-US" sz="1900" dirty="0"/>
          </a:p>
          <a:p>
            <a:pPr>
              <a:lnSpc>
                <a:spcPct val="80000"/>
              </a:lnSpc>
            </a:pPr>
            <a:r>
              <a:rPr lang="zh-CN" altLang="en-US" sz="1900" dirty="0"/>
              <a:t> </a:t>
            </a:r>
            <a:r>
              <a:rPr lang="zh-CN" altLang="en-US" sz="2100" b="1" dirty="0"/>
              <a:t>水平</a:t>
            </a:r>
            <a:r>
              <a:rPr lang="en-US" altLang="zh-CN" sz="2100" b="1" dirty="0"/>
              <a:t>III</a:t>
            </a:r>
            <a:r>
              <a:rPr lang="zh-CN" altLang="en-US" sz="2100" b="1" dirty="0"/>
              <a:t>：挑战者                        水平</a:t>
            </a:r>
            <a:r>
              <a:rPr lang="en-US" altLang="zh-CN" sz="2100" b="1" dirty="0"/>
              <a:t>VI</a:t>
            </a:r>
            <a:r>
              <a:rPr lang="zh-CN" altLang="en-US" sz="2100" b="1" dirty="0"/>
              <a:t>：同伴</a:t>
            </a:r>
            <a:endParaRPr lang="zh-CN" altLang="en-US" sz="2100" b="1" dirty="0"/>
          </a:p>
          <a:p>
            <a:pPr>
              <a:lnSpc>
                <a:spcPct val="80000"/>
              </a:lnSpc>
            </a:pPr>
            <a:r>
              <a:rPr lang="zh-CN" altLang="en-US" sz="1900" dirty="0"/>
              <a:t>     第九阶段：合作                         第二十一阶段：分享自我</a:t>
            </a:r>
            <a:endParaRPr lang="zh-CN" altLang="en-US" sz="1900" dirty="0"/>
          </a:p>
          <a:p>
            <a:pPr>
              <a:lnSpc>
                <a:spcPct val="80000"/>
              </a:lnSpc>
            </a:pPr>
            <a:r>
              <a:rPr lang="zh-CN" altLang="en-US" sz="1900" dirty="0"/>
              <a:t>     第十阶段：共同创造                  第二十二阶段：家族</a:t>
            </a:r>
            <a:endParaRPr lang="zh-CN" altLang="en-US" sz="1900" dirty="0"/>
          </a:p>
          <a:p>
            <a:pPr>
              <a:lnSpc>
                <a:spcPct val="80000"/>
              </a:lnSpc>
            </a:pPr>
            <a:r>
              <a:rPr lang="zh-CN" altLang="en-US" sz="1900" dirty="0"/>
              <a:t>     第十一阶段：即席创作               第二十三阶段：团队关系</a:t>
            </a:r>
            <a:endParaRPr lang="zh-CN" altLang="en-US" sz="1900" dirty="0"/>
          </a:p>
          <a:p>
            <a:pPr>
              <a:lnSpc>
                <a:spcPct val="80000"/>
              </a:lnSpc>
            </a:pPr>
            <a:r>
              <a:rPr lang="zh-CN" altLang="en-US" sz="1900" dirty="0"/>
              <a:t>     第十二阶段：保持伙伴关系        第二十四阶段：亲密关系 </a:t>
            </a:r>
            <a:endParaRPr lang="zh-CN" altLang="en-US" sz="1900" dirty="0"/>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62" name="标题 296961"/>
          <p:cNvSpPr>
            <a:spLocks noGrp="1"/>
          </p:cNvSpPr>
          <p:nvPr>
            <p:ph type="title"/>
          </p:nvPr>
        </p:nvSpPr>
        <p:spPr>
          <a:ln/>
        </p:spPr>
        <p:txBody>
          <a:bodyPr anchor="b"/>
          <a:p>
            <a:r>
              <a:rPr lang="zh-CN" altLang="en-US" dirty="0"/>
              <a:t>训练目标</a:t>
            </a:r>
            <a:endParaRPr lang="zh-CN" altLang="en-US" dirty="0"/>
          </a:p>
        </p:txBody>
      </p:sp>
      <p:sp>
        <p:nvSpPr>
          <p:cNvPr id="296963" name="文本占位符 296962"/>
          <p:cNvSpPr>
            <a:spLocks noGrp="1"/>
          </p:cNvSpPr>
          <p:nvPr>
            <p:ph type="body" idx="1"/>
          </p:nvPr>
        </p:nvSpPr>
        <p:spPr>
          <a:xfrm>
            <a:off x="457200" y="1719263"/>
            <a:ext cx="8229600" cy="4910137"/>
          </a:xfrm>
          <a:ln/>
        </p:spPr>
        <p:txBody>
          <a:bodyPr/>
          <a:p>
            <a:pPr>
              <a:lnSpc>
                <a:spcPct val="90000"/>
              </a:lnSpc>
            </a:pPr>
            <a:r>
              <a:rPr lang="en-US" altLang="zh-CN" sz="2800" dirty="0"/>
              <a:t>1.</a:t>
            </a:r>
            <a:r>
              <a:rPr lang="zh-CN" altLang="en-US" sz="2800" dirty="0"/>
              <a:t>理解和应用经验分享的各个水平；</a:t>
            </a:r>
            <a:endParaRPr lang="zh-CN" altLang="en-US" sz="2800" dirty="0"/>
          </a:p>
          <a:p>
            <a:pPr>
              <a:lnSpc>
                <a:spcPct val="90000"/>
              </a:lnSpc>
            </a:pPr>
            <a:r>
              <a:rPr lang="en-US" altLang="zh-CN" sz="2800" dirty="0"/>
              <a:t>2.</a:t>
            </a:r>
            <a:r>
              <a:rPr lang="zh-CN" altLang="en-US" sz="2800" dirty="0"/>
              <a:t>在共同调控的过程中成为平等的伙伴；</a:t>
            </a:r>
            <a:endParaRPr lang="zh-CN" altLang="en-US" sz="2800" dirty="0"/>
          </a:p>
          <a:p>
            <a:pPr>
              <a:lnSpc>
                <a:spcPct val="90000"/>
              </a:lnSpc>
            </a:pPr>
            <a:r>
              <a:rPr lang="en-US" altLang="zh-CN" sz="2800" dirty="0"/>
              <a:t>3.</a:t>
            </a:r>
            <a:r>
              <a:rPr lang="zh-CN" altLang="en-US" sz="2800" dirty="0"/>
              <a:t>理解和重视其他人的独特性</a:t>
            </a:r>
            <a:r>
              <a:rPr lang="en-US" altLang="zh-CN" sz="2800" dirty="0"/>
              <a:t>——</a:t>
            </a:r>
            <a:r>
              <a:rPr lang="zh-CN" altLang="en-US" sz="2800" dirty="0"/>
              <a:t>观点，想法和情感；</a:t>
            </a:r>
            <a:endParaRPr lang="zh-CN" altLang="en-US" sz="2800" dirty="0"/>
          </a:p>
          <a:p>
            <a:pPr>
              <a:lnSpc>
                <a:spcPct val="90000"/>
              </a:lnSpc>
            </a:pPr>
            <a:r>
              <a:rPr lang="en-US" altLang="zh-CN" sz="2800" dirty="0"/>
              <a:t>4.</a:t>
            </a:r>
            <a:r>
              <a:rPr lang="zh-CN" altLang="en-US" sz="2800" dirty="0"/>
              <a:t>在解决问题方面变得令人接受和灵活；</a:t>
            </a:r>
            <a:endParaRPr lang="zh-CN" altLang="en-US" sz="2800" dirty="0"/>
          </a:p>
          <a:p>
            <a:pPr>
              <a:lnSpc>
                <a:spcPct val="90000"/>
              </a:lnSpc>
            </a:pPr>
            <a:r>
              <a:rPr lang="en-US" altLang="zh-CN" sz="2800" dirty="0"/>
              <a:t>5.</a:t>
            </a:r>
            <a:r>
              <a:rPr lang="zh-CN" altLang="en-US" sz="2800" dirty="0"/>
              <a:t>认识到本身的独特性，能自信的，独立的生活；</a:t>
            </a:r>
            <a:endParaRPr lang="zh-CN" altLang="en-US" sz="2800" dirty="0"/>
          </a:p>
          <a:p>
            <a:pPr>
              <a:lnSpc>
                <a:spcPct val="90000"/>
              </a:lnSpc>
            </a:pPr>
            <a:r>
              <a:rPr lang="en-US" altLang="zh-CN" sz="2800" dirty="0"/>
              <a:t>6.</a:t>
            </a:r>
            <a:r>
              <a:rPr lang="zh-CN" altLang="en-US" sz="2800" dirty="0"/>
              <a:t>重视并努力维持长久的情感关系（亲密的朋友，稳定的婚姻和家庭关系）。</a:t>
            </a:r>
            <a:endParaRPr lang="zh-CN" altLang="en-US" sz="2800" dirty="0"/>
          </a:p>
          <a:p>
            <a:pPr>
              <a:lnSpc>
                <a:spcPct val="90000"/>
              </a:lnSpc>
            </a:pPr>
            <a:r>
              <a:rPr lang="en-US" altLang="zh-CN" sz="2800" dirty="0"/>
              <a:t>7.</a:t>
            </a:r>
            <a:r>
              <a:rPr lang="zh-CN" altLang="en-US" sz="2800" dirty="0"/>
              <a:t>获得学业的成功，获得全职的，有报酬的工作；</a:t>
            </a:r>
            <a:endParaRPr lang="zh-CN" altLang="en-US" sz="2800" dirty="0"/>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7986" name="标题 297985"/>
          <p:cNvSpPr>
            <a:spLocks noGrp="1"/>
          </p:cNvSpPr>
          <p:nvPr>
            <p:ph type="title"/>
          </p:nvPr>
        </p:nvSpPr>
        <p:spPr>
          <a:ln/>
        </p:spPr>
        <p:txBody>
          <a:bodyPr anchor="b"/>
          <a:p>
            <a:r>
              <a:rPr lang="zh-CN" altLang="en-US" dirty="0"/>
              <a:t>训练原则</a:t>
            </a:r>
            <a:endParaRPr lang="zh-CN" altLang="en-US" dirty="0"/>
          </a:p>
        </p:txBody>
      </p:sp>
      <p:sp>
        <p:nvSpPr>
          <p:cNvPr id="297987" name="文本占位符 297986"/>
          <p:cNvSpPr>
            <a:spLocks noGrp="1"/>
          </p:cNvSpPr>
          <p:nvPr>
            <p:ph type="body" idx="1"/>
          </p:nvPr>
        </p:nvSpPr>
        <p:spPr>
          <a:xfrm>
            <a:off x="457200" y="1524000"/>
            <a:ext cx="8229600" cy="5638800"/>
          </a:xfrm>
          <a:ln/>
        </p:spPr>
        <p:txBody>
          <a:bodyPr/>
          <a:p>
            <a:pPr>
              <a:lnSpc>
                <a:spcPct val="80000"/>
              </a:lnSpc>
              <a:buNone/>
            </a:pPr>
            <a:r>
              <a:rPr lang="en-US" altLang="zh-CN" sz="2600" dirty="0"/>
              <a:t>1.</a:t>
            </a:r>
            <a:r>
              <a:rPr lang="zh-CN" altLang="en-US" sz="2600" dirty="0"/>
              <a:t>建立社交参照</a:t>
            </a:r>
            <a:endParaRPr lang="zh-CN" altLang="en-US" sz="2600" dirty="0"/>
          </a:p>
          <a:p>
            <a:pPr>
              <a:lnSpc>
                <a:spcPct val="80000"/>
              </a:lnSpc>
            </a:pPr>
            <a:r>
              <a:rPr lang="zh-CN" altLang="en-US" sz="2600" dirty="0"/>
              <a:t>孩子学习积极运用社交伙伴的面部表情、反应与行动，作为决定自己行为的必要参照点。持续而快速地在自己与他人之间做比较，是社会参照的必备能力。</a:t>
            </a:r>
            <a:endParaRPr lang="zh-CN" altLang="en-US" sz="2600" dirty="0"/>
          </a:p>
          <a:p>
            <a:pPr>
              <a:lnSpc>
                <a:spcPct val="80000"/>
              </a:lnSpc>
              <a:buNone/>
            </a:pPr>
            <a:r>
              <a:rPr lang="en-US" altLang="zh-CN" sz="2600" dirty="0"/>
              <a:t>2.</a:t>
            </a:r>
            <a:r>
              <a:rPr lang="zh-CN" altLang="en-US" sz="2600" dirty="0"/>
              <a:t>共同调控</a:t>
            </a:r>
            <a:endParaRPr lang="zh-CN" altLang="en-US" sz="2600" dirty="0"/>
          </a:p>
          <a:p>
            <a:pPr>
              <a:lnSpc>
                <a:spcPct val="80000"/>
              </a:lnSpc>
            </a:pPr>
            <a:r>
              <a:rPr lang="zh-CN" altLang="en-US" sz="2600" dirty="0"/>
              <a:t>指互动的其中一方自发性的反应，为了维系双方互动的共同意义而改变自己的行为。需要搭档间不断地互相参照。例如散步时，减慢或加快步速以保持并肩通行。</a:t>
            </a:r>
            <a:endParaRPr lang="zh-CN" altLang="en-US" sz="2600" dirty="0"/>
          </a:p>
          <a:p>
            <a:pPr>
              <a:lnSpc>
                <a:spcPct val="80000"/>
              </a:lnSpc>
              <a:buNone/>
            </a:pPr>
            <a:r>
              <a:rPr lang="en-US" altLang="zh-CN" sz="2600" dirty="0"/>
              <a:t>3.</a:t>
            </a:r>
            <a:r>
              <a:rPr lang="zh-CN" altLang="en-US" sz="2600" dirty="0"/>
              <a:t>功能运用优先于方法</a:t>
            </a:r>
            <a:endParaRPr lang="zh-CN" altLang="en-US" sz="2600" dirty="0"/>
          </a:p>
          <a:p>
            <a:pPr>
              <a:lnSpc>
                <a:spcPct val="80000"/>
              </a:lnSpc>
            </a:pPr>
            <a:r>
              <a:rPr lang="zh-CN" altLang="en-US" sz="2600" dirty="0"/>
              <a:t>经过评估后才教导相应能力水平的社交技能，而不是适于年龄的。</a:t>
            </a:r>
            <a:endParaRPr lang="zh-CN" altLang="en-US" sz="2600" dirty="0"/>
          </a:p>
          <a:p>
            <a:pPr>
              <a:lnSpc>
                <a:spcPct val="80000"/>
              </a:lnSpc>
            </a:pPr>
            <a:r>
              <a:rPr lang="zh-CN" altLang="en-US" sz="2600" dirty="0"/>
              <a:t>心智理论技能训练</a:t>
            </a:r>
            <a:endParaRPr lang="zh-CN" altLang="en-US" sz="2600" dirty="0"/>
          </a:p>
          <a:p>
            <a:pPr>
              <a:lnSpc>
                <a:spcPct val="80000"/>
              </a:lnSpc>
              <a:buNone/>
            </a:pPr>
            <a:endParaRPr lang="zh-CN" altLang="en-US" sz="26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6098" name="标题 516097"/>
          <p:cNvSpPr>
            <a:spLocks noGrp="1"/>
          </p:cNvSpPr>
          <p:nvPr>
            <p:ph type="title"/>
          </p:nvPr>
        </p:nvSpPr>
        <p:spPr>
          <a:ln/>
        </p:spPr>
        <p:txBody>
          <a:bodyPr anchor="b"/>
          <a:p>
            <a:r>
              <a:rPr lang="en-US" altLang="zh-CN" sz="3000" dirty="0"/>
              <a:t>2014</a:t>
            </a:r>
            <a:r>
              <a:rPr lang="zh-CN" altLang="en-US" sz="3000" dirty="0"/>
              <a:t>年：</a:t>
            </a:r>
            <a:r>
              <a:rPr lang="en-US" altLang="zh-CN" sz="3000" dirty="0"/>
              <a:t>《</a:t>
            </a:r>
            <a:r>
              <a:rPr lang="zh-CN" altLang="en-US" sz="3000" dirty="0"/>
              <a:t>针对自闭症谱系障碍（</a:t>
            </a:r>
            <a:r>
              <a:rPr lang="en-US" altLang="zh-CN" sz="3000" dirty="0"/>
              <a:t>ASD</a:t>
            </a:r>
            <a:r>
              <a:rPr lang="zh-CN" altLang="en-US" sz="3000" dirty="0"/>
              <a:t>）儿童、青少年及青年成人的循证实践</a:t>
            </a:r>
            <a:r>
              <a:rPr lang="en-US" altLang="zh-CN" sz="3000"/>
              <a:t>》</a:t>
            </a:r>
            <a:endParaRPr lang="en-US" altLang="zh-CN" sz="3000"/>
          </a:p>
        </p:txBody>
      </p:sp>
      <p:sp>
        <p:nvSpPr>
          <p:cNvPr id="516099" name="文本占位符 516098"/>
          <p:cNvSpPr>
            <a:spLocks noGrp="1"/>
          </p:cNvSpPr>
          <p:nvPr>
            <p:ph type="body" idx="1"/>
          </p:nvPr>
        </p:nvSpPr>
        <p:spPr>
          <a:xfrm>
            <a:off x="457200" y="1752600"/>
            <a:ext cx="8229600" cy="4411663"/>
          </a:xfrm>
          <a:ln/>
        </p:spPr>
        <p:txBody>
          <a:bodyPr/>
          <a:p>
            <a:r>
              <a:rPr lang="en-US" altLang="zh-CN" sz="2400" b="1" dirty="0"/>
              <a:t>7.</a:t>
            </a:r>
            <a:r>
              <a:rPr lang="zh-CN" altLang="en-US" sz="2400" b="1" dirty="0"/>
              <a:t>功能行为分析（</a:t>
            </a:r>
            <a:r>
              <a:rPr lang="en-US" altLang="zh-CN" sz="2400" err="1"/>
              <a:t>FunctionalBehavior</a:t>
            </a:r>
            <a:r>
              <a:rPr lang="en-US" altLang="zh-CN" sz="2400"/>
              <a:t> Assessment</a:t>
            </a:r>
            <a:r>
              <a:rPr lang="zh-CN" altLang="en-US" sz="2400" b="1" dirty="0"/>
              <a:t>，简称</a:t>
            </a:r>
            <a:r>
              <a:rPr lang="en-US" altLang="zh-CN" sz="2400"/>
              <a:t>FBA</a:t>
            </a:r>
            <a:r>
              <a:rPr lang="zh-CN" altLang="en-US" sz="2400" b="1" dirty="0"/>
              <a:t>）</a:t>
            </a:r>
            <a:endParaRPr lang="zh-CN" altLang="en-US" sz="2400" b="1" dirty="0"/>
          </a:p>
          <a:p>
            <a:r>
              <a:rPr lang="zh-CN" altLang="en-US" sz="2400" dirty="0"/>
              <a:t>有</a:t>
            </a:r>
            <a:r>
              <a:rPr lang="en-US" altLang="zh-CN" sz="2400" dirty="0"/>
              <a:t>10</a:t>
            </a:r>
            <a:r>
              <a:rPr lang="zh-CN" altLang="en-US" sz="2400" dirty="0"/>
              <a:t>个单一被试设计支持这一干预策略。研究表明功能行为分析对</a:t>
            </a:r>
            <a:r>
              <a:rPr lang="en-US" altLang="zh-CN" sz="2400" dirty="0"/>
              <a:t>ASD</a:t>
            </a:r>
            <a:r>
              <a:rPr lang="zh-CN" altLang="en-US" sz="2400" dirty="0"/>
              <a:t>婴幼儿（</a:t>
            </a:r>
            <a:r>
              <a:rPr lang="en-US" altLang="zh-CN" sz="2400" dirty="0"/>
              <a:t>0—2</a:t>
            </a:r>
            <a:r>
              <a:rPr lang="zh-CN" altLang="en-US" sz="2400" dirty="0"/>
              <a:t>岁）和青年成人（</a:t>
            </a:r>
            <a:r>
              <a:rPr lang="en-US" altLang="zh-CN" sz="2400" dirty="0"/>
              <a:t>19—22</a:t>
            </a:r>
            <a:r>
              <a:rPr lang="zh-CN" altLang="en-US" sz="2400" dirty="0"/>
              <a:t>岁）有效，用于促进其沟通、行为、入学准备、学业成就和适应行为的发展。</a:t>
            </a:r>
            <a:endParaRPr lang="zh-CN" altLang="en-US" sz="2400" dirty="0"/>
          </a:p>
          <a:p>
            <a:r>
              <a:rPr lang="en-US" altLang="zh-CN" sz="2400" b="1" dirty="0"/>
              <a:t>8.</a:t>
            </a:r>
            <a:r>
              <a:rPr lang="zh-CN" altLang="en-US" sz="2400" b="1" dirty="0"/>
              <a:t>功能沟通训练（</a:t>
            </a:r>
            <a:r>
              <a:rPr lang="en-US" altLang="zh-CN" sz="2400" err="1"/>
              <a:t>FunctionalCommunication</a:t>
            </a:r>
            <a:r>
              <a:rPr lang="en-US" altLang="zh-CN" sz="2400"/>
              <a:t> Training</a:t>
            </a:r>
            <a:r>
              <a:rPr lang="zh-CN" altLang="en-US" sz="2400" b="1" dirty="0"/>
              <a:t>，简称</a:t>
            </a:r>
            <a:r>
              <a:rPr lang="en-US" altLang="zh-CN" sz="2400"/>
              <a:t>FCT</a:t>
            </a:r>
            <a:r>
              <a:rPr lang="zh-CN" altLang="en-US" sz="2400" b="1" dirty="0"/>
              <a:t>）</a:t>
            </a:r>
            <a:endParaRPr lang="zh-CN" altLang="en-US" sz="2400" dirty="0"/>
          </a:p>
          <a:p>
            <a:r>
              <a:rPr lang="zh-CN" altLang="en-US" sz="2400" dirty="0"/>
              <a:t>有</a:t>
            </a:r>
            <a:r>
              <a:rPr lang="en-US" altLang="zh-CN" sz="2400" dirty="0"/>
              <a:t>12</a:t>
            </a:r>
            <a:r>
              <a:rPr lang="zh-CN" altLang="en-US" sz="2400" dirty="0"/>
              <a:t>个单一被试设计支持这一干预策略。研究表明功能沟通训练策略对学前</a:t>
            </a:r>
            <a:r>
              <a:rPr lang="en-US" altLang="zh-CN" sz="2400" dirty="0"/>
              <a:t>ASD</a:t>
            </a:r>
            <a:r>
              <a:rPr lang="zh-CN" altLang="en-US" sz="2400" dirty="0"/>
              <a:t>儿童（</a:t>
            </a:r>
            <a:r>
              <a:rPr lang="en-US" altLang="zh-CN" sz="2400" dirty="0"/>
              <a:t>3—5</a:t>
            </a:r>
            <a:r>
              <a:rPr lang="zh-CN" altLang="en-US" sz="2400" dirty="0"/>
              <a:t>岁）和学龄儿童（</a:t>
            </a:r>
            <a:r>
              <a:rPr lang="en-US" altLang="zh-CN" sz="2400" dirty="0"/>
              <a:t>15—18</a:t>
            </a:r>
            <a:r>
              <a:rPr lang="zh-CN" altLang="en-US" sz="2400" dirty="0"/>
              <a:t>岁）有效，用于促进其沟通、行为、游戏、入学准备和适应行为的发展。</a:t>
            </a:r>
            <a:endParaRPr lang="zh-CN" altLang="en-US" sz="24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8338" name="标题 398337"/>
          <p:cNvSpPr>
            <a:spLocks noGrp="1"/>
          </p:cNvSpPr>
          <p:nvPr>
            <p:ph type="title"/>
          </p:nvPr>
        </p:nvSpPr>
        <p:spPr>
          <a:ln/>
        </p:spPr>
        <p:txBody>
          <a:bodyPr anchor="b"/>
          <a:p>
            <a:r>
              <a:rPr lang="zh-CN" altLang="en-US" dirty="0"/>
              <a:t>沟通训练</a:t>
            </a:r>
            <a:r>
              <a:rPr lang="en-US" altLang="zh-CN"/>
              <a:t>—PECS</a:t>
            </a:r>
            <a:endParaRPr lang="en-US" altLang="zh-CN"/>
          </a:p>
        </p:txBody>
      </p:sp>
      <p:sp>
        <p:nvSpPr>
          <p:cNvPr id="398339" name="文本占位符 398338"/>
          <p:cNvSpPr>
            <a:spLocks noGrp="1"/>
          </p:cNvSpPr>
          <p:nvPr>
            <p:ph type="body" idx="1"/>
          </p:nvPr>
        </p:nvSpPr>
        <p:spPr>
          <a:xfrm>
            <a:off x="457200" y="1719263"/>
            <a:ext cx="8229600" cy="4910137"/>
          </a:xfrm>
          <a:ln/>
        </p:spPr>
        <p:txBody>
          <a:bodyPr/>
          <a:p>
            <a:pPr>
              <a:lnSpc>
                <a:spcPct val="90000"/>
              </a:lnSpc>
            </a:pPr>
            <a:r>
              <a:rPr lang="zh-CN" altLang="en-US" sz="2400" dirty="0"/>
              <a:t>图片交流沟通系统（</a:t>
            </a:r>
            <a:r>
              <a:rPr lang="en-US" altLang="zh-CN" sz="2400" dirty="0"/>
              <a:t>Picture Exchange Communication System</a:t>
            </a:r>
            <a:r>
              <a:rPr lang="zh-CN" altLang="en-US" sz="2400" dirty="0"/>
              <a:t>，简称</a:t>
            </a:r>
            <a:r>
              <a:rPr lang="en-US" altLang="zh-CN" sz="2400" dirty="0"/>
              <a:t>PECS</a:t>
            </a:r>
            <a:r>
              <a:rPr lang="zh-CN" altLang="en-US" sz="2400" dirty="0"/>
              <a:t>）：</a:t>
            </a:r>
            <a:endParaRPr lang="zh-CN" altLang="en-US" sz="2400" dirty="0"/>
          </a:p>
          <a:p>
            <a:pPr>
              <a:lnSpc>
                <a:spcPct val="90000"/>
              </a:lnSpc>
            </a:pPr>
            <a:r>
              <a:rPr lang="zh-CN" altLang="en-US" sz="2400" dirty="0"/>
              <a:t>由</a:t>
            </a:r>
            <a:r>
              <a:rPr lang="en-US" altLang="zh-CN" sz="2400" err="1"/>
              <a:t>Bondy</a:t>
            </a:r>
            <a:r>
              <a:rPr lang="zh-CN" altLang="en-US" sz="2400" dirty="0"/>
              <a:t>和</a:t>
            </a:r>
            <a:r>
              <a:rPr lang="en-US" altLang="zh-CN" sz="2400" dirty="0"/>
              <a:t>Frost</a:t>
            </a:r>
            <a:r>
              <a:rPr lang="zh-CN" altLang="en-US" sz="2400" dirty="0"/>
              <a:t>于德拉瓦州自闭症教学方案</a:t>
            </a:r>
            <a:r>
              <a:rPr lang="en-US" altLang="zh-CN" sz="2400" dirty="0"/>
              <a:t>(Delaware Autistic Program)</a:t>
            </a:r>
            <a:r>
              <a:rPr lang="zh-CN" altLang="en-US" sz="2400" dirty="0"/>
              <a:t>所发展出来，目的在于突破过去替代性沟通系统（</a:t>
            </a:r>
            <a:r>
              <a:rPr lang="en-US" altLang="zh-CN" sz="2400" dirty="0"/>
              <a:t>AAC</a:t>
            </a:r>
            <a:r>
              <a:rPr lang="zh-CN" altLang="en-US" sz="2400" dirty="0"/>
              <a:t>）的教学限制，强调功能性与随机性的教学，教导儿童自发性沟通技巧。</a:t>
            </a:r>
            <a:endParaRPr lang="zh-CN" altLang="en-US" sz="2400" dirty="0"/>
          </a:p>
          <a:p>
            <a:pPr>
              <a:lnSpc>
                <a:spcPct val="90000"/>
              </a:lnSpc>
            </a:pPr>
            <a:r>
              <a:rPr lang="zh-CN" altLang="en-US" sz="2400" dirty="0"/>
              <a:t>其教学目的是通过视觉材料的功能性运用，为有严重语言障碍甚至失语的自闭症儿童提供沟通的工具，并在此过程中教育训练儿童学习一定的社会交往的技能。</a:t>
            </a:r>
            <a:endParaRPr lang="zh-CN" altLang="en-US" sz="2400" dirty="0"/>
          </a:p>
          <a:p>
            <a:pPr>
              <a:lnSpc>
                <a:spcPct val="90000"/>
              </a:lnSpc>
            </a:pPr>
            <a:endParaRPr lang="zh-CN" altLang="en-US" sz="240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62" name="标题 399361"/>
          <p:cNvSpPr>
            <a:spLocks noGrp="1"/>
          </p:cNvSpPr>
          <p:nvPr>
            <p:ph type="title"/>
          </p:nvPr>
        </p:nvSpPr>
        <p:spPr>
          <a:ln/>
        </p:spPr>
        <p:txBody>
          <a:bodyPr anchor="b"/>
          <a:p>
            <a:r>
              <a:rPr lang="zh-CN" altLang="en-US" dirty="0"/>
              <a:t>沟通训练</a:t>
            </a:r>
            <a:r>
              <a:rPr lang="en-US" altLang="zh-CN"/>
              <a:t>—PECS</a:t>
            </a:r>
            <a:endParaRPr lang="en-US" altLang="zh-CN"/>
          </a:p>
        </p:txBody>
      </p:sp>
      <p:sp>
        <p:nvSpPr>
          <p:cNvPr id="399363" name="文本占位符 399362"/>
          <p:cNvSpPr>
            <a:spLocks noGrp="1"/>
          </p:cNvSpPr>
          <p:nvPr>
            <p:ph type="body" idx="1"/>
          </p:nvPr>
        </p:nvSpPr>
        <p:spPr>
          <a:ln/>
        </p:spPr>
        <p:txBody>
          <a:bodyPr/>
          <a:p>
            <a:r>
              <a:rPr lang="zh-CN" altLang="en-US" sz="2800" dirty="0"/>
              <a:t>图片交流沟通系统（</a:t>
            </a:r>
            <a:r>
              <a:rPr lang="en-US" altLang="zh-CN" sz="2800" dirty="0"/>
              <a:t>Picture Exchange Communication System</a:t>
            </a:r>
            <a:r>
              <a:rPr lang="zh-CN" altLang="en-US" sz="2800" dirty="0"/>
              <a:t>，简称</a:t>
            </a:r>
            <a:r>
              <a:rPr lang="en-US" altLang="zh-CN" sz="2800" dirty="0"/>
              <a:t>PECS</a:t>
            </a:r>
            <a:r>
              <a:rPr lang="zh-CN" altLang="en-US" sz="2800" dirty="0"/>
              <a:t>）：</a:t>
            </a:r>
            <a:endParaRPr lang="zh-CN" altLang="en-US" sz="2800" dirty="0"/>
          </a:p>
          <a:p>
            <a:r>
              <a:rPr lang="zh-CN" altLang="en-US" sz="2800" dirty="0"/>
              <a:t>由训练者、被训练者、可视性媒介（图片、文字、沟通本）、设置的情境组成。</a:t>
            </a:r>
            <a:endParaRPr lang="zh-CN" altLang="en-US" sz="2800" dirty="0"/>
          </a:p>
          <a:p>
            <a:r>
              <a:rPr lang="zh-CN" altLang="en-US" sz="2800" dirty="0"/>
              <a:t>在教学中主要是透过儿童对于强化物的喜爱与需求，进而引发其自发性沟通的意愿，透过六个阶段循序渐进，结构化的教学，教导儿童利用图片替代与他人沟通，且从中模仿学习口语表达的一连串教学过程。</a:t>
            </a:r>
            <a:endParaRPr lang="zh-CN" altLang="en-US" sz="28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5266" name="标题 395265"/>
          <p:cNvSpPr>
            <a:spLocks noGrp="1"/>
          </p:cNvSpPr>
          <p:nvPr>
            <p:ph type="title"/>
          </p:nvPr>
        </p:nvSpPr>
        <p:spPr>
          <a:ln/>
        </p:spPr>
        <p:txBody>
          <a:bodyPr anchor="b"/>
          <a:p>
            <a:r>
              <a:rPr lang="zh-CN" altLang="en-US" dirty="0"/>
              <a:t>沟通训练</a:t>
            </a:r>
            <a:r>
              <a:rPr lang="en-US" altLang="zh-CN"/>
              <a:t>—PECS</a:t>
            </a:r>
            <a:endParaRPr lang="en-US" altLang="zh-CN"/>
          </a:p>
        </p:txBody>
      </p:sp>
      <p:sp>
        <p:nvSpPr>
          <p:cNvPr id="395267" name="文本占位符 395266"/>
          <p:cNvSpPr>
            <a:spLocks noGrp="1"/>
          </p:cNvSpPr>
          <p:nvPr>
            <p:ph type="body" idx="1"/>
          </p:nvPr>
        </p:nvSpPr>
        <p:spPr>
          <a:ln/>
        </p:spPr>
        <p:txBody>
          <a:bodyPr/>
          <a:p>
            <a:pPr>
              <a:lnSpc>
                <a:spcPct val="90000"/>
              </a:lnSpc>
            </a:pPr>
            <a:r>
              <a:rPr lang="en-US" altLang="zh-CN" sz="2000" dirty="0"/>
              <a:t>PECS</a:t>
            </a:r>
            <a:r>
              <a:rPr lang="zh-CN" altLang="en-US" sz="2000" dirty="0"/>
              <a:t>的优势及局限</a:t>
            </a:r>
            <a:r>
              <a:rPr lang="en-US" altLang="zh-CN" sz="2000"/>
              <a:t>:</a:t>
            </a:r>
            <a:endParaRPr lang="en-US" altLang="zh-CN" sz="2000" b="1"/>
          </a:p>
          <a:p>
            <a:pPr>
              <a:lnSpc>
                <a:spcPct val="90000"/>
              </a:lnSpc>
            </a:pPr>
            <a:r>
              <a:rPr lang="zh-CN" altLang="en-US" sz="2000" dirty="0"/>
              <a:t>自闭症领域的许多专家，对图片交流沟通系统在提高自闭症儿童沟通技能和语言能力方面的作用有很高的评价，认为该系统的系统性更强、方法更实用及更容易掌握。</a:t>
            </a:r>
            <a:endParaRPr lang="zh-CN" altLang="en-US" sz="2000" dirty="0"/>
          </a:p>
          <a:p>
            <a:pPr>
              <a:lnSpc>
                <a:spcPct val="90000"/>
              </a:lnSpc>
            </a:pPr>
            <a:r>
              <a:rPr lang="zh-CN" altLang="en-US" sz="2000" dirty="0"/>
              <a:t>目前该方法在自闭症的干预中得到了较为广泛的应用。原因主要在于：</a:t>
            </a:r>
            <a:endParaRPr lang="zh-CN" altLang="en-US" sz="2000" dirty="0"/>
          </a:p>
          <a:p>
            <a:pPr>
              <a:lnSpc>
                <a:spcPct val="90000"/>
              </a:lnSpc>
            </a:pPr>
            <a:r>
              <a:rPr lang="zh-CN" altLang="en-US" sz="2000" dirty="0"/>
              <a:t>首先，该训练方法是具体的，而不是抽象的。</a:t>
            </a:r>
            <a:endParaRPr lang="zh-CN" altLang="en-US" sz="2000" dirty="0"/>
          </a:p>
          <a:p>
            <a:pPr>
              <a:lnSpc>
                <a:spcPct val="90000"/>
              </a:lnSpc>
            </a:pPr>
            <a:r>
              <a:rPr lang="zh-CN" altLang="en-US" sz="2000" dirty="0"/>
              <a:t>其次，该训练方法所用的视觉提示教学比依赖于听觉的教学方法更为直观，以及适应自闭症儿童的学习特点。</a:t>
            </a:r>
            <a:endParaRPr lang="zh-CN" altLang="en-US" sz="2000" dirty="0"/>
          </a:p>
          <a:p>
            <a:pPr>
              <a:lnSpc>
                <a:spcPct val="90000"/>
              </a:lnSpc>
            </a:pPr>
            <a:r>
              <a:rPr lang="zh-CN" altLang="en-US" sz="2000" dirty="0"/>
              <a:t>再次，该训练方法是建立在自闭症儿童主体需要的基础上的教学，有利于提高他们的学习动机。</a:t>
            </a:r>
            <a:endParaRPr lang="zh-CN" altLang="en-US" sz="2000" dirty="0"/>
          </a:p>
          <a:p>
            <a:pPr>
              <a:lnSpc>
                <a:spcPct val="90000"/>
              </a:lnSpc>
            </a:pPr>
            <a:r>
              <a:rPr lang="zh-CN" altLang="en-US" sz="2000" dirty="0"/>
              <a:t>最后，该训练方法借助于行为学技术，如：提示、时间延迟法等，加速了学习的速度。</a:t>
            </a:r>
            <a:endParaRPr lang="zh-CN" altLang="en-US" sz="2000" dirty="0"/>
          </a:p>
          <a:p>
            <a:pPr>
              <a:lnSpc>
                <a:spcPct val="90000"/>
              </a:lnSpc>
            </a:pPr>
            <a:r>
              <a:rPr lang="zh-CN" altLang="en-US" sz="2000" dirty="0"/>
              <a:t>局限：它要求自闭症儿童随时携带沟通本，使用有些不便。</a:t>
            </a:r>
            <a:endParaRPr lang="zh-CN" altLang="en-US" sz="2000" dirty="0"/>
          </a:p>
          <a:p>
            <a:pPr>
              <a:lnSpc>
                <a:spcPct val="90000"/>
              </a:lnSpc>
            </a:pPr>
            <a:endParaRPr lang="zh-CN" altLang="en-US" sz="21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0386" name="标题 400385"/>
          <p:cNvSpPr>
            <a:spLocks noGrp="1"/>
          </p:cNvSpPr>
          <p:nvPr>
            <p:ph type="title"/>
          </p:nvPr>
        </p:nvSpPr>
        <p:spPr>
          <a:ln/>
        </p:spPr>
        <p:txBody>
          <a:bodyPr anchor="b"/>
          <a:p>
            <a:r>
              <a:rPr lang="en-US" altLang="zh-CN" dirty="0"/>
              <a:t>PECS</a:t>
            </a:r>
            <a:r>
              <a:rPr lang="zh-CN" altLang="en-US" dirty="0"/>
              <a:t>的六个阶段</a:t>
            </a:r>
            <a:endParaRPr lang="zh-CN" altLang="en-US" dirty="0"/>
          </a:p>
        </p:txBody>
      </p:sp>
      <p:sp>
        <p:nvSpPr>
          <p:cNvPr id="400387" name="文本占位符 400386"/>
          <p:cNvSpPr>
            <a:spLocks noGrp="1"/>
          </p:cNvSpPr>
          <p:nvPr>
            <p:ph type="body" idx="1"/>
          </p:nvPr>
        </p:nvSpPr>
        <p:spPr>
          <a:ln/>
        </p:spPr>
        <p:txBody>
          <a:bodyPr/>
          <a:p>
            <a:r>
              <a:rPr lang="en-US" altLang="zh-CN" dirty="0"/>
              <a:t>1.</a:t>
            </a:r>
            <a:r>
              <a:rPr lang="zh-CN" altLang="en-US" dirty="0"/>
              <a:t>阶段</a:t>
            </a:r>
            <a:r>
              <a:rPr lang="en-US" altLang="zh-CN" dirty="0"/>
              <a:t>Ⅰ——</a:t>
            </a:r>
            <a:r>
              <a:rPr lang="zh-CN" altLang="en-US" dirty="0"/>
              <a:t>如何沟通（以图片兑换物品）</a:t>
            </a:r>
            <a:endParaRPr lang="zh-CN" altLang="en-US" dirty="0"/>
          </a:p>
          <a:p>
            <a:r>
              <a:rPr lang="en-US" altLang="zh-CN" sz="2900" dirty="0"/>
              <a:t>2.</a:t>
            </a:r>
            <a:r>
              <a:rPr lang="zh-CN" altLang="en-US" sz="2900" dirty="0"/>
              <a:t>阶段</a:t>
            </a:r>
            <a:r>
              <a:rPr lang="en-US" altLang="zh-CN" sz="2900" dirty="0"/>
              <a:t>Ⅱ——</a:t>
            </a:r>
            <a:r>
              <a:rPr lang="zh-CN" altLang="en-US" sz="2900" dirty="0"/>
              <a:t>距离和坚持</a:t>
            </a:r>
            <a:endParaRPr lang="zh-CN" altLang="en-US" sz="2900" dirty="0"/>
          </a:p>
          <a:p>
            <a:r>
              <a:rPr lang="en-US" altLang="zh-CN" dirty="0"/>
              <a:t>3.</a:t>
            </a:r>
            <a:r>
              <a:rPr lang="zh-CN" altLang="en-US" dirty="0"/>
              <a:t>阶段</a:t>
            </a:r>
            <a:r>
              <a:rPr lang="en-US" altLang="zh-CN" dirty="0"/>
              <a:t>Ⅲ——</a:t>
            </a:r>
            <a:r>
              <a:rPr lang="zh-CN" altLang="en-US" dirty="0"/>
              <a:t>辨别图片</a:t>
            </a:r>
            <a:endParaRPr lang="zh-CN" altLang="en-US" dirty="0"/>
          </a:p>
          <a:p>
            <a:r>
              <a:rPr lang="en-US" altLang="zh-CN" dirty="0"/>
              <a:t>4.</a:t>
            </a:r>
            <a:r>
              <a:rPr lang="zh-CN" altLang="en-US" dirty="0"/>
              <a:t>阶段</a:t>
            </a:r>
            <a:r>
              <a:rPr lang="en-US" altLang="zh-CN" dirty="0"/>
              <a:t>Ⅳ——</a:t>
            </a:r>
            <a:r>
              <a:rPr lang="zh-CN" altLang="en-US" dirty="0"/>
              <a:t>句子结构</a:t>
            </a:r>
            <a:endParaRPr lang="zh-CN" altLang="en-US" dirty="0"/>
          </a:p>
          <a:p>
            <a:r>
              <a:rPr lang="en-US" altLang="zh-CN" sz="2800" dirty="0"/>
              <a:t>5.</a:t>
            </a:r>
            <a:r>
              <a:rPr lang="zh-CN" altLang="en-US" sz="2800" dirty="0"/>
              <a:t>阶段</a:t>
            </a:r>
            <a:r>
              <a:rPr lang="en-US" altLang="zh-CN" sz="2800" dirty="0"/>
              <a:t>Ⅴ——</a:t>
            </a:r>
            <a:r>
              <a:rPr lang="zh-CN" altLang="en-US" sz="2800" dirty="0"/>
              <a:t>回答</a:t>
            </a:r>
            <a:endParaRPr lang="zh-CN" altLang="en-US" sz="2800" dirty="0"/>
          </a:p>
          <a:p>
            <a:r>
              <a:rPr lang="en-US" altLang="zh-CN" sz="3400" dirty="0"/>
              <a:t>6.</a:t>
            </a:r>
            <a:r>
              <a:rPr lang="zh-CN" altLang="en-US" sz="3400" dirty="0"/>
              <a:t>阶段</a:t>
            </a:r>
            <a:r>
              <a:rPr lang="en-US" altLang="zh-CN" sz="3400" dirty="0"/>
              <a:t>Ⅵ——</a:t>
            </a:r>
            <a:r>
              <a:rPr lang="zh-CN" altLang="en-US" sz="3400" dirty="0"/>
              <a:t>评论</a:t>
            </a:r>
            <a:endParaRPr lang="zh-CN" altLang="en-US" sz="34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2434" name="标题 402433"/>
          <p:cNvSpPr>
            <a:spLocks noGrp="1"/>
          </p:cNvSpPr>
          <p:nvPr>
            <p:ph type="title"/>
          </p:nvPr>
        </p:nvSpPr>
        <p:spPr>
          <a:ln/>
        </p:spPr>
        <p:txBody>
          <a:bodyPr anchor="b"/>
          <a:p>
            <a:r>
              <a:rPr lang="zh-CN" altLang="en-US" b="0" dirty="0"/>
              <a:t>音乐治疗和游戏治疗</a:t>
            </a:r>
            <a:endParaRPr lang="zh-CN" altLang="en-US" b="0" dirty="0"/>
          </a:p>
        </p:txBody>
      </p:sp>
      <p:sp>
        <p:nvSpPr>
          <p:cNvPr id="402435" name="文本占位符 402434"/>
          <p:cNvSpPr>
            <a:spLocks noGrp="1"/>
          </p:cNvSpPr>
          <p:nvPr>
            <p:ph type="body" idx="1"/>
          </p:nvPr>
        </p:nvSpPr>
        <p:spPr>
          <a:ln/>
        </p:spPr>
        <p:txBody>
          <a:bodyPr/>
          <a:p>
            <a:pPr>
              <a:lnSpc>
                <a:spcPct val="90000"/>
              </a:lnSpc>
            </a:pPr>
            <a:endParaRPr sz="26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8466" name="标题 318465"/>
          <p:cNvSpPr>
            <a:spLocks noGrp="1"/>
          </p:cNvSpPr>
          <p:nvPr>
            <p:ph type="title"/>
          </p:nvPr>
        </p:nvSpPr>
        <p:spPr>
          <a:ln/>
        </p:spPr>
        <p:txBody>
          <a:bodyPr anchor="b"/>
          <a:p>
            <a:r>
              <a:rPr lang="zh-CN" altLang="en-US" sz="3600" b="0" dirty="0">
                <a:latin typeface="隶书" pitchFamily="49" charset="-122"/>
                <a:ea typeface="隶书" pitchFamily="49" charset="-122"/>
              </a:rPr>
              <a:t>各种干预方法的比较</a:t>
            </a:r>
            <a:br>
              <a:rPr lang="zh-CN" altLang="en-US" sz="3600" b="0" dirty="0">
                <a:latin typeface="隶书" pitchFamily="49" charset="-122"/>
                <a:ea typeface="隶书" pitchFamily="49" charset="-122"/>
              </a:rPr>
            </a:br>
            <a:r>
              <a:rPr lang="en-US" altLang="zh-CN" sz="2800" b="0" dirty="0">
                <a:latin typeface="隶书" pitchFamily="49" charset="-122"/>
                <a:ea typeface="隶书" pitchFamily="49" charset="-122"/>
              </a:rPr>
              <a:t>——</a:t>
            </a:r>
            <a:r>
              <a:rPr lang="zh-CN" altLang="en-US" sz="2800" b="0" dirty="0">
                <a:latin typeface="隶书" pitchFamily="49" charset="-122"/>
                <a:ea typeface="隶书" pitchFamily="49" charset="-122"/>
              </a:rPr>
              <a:t>明尼苏达大学医学院</a:t>
            </a:r>
            <a:endParaRPr lang="zh-CN" altLang="en-US" sz="2800" dirty="0">
              <a:latin typeface="隶书" pitchFamily="49" charset="-122"/>
              <a:ea typeface="隶书" pitchFamily="49" charset="-122"/>
            </a:endParaRPr>
          </a:p>
        </p:txBody>
      </p:sp>
      <p:sp>
        <p:nvSpPr>
          <p:cNvPr id="318467" name="文本占位符 318466"/>
          <p:cNvSpPr>
            <a:spLocks noGrp="1"/>
          </p:cNvSpPr>
          <p:nvPr>
            <p:ph type="body" idx="1"/>
          </p:nvPr>
        </p:nvSpPr>
        <p:spPr>
          <a:xfrm>
            <a:off x="179388" y="1628775"/>
            <a:ext cx="8507412" cy="4752975"/>
          </a:xfrm>
          <a:ln/>
        </p:spPr>
        <p:txBody>
          <a:bodyPr/>
          <a:p>
            <a:pPr>
              <a:buNone/>
            </a:pPr>
            <a:r>
              <a:rPr lang="zh-CN" altLang="en-US" sz="2600" dirty="0">
                <a:latin typeface="隶书" pitchFamily="49" charset="-122"/>
                <a:ea typeface="隶书" pitchFamily="49" charset="-122"/>
              </a:rPr>
              <a:t>有效性评估：</a:t>
            </a:r>
            <a:endParaRPr lang="zh-CN" altLang="en-US" sz="2600" dirty="0">
              <a:latin typeface="隶书" pitchFamily="49" charset="-122"/>
              <a:ea typeface="隶书" pitchFamily="49" charset="-122"/>
            </a:endParaRPr>
          </a:p>
          <a:p>
            <a:r>
              <a:rPr lang="en-US" altLang="zh-CN" sz="1900" dirty="0">
                <a:latin typeface="宋体" panose="02010600030101010101" pitchFamily="2" charset="-122"/>
              </a:rPr>
              <a:t>0--</a:t>
            </a:r>
            <a:r>
              <a:rPr lang="zh-CN" altLang="en-US" sz="1900" dirty="0">
                <a:latin typeface="宋体" panose="02010600030101010101" pitchFamily="2" charset="-122"/>
              </a:rPr>
              <a:t>没有公开发表过的科研论文</a:t>
            </a:r>
            <a:endParaRPr lang="zh-CN" altLang="en-US" sz="1900" dirty="0">
              <a:latin typeface="宋体" panose="02010600030101010101" pitchFamily="2" charset="-122"/>
            </a:endParaRPr>
          </a:p>
          <a:p>
            <a:r>
              <a:rPr lang="en-US" altLang="zh-CN" sz="1900" dirty="0">
                <a:latin typeface="宋体" panose="02010600030101010101" pitchFamily="2" charset="-122"/>
              </a:rPr>
              <a:t>1--</a:t>
            </a:r>
            <a:r>
              <a:rPr lang="zh-CN" altLang="en-US" sz="1900" dirty="0">
                <a:latin typeface="宋体" panose="02010600030101010101" pitchFamily="2" charset="-122"/>
              </a:rPr>
              <a:t>能提供显示短期或中期效果的案例</a:t>
            </a:r>
            <a:endParaRPr lang="zh-CN" altLang="en-US" sz="1900" dirty="0">
              <a:latin typeface="宋体" panose="02010600030101010101" pitchFamily="2" charset="-122"/>
            </a:endParaRPr>
          </a:p>
          <a:p>
            <a:r>
              <a:rPr lang="en-US" altLang="zh-CN" sz="1900" dirty="0">
                <a:latin typeface="宋体" panose="02010600030101010101" pitchFamily="2" charset="-122"/>
              </a:rPr>
              <a:t>2--</a:t>
            </a:r>
            <a:r>
              <a:rPr lang="zh-CN" altLang="en-US" sz="1900" dirty="0">
                <a:latin typeface="宋体" panose="02010600030101010101" pitchFamily="2" charset="-122"/>
              </a:rPr>
              <a:t>能提供有选择性样本的研究成果</a:t>
            </a:r>
            <a:r>
              <a:rPr lang="en-US" altLang="zh-CN" sz="1900" dirty="0">
                <a:latin typeface="宋体" panose="02010600030101010101" pitchFamily="2" charset="-122"/>
              </a:rPr>
              <a:t>,</a:t>
            </a:r>
            <a:r>
              <a:rPr lang="zh-CN" altLang="en-US" sz="1900" dirty="0">
                <a:latin typeface="宋体" panose="02010600030101010101" pitchFamily="2" charset="-122"/>
              </a:rPr>
              <a:t>但是没有比较样本</a:t>
            </a:r>
            <a:r>
              <a:rPr lang="en-US" altLang="zh-CN" sz="1900" dirty="0">
                <a:latin typeface="宋体" panose="02010600030101010101" pitchFamily="2" charset="-122"/>
              </a:rPr>
              <a:t>,</a:t>
            </a:r>
            <a:r>
              <a:rPr lang="zh-CN" altLang="en-US" sz="1900" dirty="0">
                <a:latin typeface="宋体" panose="02010600030101010101" pitchFamily="2" charset="-122"/>
              </a:rPr>
              <a:t>缺足够的长期效果的证据</a:t>
            </a:r>
            <a:r>
              <a:rPr lang="en-US" altLang="zh-CN" sz="1900" dirty="0">
                <a:latin typeface="宋体" panose="02010600030101010101" pitchFamily="2" charset="-122"/>
              </a:rPr>
              <a:t>,</a:t>
            </a:r>
            <a:r>
              <a:rPr lang="zh-CN" altLang="en-US" sz="1900" dirty="0">
                <a:latin typeface="宋体" panose="02010600030101010101" pitchFamily="2" charset="-122"/>
              </a:rPr>
              <a:t>或是没有长期结果的证据</a:t>
            </a:r>
            <a:endParaRPr lang="zh-CN" altLang="en-US" sz="1900" dirty="0">
              <a:latin typeface="宋体" panose="02010600030101010101" pitchFamily="2" charset="-122"/>
            </a:endParaRPr>
          </a:p>
          <a:p>
            <a:r>
              <a:rPr lang="en-US" altLang="zh-CN" sz="1900" dirty="0">
                <a:latin typeface="宋体" panose="02010600030101010101" pitchFamily="2" charset="-122"/>
              </a:rPr>
              <a:t>3--</a:t>
            </a:r>
            <a:r>
              <a:rPr lang="zh-CN" altLang="en-US" sz="1900" dirty="0">
                <a:latin typeface="宋体" panose="02010600030101010101" pitchFamily="2" charset="-122"/>
              </a:rPr>
              <a:t>能提供对比的样本</a:t>
            </a:r>
            <a:r>
              <a:rPr lang="en-US" altLang="zh-CN" sz="1900" dirty="0">
                <a:latin typeface="宋体" panose="02010600030101010101" pitchFamily="2" charset="-122"/>
              </a:rPr>
              <a:t>,</a:t>
            </a:r>
            <a:r>
              <a:rPr lang="zh-CN" altLang="en-US" sz="1900" dirty="0">
                <a:latin typeface="宋体" panose="02010600030101010101" pitchFamily="2" charset="-122"/>
              </a:rPr>
              <a:t>显示出中期结果</a:t>
            </a:r>
            <a:r>
              <a:rPr lang="en-US" altLang="zh-CN" sz="1900" dirty="0">
                <a:latin typeface="宋体" panose="02010600030101010101" pitchFamily="2" charset="-122"/>
              </a:rPr>
              <a:t>,</a:t>
            </a:r>
            <a:r>
              <a:rPr lang="zh-CN" altLang="en-US" sz="1900" dirty="0">
                <a:latin typeface="宋体" panose="02010600030101010101" pitchFamily="2" charset="-122"/>
              </a:rPr>
              <a:t>但是没有重复可行性的证据</a:t>
            </a:r>
            <a:endParaRPr lang="zh-CN" altLang="en-US" sz="1900" dirty="0">
              <a:latin typeface="宋体" panose="02010600030101010101" pitchFamily="2" charset="-122"/>
            </a:endParaRPr>
          </a:p>
          <a:p>
            <a:r>
              <a:rPr lang="en-US" altLang="zh-CN" sz="1900" dirty="0">
                <a:latin typeface="宋体" panose="02010600030101010101" pitchFamily="2" charset="-122"/>
              </a:rPr>
              <a:t>4--</a:t>
            </a:r>
            <a:r>
              <a:rPr lang="zh-CN" altLang="en-US" sz="1900" dirty="0">
                <a:latin typeface="宋体" panose="02010600030101010101" pitchFamily="2" charset="-122"/>
              </a:rPr>
              <a:t>能提供合理的比较对比研究</a:t>
            </a:r>
            <a:r>
              <a:rPr lang="en-US" altLang="zh-CN" sz="1900" dirty="0">
                <a:latin typeface="宋体" panose="02010600030101010101" pitchFamily="2" charset="-122"/>
              </a:rPr>
              <a:t>,</a:t>
            </a:r>
            <a:r>
              <a:rPr lang="zh-CN" altLang="en-US" sz="1900" dirty="0">
                <a:latin typeface="宋体" panose="02010600030101010101" pitchFamily="2" charset="-122"/>
              </a:rPr>
              <a:t>显示出中长期的有效性</a:t>
            </a:r>
            <a:r>
              <a:rPr lang="en-US" altLang="zh-CN" sz="1900" dirty="0">
                <a:latin typeface="宋体" panose="02010600030101010101" pitchFamily="2" charset="-122"/>
              </a:rPr>
              <a:t>,</a:t>
            </a:r>
            <a:r>
              <a:rPr lang="zh-CN" altLang="en-US" sz="1900" dirty="0">
                <a:latin typeface="宋体" panose="02010600030101010101" pitchFamily="2" charset="-122"/>
              </a:rPr>
              <a:t>能重复论证</a:t>
            </a:r>
            <a:endParaRPr lang="zh-CN" altLang="en-US" sz="1900">
              <a:latin typeface="宋体" panose="02010600030101010101" pitchFamily="2" charset="-122"/>
            </a:endParaRPr>
          </a:p>
          <a:p>
            <a:pPr>
              <a:buNone/>
            </a:pPr>
            <a:r>
              <a:rPr lang="zh-CN" altLang="en-US" sz="2600" dirty="0">
                <a:latin typeface="隶书" pitchFamily="49" charset="-122"/>
                <a:ea typeface="隶书" pitchFamily="49" charset="-122"/>
              </a:rPr>
              <a:t>对自闭症核心症状的作用：</a:t>
            </a:r>
            <a:endParaRPr lang="zh-CN" altLang="en-US" sz="2600" dirty="0">
              <a:latin typeface="隶书" pitchFamily="49" charset="-122"/>
              <a:ea typeface="隶书" pitchFamily="49" charset="-122"/>
            </a:endParaRPr>
          </a:p>
          <a:p>
            <a:r>
              <a:rPr lang="en-US" altLang="zh-CN" sz="1900" dirty="0">
                <a:latin typeface="宋体" panose="02010600030101010101" pitchFamily="2" charset="-122"/>
              </a:rPr>
              <a:t>L--</a:t>
            </a:r>
            <a:r>
              <a:rPr lang="zh-CN" altLang="en-US" sz="1900" dirty="0">
                <a:latin typeface="宋体" panose="02010600030101010101" pitchFamily="2" charset="-122"/>
              </a:rPr>
              <a:t>语言缺陷</a:t>
            </a:r>
            <a:endParaRPr lang="zh-CN" altLang="en-US" sz="1900" dirty="0">
              <a:latin typeface="宋体" panose="02010600030101010101" pitchFamily="2" charset="-122"/>
            </a:endParaRPr>
          </a:p>
          <a:p>
            <a:r>
              <a:rPr lang="en-US" altLang="zh-CN" sz="1900" dirty="0">
                <a:latin typeface="宋体" panose="02010600030101010101" pitchFamily="2" charset="-122"/>
              </a:rPr>
              <a:t>S--</a:t>
            </a:r>
            <a:r>
              <a:rPr lang="zh-CN" altLang="en-US" sz="1900" dirty="0">
                <a:latin typeface="宋体" panose="02010600030101010101" pitchFamily="2" charset="-122"/>
              </a:rPr>
              <a:t>社交能力缺陷</a:t>
            </a:r>
            <a:endParaRPr lang="zh-CN" altLang="en-US" sz="1900" dirty="0">
              <a:latin typeface="宋体" panose="02010600030101010101" pitchFamily="2" charset="-122"/>
            </a:endParaRPr>
          </a:p>
          <a:p>
            <a:r>
              <a:rPr lang="en-US" altLang="zh-CN" sz="1900" dirty="0">
                <a:latin typeface="宋体" panose="02010600030101010101" pitchFamily="2" charset="-122"/>
              </a:rPr>
              <a:t>R--</a:t>
            </a:r>
            <a:r>
              <a:rPr lang="zh-CN" altLang="en-US" sz="1900" dirty="0">
                <a:latin typeface="宋体" panose="02010600030101010101" pitchFamily="2" charset="-122"/>
              </a:rPr>
              <a:t>刻板行为</a:t>
            </a:r>
            <a:r>
              <a:rPr lang="en-US" altLang="zh-CN" sz="1900" dirty="0">
                <a:latin typeface="宋体" panose="02010600030101010101" pitchFamily="2" charset="-122"/>
              </a:rPr>
              <a:t>,</a:t>
            </a:r>
            <a:r>
              <a:rPr lang="zh-CN" altLang="en-US" sz="1900" dirty="0">
                <a:latin typeface="宋体" panose="02010600030101010101" pitchFamily="2" charset="-122"/>
              </a:rPr>
              <a:t>狭隘兴趣 </a:t>
            </a:r>
            <a:endParaRPr lang="zh-CN" altLang="en-US" sz="1900" dirty="0">
              <a:latin typeface="宋体" panose="02010600030101010101" pitchFamily="2" charset="-122"/>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9490" name="标题 319489"/>
          <p:cNvSpPr>
            <a:spLocks noGrp="1"/>
          </p:cNvSpPr>
          <p:nvPr>
            <p:ph type="title"/>
          </p:nvPr>
        </p:nvSpPr>
        <p:spPr>
          <a:xfrm>
            <a:off x="457200" y="457200"/>
            <a:ext cx="8458200" cy="1371600"/>
          </a:xfrm>
          <a:ln/>
        </p:spPr>
        <p:txBody>
          <a:bodyPr anchor="b"/>
          <a:p>
            <a:r>
              <a:rPr lang="zh-CN" altLang="en-US" sz="3000" b="0" dirty="0">
                <a:latin typeface="隶书" pitchFamily="49" charset="-122"/>
                <a:ea typeface="隶书" pitchFamily="49" charset="-122"/>
              </a:rPr>
              <a:t>各种干预方法的比较（</a:t>
            </a:r>
            <a:r>
              <a:rPr lang="en-US" altLang="zh-CN" sz="3000" b="0" dirty="0">
                <a:latin typeface="隶书" pitchFamily="49" charset="-122"/>
                <a:ea typeface="隶书" pitchFamily="49" charset="-122"/>
              </a:rPr>
              <a:t>Travis Thompson</a:t>
            </a:r>
            <a:r>
              <a:rPr lang="zh-CN" altLang="en-US" sz="3000" b="0" dirty="0">
                <a:latin typeface="隶书" pitchFamily="49" charset="-122"/>
                <a:ea typeface="隶书" pitchFamily="49" charset="-122"/>
              </a:rPr>
              <a:t>）</a:t>
            </a:r>
            <a:endParaRPr lang="zh-CN" altLang="en-US" sz="3000" b="0" dirty="0">
              <a:latin typeface="隶书" pitchFamily="49" charset="-122"/>
              <a:ea typeface="隶书" pitchFamily="49" charset="-122"/>
            </a:endParaRPr>
          </a:p>
        </p:txBody>
      </p:sp>
      <p:graphicFrame>
        <p:nvGraphicFramePr>
          <p:cNvPr id="319563" name="表格 319562"/>
          <p:cNvGraphicFramePr/>
          <p:nvPr/>
        </p:nvGraphicFramePr>
        <p:xfrm>
          <a:off x="457200" y="1752600"/>
          <a:ext cx="8305800" cy="4381500"/>
        </p:xfrm>
        <a:graphic>
          <a:graphicData uri="http://schemas.openxmlformats.org/drawingml/2006/table">
            <a:tbl>
              <a:tblPr/>
              <a:tblGrid>
                <a:gridCol w="2006600"/>
                <a:gridCol w="2801938"/>
                <a:gridCol w="1174750"/>
                <a:gridCol w="2322512"/>
              </a:tblGrid>
              <a:tr h="48895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600" b="1" dirty="0">
                          <a:latin typeface="宋体" panose="02010600030101010101" pitchFamily="2" charset="-122"/>
                          <a:ea typeface="Times New Roman" panose="02020603050405020304" pitchFamily="18" charset="0"/>
                        </a:rPr>
                        <a:t>干预方法</a:t>
                      </a:r>
                      <a:endParaRPr lang="zh-CN" altLang="en-US" sz="1600"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600" b="1" dirty="0">
                          <a:latin typeface="宋体" panose="02010600030101010101" pitchFamily="2" charset="-122"/>
                          <a:ea typeface="Times New Roman" panose="02020603050405020304" pitchFamily="18" charset="0"/>
                        </a:rPr>
                        <a:t>侧重面</a:t>
                      </a:r>
                      <a:endParaRPr lang="zh-CN" altLang="en-US" sz="1600"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600" b="1" dirty="0">
                          <a:latin typeface="宋体" panose="02010600030101010101" pitchFamily="2" charset="-122"/>
                          <a:ea typeface="Times New Roman" panose="02020603050405020304" pitchFamily="18" charset="0"/>
                        </a:rPr>
                        <a:t>有效性评估</a:t>
                      </a:r>
                      <a:endParaRPr lang="zh-CN" altLang="en-US" sz="1600"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600" b="1" dirty="0">
                          <a:latin typeface="宋体" panose="02010600030101010101" pitchFamily="2" charset="-122"/>
                          <a:ea typeface="Times New Roman" panose="02020603050405020304" pitchFamily="18" charset="0"/>
                        </a:rPr>
                        <a:t>对自闭症核心症状</a:t>
                      </a:r>
                      <a:endParaRPr lang="zh-CN" altLang="en-US" sz="1600" b="1" dirty="0">
                        <a:latin typeface="宋体" panose="02010600030101010101" pitchFamily="2" charset="-122"/>
                        <a:ea typeface="Times New Roman" panose="02020603050405020304" pitchFamily="18" charset="0"/>
                      </a:endParaRPr>
                    </a:p>
                    <a:p>
                      <a:pPr marL="0" lvl="0" indent="0" algn="ctr">
                        <a:spcBef>
                          <a:spcPct val="0"/>
                        </a:spcBef>
                        <a:buClr>
                          <a:srgbClr val="000000"/>
                        </a:buClr>
                        <a:buNone/>
                      </a:pPr>
                      <a:r>
                        <a:rPr lang="zh-CN" altLang="en-US" sz="1600" b="1" dirty="0">
                          <a:latin typeface="宋体" panose="02010600030101010101" pitchFamily="2" charset="-122"/>
                          <a:ea typeface="Times New Roman" panose="02020603050405020304" pitchFamily="18" charset="0"/>
                        </a:rPr>
                        <a:t>的作用</a:t>
                      </a:r>
                      <a:endParaRPr lang="zh-CN" altLang="en-US" sz="1600"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rgbClr val="000000"/>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7305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err="1">
                          <a:latin typeface="宋体" panose="02010600030101010101" pitchFamily="2" charset="-122"/>
                          <a:ea typeface="Times New Roman" panose="02020603050405020304" pitchFamily="18" charset="0"/>
                        </a:rPr>
                        <a:t>ABA(Lovaas</a:t>
                      </a:r>
                      <a:r>
                        <a:rPr lang="en-US" altLang="zh-CN" sz="1400" b="1">
                          <a:latin typeface="宋体" panose="02010600030101010101" pitchFamily="2" charset="-122"/>
                          <a:ea typeface="Times New Roman" panose="02020603050405020304" pitchFamily="18" charset="0"/>
                        </a:rPr>
                        <a:t>)</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综合性行为分析方法</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4</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a:latin typeface="宋体" panose="02010600030101010101" pitchFamily="2" charset="-122"/>
                          <a:ea typeface="Times New Roman" panose="02020603050405020304" pitchFamily="18" charset="0"/>
                        </a:rPr>
                        <a:t>L</a:t>
                      </a:r>
                      <a:r>
                        <a:rPr lang="zh-CN" altLang="en-US" sz="1400" b="1" dirty="0">
                          <a:latin typeface="宋体" panose="02010600030101010101" pitchFamily="2" charset="-122"/>
                          <a:ea typeface="Times New Roman" panose="02020603050405020304" pitchFamily="18" charset="0"/>
                        </a:rPr>
                        <a:t>，</a:t>
                      </a:r>
                      <a:r>
                        <a:rPr lang="en-US" altLang="zh-CN" sz="1400" b="1" dirty="0">
                          <a:latin typeface="宋体" panose="02010600030101010101" pitchFamily="2" charset="-122"/>
                          <a:ea typeface="Times New Roman" panose="02020603050405020304" pitchFamily="18" charset="0"/>
                        </a:rPr>
                        <a:t>S</a:t>
                      </a:r>
                      <a:r>
                        <a:rPr lang="zh-CN" altLang="en-US" sz="1400" b="1" dirty="0">
                          <a:latin typeface="宋体" panose="02010600030101010101" pitchFamily="2" charset="-122"/>
                          <a:ea typeface="Times New Roman" panose="02020603050405020304" pitchFamily="18" charset="0"/>
                        </a:rPr>
                        <a:t>，</a:t>
                      </a:r>
                      <a:r>
                        <a:rPr lang="en-US" altLang="zh-CN" sz="1400" b="1">
                          <a:latin typeface="宋体" panose="02010600030101010101" pitchFamily="2" charset="-122"/>
                          <a:ea typeface="Times New Roman" panose="02020603050405020304" pitchFamily="18" charset="0"/>
                        </a:rPr>
                        <a:t>R</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41313">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关键反应训练（</a:t>
                      </a:r>
                      <a:r>
                        <a:rPr lang="en-US" altLang="zh-CN" sz="1400" b="1" dirty="0">
                          <a:latin typeface="宋体" panose="02010600030101010101" pitchFamily="2" charset="-122"/>
                          <a:ea typeface="Times New Roman" panose="02020603050405020304" pitchFamily="18" charset="0"/>
                        </a:rPr>
                        <a:t>PRT</a:t>
                      </a:r>
                      <a:r>
                        <a:rPr lang="zh-CN" altLang="en-US" sz="1400" b="1" dirty="0">
                          <a:latin typeface="宋体" panose="02010600030101010101" pitchFamily="2" charset="-122"/>
                          <a:ea typeface="Times New Roman" panose="02020603050405020304" pitchFamily="18" charset="0"/>
                        </a:rPr>
                        <a:t>） </a:t>
                      </a:r>
                      <a:endParaRPr lang="zh-CN" altLang="en-US" sz="1400" b="1" dirty="0">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综合性的交流</a:t>
                      </a:r>
                      <a:r>
                        <a:rPr lang="en-US" altLang="zh-CN" sz="1400" b="1" dirty="0">
                          <a:latin typeface="宋体" panose="02010600030101010101" pitchFamily="2" charset="-122"/>
                          <a:ea typeface="Times New Roman" panose="02020603050405020304" pitchFamily="18" charset="0"/>
                        </a:rPr>
                        <a:t>,</a:t>
                      </a:r>
                      <a:r>
                        <a:rPr lang="zh-CN" altLang="en-US" sz="1400" b="1" dirty="0">
                          <a:latin typeface="宋体" panose="02010600030101010101" pitchFamily="2" charset="-122"/>
                          <a:ea typeface="Times New Roman" panose="02020603050405020304" pitchFamily="18" charset="0"/>
                        </a:rPr>
                        <a:t>社交</a:t>
                      </a:r>
                      <a:r>
                        <a:rPr lang="en-US" altLang="zh-CN" sz="1400" b="1" dirty="0">
                          <a:latin typeface="宋体" panose="02010600030101010101" pitchFamily="2" charset="-122"/>
                          <a:ea typeface="Times New Roman" panose="02020603050405020304" pitchFamily="18" charset="0"/>
                        </a:rPr>
                        <a:t>,</a:t>
                      </a:r>
                      <a:r>
                        <a:rPr lang="zh-CN" altLang="en-US" sz="1400" b="1" dirty="0">
                          <a:latin typeface="宋体" panose="02010600030101010101" pitchFamily="2" charset="-122"/>
                          <a:ea typeface="Times New Roman" panose="02020603050405020304" pitchFamily="18" charset="0"/>
                        </a:rPr>
                        <a:t>认知</a:t>
                      </a:r>
                      <a:endParaRPr lang="zh-CN" altLang="en-US" sz="1400" b="1" dirty="0">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4</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a:latin typeface="宋体" panose="02010600030101010101" pitchFamily="2" charset="-122"/>
                          <a:ea typeface="Times New Roman" panose="02020603050405020304" pitchFamily="18" charset="0"/>
                        </a:rPr>
                        <a:t>L</a:t>
                      </a:r>
                      <a:r>
                        <a:rPr lang="zh-CN" altLang="en-US" sz="1400" b="1" dirty="0">
                          <a:latin typeface="宋体" panose="02010600030101010101" pitchFamily="2" charset="-122"/>
                          <a:ea typeface="Times New Roman" panose="02020603050405020304" pitchFamily="18" charset="0"/>
                        </a:rPr>
                        <a:t>，</a:t>
                      </a:r>
                      <a:r>
                        <a:rPr lang="en-US" altLang="zh-CN" sz="1400" b="1" dirty="0">
                          <a:latin typeface="宋体" panose="02010600030101010101" pitchFamily="2" charset="-122"/>
                          <a:ea typeface="Times New Roman" panose="02020603050405020304" pitchFamily="18" charset="0"/>
                        </a:rPr>
                        <a:t>S</a:t>
                      </a:r>
                      <a:r>
                        <a:rPr lang="zh-CN" altLang="en-US" sz="1400" b="1" dirty="0">
                          <a:latin typeface="宋体" panose="02010600030101010101" pitchFamily="2" charset="-122"/>
                          <a:ea typeface="Times New Roman" panose="02020603050405020304" pitchFamily="18" charset="0"/>
                        </a:rPr>
                        <a:t>，</a:t>
                      </a:r>
                      <a:r>
                        <a:rPr lang="en-US" altLang="zh-CN" sz="1400" b="1">
                          <a:latin typeface="宋体" panose="02010600030101010101" pitchFamily="2" charset="-122"/>
                          <a:ea typeface="Times New Roman" panose="02020603050405020304" pitchFamily="18" charset="0"/>
                        </a:rPr>
                        <a:t>R</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68312">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语言行为干预（</a:t>
                      </a:r>
                      <a:r>
                        <a:rPr lang="en-US" altLang="zh-CN" sz="1400" b="1" dirty="0">
                          <a:latin typeface="宋体" panose="02010600030101010101" pitchFamily="2" charset="-122"/>
                          <a:ea typeface="Times New Roman" panose="02020603050405020304" pitchFamily="18" charset="0"/>
                        </a:rPr>
                        <a:t>Verbal Behavior</a:t>
                      </a:r>
                      <a:r>
                        <a:rPr lang="zh-CN" altLang="en-US" sz="1400" b="1" dirty="0">
                          <a:latin typeface="宋体" panose="02010600030101010101" pitchFamily="2" charset="-122"/>
                          <a:ea typeface="Times New Roman" panose="02020603050405020304" pitchFamily="18" charset="0"/>
                        </a:rPr>
                        <a:t>）</a:t>
                      </a:r>
                      <a:endParaRPr lang="zh-CN" altLang="en-US" sz="1400" b="1" dirty="0">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综合性行为分析</a:t>
                      </a:r>
                      <a:r>
                        <a:rPr lang="en-US" altLang="zh-CN" sz="1400" b="1" dirty="0">
                          <a:latin typeface="宋体" panose="02010600030101010101" pitchFamily="2" charset="-122"/>
                          <a:ea typeface="Times New Roman" panose="02020603050405020304" pitchFamily="18" charset="0"/>
                        </a:rPr>
                        <a:t>,</a:t>
                      </a:r>
                      <a:r>
                        <a:rPr lang="zh-CN" altLang="en-US" sz="1400" b="1" dirty="0">
                          <a:latin typeface="宋体" panose="02010600030101010101" pitchFamily="2" charset="-122"/>
                          <a:ea typeface="Times New Roman" panose="02020603050405020304" pitchFamily="18" charset="0"/>
                        </a:rPr>
                        <a:t>侧重于语言</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3</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a:latin typeface="宋体" panose="02010600030101010101" pitchFamily="2" charset="-122"/>
                          <a:ea typeface="Times New Roman" panose="02020603050405020304" pitchFamily="18" charset="0"/>
                        </a:rPr>
                        <a:t>L</a:t>
                      </a:r>
                      <a:r>
                        <a:rPr lang="zh-CN" altLang="en-US" sz="1400" b="1" dirty="0">
                          <a:latin typeface="宋体" panose="02010600030101010101" pitchFamily="2" charset="-122"/>
                          <a:ea typeface="Times New Roman" panose="02020603050405020304" pitchFamily="18" charset="0"/>
                        </a:rPr>
                        <a:t>，</a:t>
                      </a:r>
                      <a:r>
                        <a:rPr lang="en-US" altLang="zh-CN" sz="1400" b="1" dirty="0">
                          <a:latin typeface="宋体" panose="02010600030101010101" pitchFamily="2" charset="-122"/>
                          <a:ea typeface="Times New Roman" panose="02020603050405020304" pitchFamily="18" charset="0"/>
                        </a:rPr>
                        <a:t>S</a:t>
                      </a:r>
                      <a:r>
                        <a:rPr lang="zh-CN" altLang="en-US" sz="1400" b="1" dirty="0">
                          <a:latin typeface="宋体" panose="02010600030101010101" pitchFamily="2" charset="-122"/>
                          <a:ea typeface="Times New Roman" panose="02020603050405020304" pitchFamily="18" charset="0"/>
                        </a:rPr>
                        <a:t>，</a:t>
                      </a:r>
                      <a:r>
                        <a:rPr lang="en-US" altLang="zh-CN" sz="1400" b="1">
                          <a:latin typeface="宋体" panose="02010600030101010101" pitchFamily="2" charset="-122"/>
                          <a:ea typeface="Times New Roman" panose="02020603050405020304" pitchFamily="18" charset="0"/>
                        </a:rPr>
                        <a:t>R</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69875">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err="1">
                          <a:latin typeface="宋体" panose="02010600030101010101" pitchFamily="2" charset="-122"/>
                          <a:ea typeface="Times New Roman" panose="02020603050405020304" pitchFamily="18" charset="0"/>
                        </a:rPr>
                        <a:t>TEACCH(Schopler</a:t>
                      </a:r>
                      <a:r>
                        <a:rPr lang="en-US" altLang="zh-CN" sz="1400" b="1">
                          <a:latin typeface="宋体" panose="02010600030101010101" pitchFamily="2" charset="-122"/>
                          <a:ea typeface="Times New Roman" panose="02020603050405020304" pitchFamily="18" charset="0"/>
                        </a:rPr>
                        <a:t>)   </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综合性的交流</a:t>
                      </a:r>
                      <a:r>
                        <a:rPr lang="en-US" altLang="zh-CN" sz="1400" b="1" dirty="0">
                          <a:latin typeface="宋体" panose="02010600030101010101" pitchFamily="2" charset="-122"/>
                          <a:ea typeface="Times New Roman" panose="02020603050405020304" pitchFamily="18" charset="0"/>
                        </a:rPr>
                        <a:t>,</a:t>
                      </a:r>
                      <a:r>
                        <a:rPr lang="zh-CN" altLang="en-US" sz="1400" b="1" dirty="0">
                          <a:latin typeface="宋体" panose="02010600030101010101" pitchFamily="2" charset="-122"/>
                          <a:ea typeface="Times New Roman" panose="02020603050405020304" pitchFamily="18" charset="0"/>
                        </a:rPr>
                        <a:t>社交</a:t>
                      </a:r>
                      <a:r>
                        <a:rPr lang="en-US" altLang="zh-CN" sz="1400" b="1" dirty="0">
                          <a:latin typeface="宋体" panose="02010600030101010101" pitchFamily="2" charset="-122"/>
                          <a:ea typeface="Times New Roman" panose="02020603050405020304" pitchFamily="18" charset="0"/>
                        </a:rPr>
                        <a:t>,</a:t>
                      </a:r>
                      <a:r>
                        <a:rPr lang="zh-CN" altLang="en-US" sz="1400" b="1" dirty="0">
                          <a:latin typeface="宋体" panose="02010600030101010101" pitchFamily="2" charset="-122"/>
                          <a:ea typeface="Times New Roman" panose="02020603050405020304" pitchFamily="18" charset="0"/>
                        </a:rPr>
                        <a:t>认知方法</a:t>
                      </a:r>
                      <a:endParaRPr lang="zh-CN" altLang="en-US" sz="1400" b="1" dirty="0">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3 </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a:latin typeface="宋体" panose="02010600030101010101" pitchFamily="2" charset="-122"/>
                          <a:ea typeface="Times New Roman" panose="02020603050405020304" pitchFamily="18" charset="0"/>
                        </a:rPr>
                        <a:t>L</a:t>
                      </a:r>
                      <a:r>
                        <a:rPr lang="zh-CN" altLang="en-US" sz="1400" b="1" dirty="0">
                          <a:latin typeface="宋体" panose="02010600030101010101" pitchFamily="2" charset="-122"/>
                          <a:ea typeface="Times New Roman" panose="02020603050405020304" pitchFamily="18" charset="0"/>
                        </a:rPr>
                        <a:t>，</a:t>
                      </a:r>
                      <a:r>
                        <a:rPr lang="en-US" altLang="zh-CN" sz="1400" b="1" dirty="0">
                          <a:latin typeface="宋体" panose="02010600030101010101" pitchFamily="2" charset="-122"/>
                          <a:ea typeface="Times New Roman" panose="02020603050405020304" pitchFamily="18" charset="0"/>
                        </a:rPr>
                        <a:t>S</a:t>
                      </a:r>
                      <a:r>
                        <a:rPr lang="zh-CN" altLang="en-US" sz="1400" b="1" dirty="0">
                          <a:latin typeface="宋体" panose="02010600030101010101" pitchFamily="2" charset="-122"/>
                          <a:ea typeface="Times New Roman" panose="02020603050405020304" pitchFamily="18" charset="0"/>
                        </a:rPr>
                        <a:t>，</a:t>
                      </a:r>
                      <a:r>
                        <a:rPr lang="en-US" altLang="zh-CN" sz="1400" b="1">
                          <a:latin typeface="宋体" panose="02010600030101010101" pitchFamily="2" charset="-122"/>
                          <a:ea typeface="Times New Roman" panose="02020603050405020304" pitchFamily="18" charset="0"/>
                        </a:rPr>
                        <a:t>R</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0480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err="1">
                          <a:latin typeface="宋体" panose="02010600030101010101" pitchFamily="2" charset="-122"/>
                          <a:ea typeface="Times New Roman" panose="02020603050405020304" pitchFamily="18" charset="0"/>
                        </a:rPr>
                        <a:t>RDI(Gustein</a:t>
                      </a:r>
                      <a:r>
                        <a:rPr lang="en-US" altLang="zh-CN" sz="1400" b="1">
                          <a:latin typeface="宋体" panose="02010600030101010101" pitchFamily="2" charset="-122"/>
                          <a:ea typeface="Times New Roman" panose="02020603050405020304" pitchFamily="18" charset="0"/>
                        </a:rPr>
                        <a:t>)</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人际关系发展</a:t>
                      </a:r>
                      <a:endParaRPr lang="zh-CN" altLang="en-US" sz="1400" b="1" dirty="0">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2</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a:latin typeface="宋体" panose="02010600030101010101" pitchFamily="2" charset="-122"/>
                          <a:ea typeface="Times New Roman" panose="02020603050405020304" pitchFamily="18" charset="0"/>
                        </a:rPr>
                        <a:t>S</a:t>
                      </a:r>
                      <a:r>
                        <a:rPr lang="zh-CN" altLang="en-US" sz="1400" b="1" dirty="0">
                          <a:latin typeface="宋体" panose="02010600030101010101" pitchFamily="2" charset="-122"/>
                          <a:ea typeface="Times New Roman" panose="02020603050405020304" pitchFamily="18" charset="0"/>
                        </a:rPr>
                        <a:t>，</a:t>
                      </a:r>
                      <a:r>
                        <a:rPr lang="en-US" altLang="zh-CN" sz="1400" b="1">
                          <a:latin typeface="宋体" panose="02010600030101010101" pitchFamily="2" charset="-122"/>
                          <a:ea typeface="Times New Roman" panose="02020603050405020304" pitchFamily="18" charset="0"/>
                        </a:rPr>
                        <a:t>L</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20675">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地板时光</a:t>
                      </a:r>
                      <a:r>
                        <a:rPr lang="en-US" altLang="zh-CN" sz="1400" b="1">
                          <a:latin typeface="宋体" panose="02010600030101010101" pitchFamily="2" charset="-122"/>
                          <a:ea typeface="Times New Roman" panose="02020603050405020304" pitchFamily="18" charset="0"/>
                        </a:rPr>
                        <a:t>(DIR)</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人际关系发展</a:t>
                      </a:r>
                      <a:endParaRPr lang="zh-CN" altLang="en-US" sz="1400" b="1" dirty="0">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1</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S</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2545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心智理论训练</a:t>
                      </a:r>
                      <a:endParaRPr lang="zh-CN" altLang="en-US" sz="1400" b="1" dirty="0">
                        <a:latin typeface="宋体" panose="02010600030101010101" pitchFamily="2" charset="-122"/>
                        <a:ea typeface="Times New Roman" panose="02020603050405020304" pitchFamily="18" charset="0"/>
                      </a:endParaRPr>
                    </a:p>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(Baron-Cohen)</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认知</a:t>
                      </a:r>
                      <a:r>
                        <a:rPr lang="en-US" altLang="zh-CN" sz="1400" b="1" dirty="0">
                          <a:latin typeface="宋体" panose="02010600030101010101" pitchFamily="2" charset="-122"/>
                          <a:ea typeface="Times New Roman" panose="02020603050405020304" pitchFamily="18" charset="0"/>
                        </a:rPr>
                        <a:t>,</a:t>
                      </a:r>
                      <a:r>
                        <a:rPr lang="zh-CN" altLang="en-US" sz="1400" b="1" dirty="0">
                          <a:latin typeface="宋体" panose="02010600030101010101" pitchFamily="2" charset="-122"/>
                          <a:ea typeface="Times New Roman" panose="02020603050405020304" pitchFamily="18" charset="0"/>
                        </a:rPr>
                        <a:t>社交关系发展</a:t>
                      </a:r>
                      <a:endParaRPr lang="zh-CN" altLang="en-US" sz="1400" b="1" dirty="0">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1-2</a:t>
                      </a: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S</a:t>
                      </a:r>
                      <a:endParaRPr lang="en-US" altLang="zh-CN" sz="1400" b="1">
                        <a:latin typeface="宋体" panose="02010600030101010101" pitchFamily="2" charset="-122"/>
                        <a:ea typeface="Times New Roman" panose="02020603050405020304" pitchFamily="18" charset="0"/>
                      </a:endParaRPr>
                    </a:p>
                    <a:p>
                      <a:pPr marL="0" lvl="0" indent="0" algn="ctr">
                        <a:spcBef>
                          <a:spcPct val="0"/>
                        </a:spcBef>
                        <a:buClr>
                          <a:srgbClr val="000000"/>
                        </a:buClr>
                        <a:buNone/>
                      </a:pPr>
                      <a:endParaRPr lang="zh-CN" altLang="en-US" sz="1400" b="1">
                        <a:latin typeface="宋体" panose="02010600030101010101" pitchFamily="2" charset="-122"/>
                        <a:ea typeface="Times New Roman" panose="02020603050405020304" pitchFamily="18" charset="0"/>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20675">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听统</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听觉训练</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1</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0</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2545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图片交流系统（</a:t>
                      </a:r>
                      <a:r>
                        <a:rPr lang="en-US" altLang="zh-CN" sz="1400" b="1">
                          <a:latin typeface="宋体" panose="02010600030101010101" pitchFamily="2" charset="-122"/>
                          <a:ea typeface="Times New Roman" panose="02020603050405020304" pitchFamily="18" charset="0"/>
                        </a:rPr>
                        <a:t>PECS)    </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代用交流工具</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4</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a:latin typeface="宋体" panose="02010600030101010101" pitchFamily="2" charset="-122"/>
                          <a:ea typeface="Times New Roman" panose="02020603050405020304" pitchFamily="18" charset="0"/>
                        </a:rPr>
                        <a:t>L</a:t>
                      </a:r>
                      <a:r>
                        <a:rPr lang="zh-CN" altLang="en-US" sz="1400" b="1" dirty="0">
                          <a:latin typeface="宋体" panose="02010600030101010101" pitchFamily="2" charset="-122"/>
                          <a:ea typeface="Times New Roman" panose="02020603050405020304" pitchFamily="18" charset="0"/>
                        </a:rPr>
                        <a:t>，</a:t>
                      </a:r>
                      <a:r>
                        <a:rPr lang="en-US" altLang="zh-CN" sz="1400" b="1">
                          <a:latin typeface="宋体" panose="02010600030101010101" pitchFamily="2" charset="-122"/>
                          <a:ea typeface="Times New Roman" panose="02020603050405020304" pitchFamily="18" charset="0"/>
                        </a:rPr>
                        <a:t>S</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28600">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音乐治疗</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音乐治疗</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0</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S</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31775">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感统训练</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全面感觉刺激训练</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1</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0</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282575">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社交故事法</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zh-CN" altLang="en-US" sz="1400" b="1" dirty="0">
                          <a:latin typeface="宋体" panose="02010600030101010101" pitchFamily="2" charset="-122"/>
                          <a:ea typeface="Times New Roman" panose="02020603050405020304" pitchFamily="18" charset="0"/>
                        </a:rPr>
                        <a:t>训练在不同场景下的社交对策</a:t>
                      </a:r>
                      <a:endParaRPr lang="zh-CN" altLang="en-US" sz="1400" b="1" dirty="0">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a:latin typeface="宋体" panose="02010600030101010101" pitchFamily="2" charset="-122"/>
                          <a:ea typeface="Times New Roman" panose="02020603050405020304" pitchFamily="18" charset="0"/>
                        </a:rPr>
                        <a:t>1</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l"/>
                        <a:defRPr sz="2600" b="0" i="0" u="none" kern="1200" baseline="0">
                          <a:solidFill>
                            <a:schemeClr val="tx1"/>
                          </a:solidFill>
                          <a:latin typeface="Arial" panose="020B0604020202020204" pitchFamily="34" charset="0"/>
                          <a:ea typeface="宋体" panose="02010600030101010101" pitchFamily="2" charset="-122"/>
                        </a:defRPr>
                      </a:lvl1pPr>
                      <a:lvl2pPr marL="692150" lvl="1" indent="-347345">
                        <a:buClr>
                          <a:schemeClr val="accent2"/>
                        </a:buClr>
                        <a:defRPr sz="2200" kern="1200"/>
                      </a:lvl2pPr>
                      <a:lvl3pPr marL="987425" lvl="2" indent="-293370">
                        <a:buClr>
                          <a:schemeClr val="accent1"/>
                        </a:buClr>
                        <a:defRPr sz="2100" kern="1200"/>
                      </a:lvl3pPr>
                      <a:lvl4pPr marL="1281430" lvl="3" indent="-292100">
                        <a:buClr>
                          <a:schemeClr val="tx2"/>
                        </a:buClr>
                        <a:defRPr sz="1800" kern="1200"/>
                      </a:lvl4pPr>
                      <a:lvl5pPr marL="1598930" lvl="4" indent="-316230">
                        <a:buClr>
                          <a:schemeClr val="folHlink"/>
                        </a:buClr>
                        <a:defRPr sz="1800" kern="1200"/>
                      </a:lvl5pPr>
                    </a:lstStyle>
                    <a:p>
                      <a:pPr marL="0" lvl="0" indent="0" algn="ctr">
                        <a:spcBef>
                          <a:spcPct val="0"/>
                        </a:spcBef>
                        <a:buClr>
                          <a:srgbClr val="000000"/>
                        </a:buClr>
                        <a:buNone/>
                      </a:pPr>
                      <a:r>
                        <a:rPr lang="en-US" altLang="zh-CN" sz="1400" b="1" dirty="0">
                          <a:latin typeface="宋体" panose="02010600030101010101" pitchFamily="2" charset="-122"/>
                          <a:ea typeface="Times New Roman" panose="02020603050405020304" pitchFamily="18" charset="0"/>
                        </a:rPr>
                        <a:t>S</a:t>
                      </a:r>
                      <a:r>
                        <a:rPr lang="zh-CN" altLang="en-US" sz="1400" b="1" dirty="0">
                          <a:latin typeface="宋体" panose="02010600030101010101" pitchFamily="2" charset="-122"/>
                          <a:ea typeface="Times New Roman" panose="02020603050405020304" pitchFamily="18" charset="0"/>
                        </a:rPr>
                        <a:t>，</a:t>
                      </a:r>
                      <a:r>
                        <a:rPr lang="en-US" altLang="zh-CN" sz="1400" b="1">
                          <a:latin typeface="宋体" panose="02010600030101010101" pitchFamily="2" charset="-122"/>
                          <a:ea typeface="Times New Roman" panose="02020603050405020304" pitchFamily="18" charset="0"/>
                        </a:rPr>
                        <a:t>L</a:t>
                      </a:r>
                      <a:endParaRPr lang="zh-CN" altLang="en-US" sz="1400" b="1">
                        <a:latin typeface="宋体" panose="02010600030101010101" pitchFamily="2" charset="-122"/>
                      </a:endParaRPr>
                    </a:p>
                  </a:txBody>
                  <a:tcPr marL="0" marR="0" marT="0" marB="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5074" name="标题 515073"/>
          <p:cNvSpPr>
            <a:spLocks noGrp="1"/>
          </p:cNvSpPr>
          <p:nvPr>
            <p:ph type="title"/>
          </p:nvPr>
        </p:nvSpPr>
        <p:spPr>
          <a:ln/>
        </p:spPr>
        <p:txBody>
          <a:bodyPr anchor="b"/>
          <a:p>
            <a:r>
              <a:rPr lang="en-US" altLang="zh-CN" sz="3000" dirty="0"/>
              <a:t>2014</a:t>
            </a:r>
            <a:r>
              <a:rPr lang="zh-CN" altLang="en-US" sz="3000" dirty="0"/>
              <a:t>年：</a:t>
            </a:r>
            <a:r>
              <a:rPr lang="en-US" altLang="zh-CN" sz="3000" dirty="0"/>
              <a:t>《</a:t>
            </a:r>
            <a:r>
              <a:rPr lang="zh-CN" altLang="en-US" sz="3000" dirty="0"/>
              <a:t>针对自闭症谱系障碍（</a:t>
            </a:r>
            <a:r>
              <a:rPr lang="en-US" altLang="zh-CN" sz="3000" dirty="0"/>
              <a:t>ASD</a:t>
            </a:r>
            <a:r>
              <a:rPr lang="zh-CN" altLang="en-US" sz="3000" dirty="0"/>
              <a:t>）儿童、青少年及青年成人的循证实践</a:t>
            </a:r>
            <a:r>
              <a:rPr lang="en-US" altLang="zh-CN" sz="3000"/>
              <a:t>》</a:t>
            </a:r>
            <a:endParaRPr lang="en-US" altLang="zh-CN" sz="3000"/>
          </a:p>
        </p:txBody>
      </p:sp>
      <p:sp>
        <p:nvSpPr>
          <p:cNvPr id="515075" name="文本占位符 515074"/>
          <p:cNvSpPr>
            <a:spLocks noGrp="1"/>
          </p:cNvSpPr>
          <p:nvPr>
            <p:ph type="body" idx="1"/>
          </p:nvPr>
        </p:nvSpPr>
        <p:spPr>
          <a:xfrm>
            <a:off x="457200" y="1752600"/>
            <a:ext cx="8229600" cy="4411663"/>
          </a:xfrm>
          <a:ln/>
        </p:spPr>
        <p:txBody>
          <a:bodyPr/>
          <a:p>
            <a:r>
              <a:rPr lang="en-US" altLang="zh-CN" sz="2400" b="1" dirty="0"/>
              <a:t>9.</a:t>
            </a:r>
            <a:r>
              <a:rPr lang="zh-CN" altLang="en-US" sz="2400" b="1" dirty="0"/>
              <a:t>示范（</a:t>
            </a:r>
            <a:r>
              <a:rPr lang="en-US" altLang="zh-CN" sz="2400"/>
              <a:t>Modeling</a:t>
            </a:r>
            <a:r>
              <a:rPr lang="zh-CN" altLang="en-US" sz="2400" b="1" dirty="0"/>
              <a:t>，简称</a:t>
            </a:r>
            <a:r>
              <a:rPr lang="en-US" altLang="zh-CN" sz="2400"/>
              <a:t>MD</a:t>
            </a:r>
            <a:r>
              <a:rPr lang="zh-CN" altLang="en-US" sz="2400" b="1" dirty="0"/>
              <a:t>）</a:t>
            </a:r>
            <a:endParaRPr lang="zh-CN" altLang="en-US" sz="2400" b="1" dirty="0"/>
          </a:p>
          <a:p>
            <a:r>
              <a:rPr lang="zh-CN" altLang="en-US" sz="2400" dirty="0"/>
              <a:t>有</a:t>
            </a:r>
            <a:r>
              <a:rPr lang="en-US" altLang="zh-CN" sz="2400" dirty="0"/>
              <a:t>1</a:t>
            </a:r>
            <a:r>
              <a:rPr lang="zh-CN" altLang="en-US" sz="2400" dirty="0"/>
              <a:t>个群组设计和</a:t>
            </a:r>
            <a:r>
              <a:rPr lang="en-US" altLang="zh-CN" sz="2400" dirty="0"/>
              <a:t>4</a:t>
            </a:r>
            <a:r>
              <a:rPr lang="zh-CN" altLang="en-US" sz="2400" dirty="0"/>
              <a:t>个单一被试设计支持这一研究干预策略。研究表明示范策略对</a:t>
            </a:r>
            <a:r>
              <a:rPr lang="en-US" altLang="zh-CN" sz="2400" dirty="0"/>
              <a:t>ASD</a:t>
            </a:r>
            <a:r>
              <a:rPr lang="zh-CN" altLang="en-US" sz="2400" dirty="0"/>
              <a:t>婴幼儿（</a:t>
            </a:r>
            <a:r>
              <a:rPr lang="en-US" altLang="zh-CN" sz="2400" dirty="0"/>
              <a:t>0—2</a:t>
            </a:r>
            <a:r>
              <a:rPr lang="zh-CN" altLang="en-US" sz="2400" dirty="0"/>
              <a:t>岁）和青年成人（</a:t>
            </a:r>
            <a:r>
              <a:rPr lang="en-US" altLang="zh-CN" sz="2400" dirty="0"/>
              <a:t>19—22</a:t>
            </a:r>
            <a:r>
              <a:rPr lang="zh-CN" altLang="en-US" sz="2400" dirty="0"/>
              <a:t>岁）有效，用于促进其社交、沟通、联合注意、游戏、入学准备、学业成就和职业技能的发展。</a:t>
            </a:r>
            <a:endParaRPr lang="zh-CN" altLang="en-US" sz="2400" dirty="0"/>
          </a:p>
          <a:p>
            <a:r>
              <a:rPr lang="en-US" altLang="zh-CN" sz="2400" b="1" dirty="0"/>
              <a:t>10.</a:t>
            </a:r>
            <a:r>
              <a:rPr lang="zh-CN" altLang="en-US" sz="2400" b="1" dirty="0"/>
              <a:t>自然情境干预（</a:t>
            </a:r>
            <a:r>
              <a:rPr lang="en-US" altLang="zh-CN" sz="2400" err="1"/>
              <a:t>NaturalisticIntervention</a:t>
            </a:r>
            <a:r>
              <a:rPr lang="zh-CN" altLang="en-US" sz="2400" b="1" dirty="0"/>
              <a:t>，简称</a:t>
            </a:r>
            <a:r>
              <a:rPr lang="en-US" altLang="zh-CN" sz="2400"/>
              <a:t>NI</a:t>
            </a:r>
            <a:r>
              <a:rPr lang="zh-CN" altLang="en-US" sz="2400" b="1" dirty="0"/>
              <a:t>）</a:t>
            </a:r>
            <a:endParaRPr lang="zh-CN" altLang="en-US" sz="2400" b="1" dirty="0"/>
          </a:p>
          <a:p>
            <a:r>
              <a:rPr lang="zh-CN" altLang="en-US" sz="2400" dirty="0"/>
              <a:t>有</a:t>
            </a:r>
            <a:r>
              <a:rPr lang="en-US" altLang="zh-CN" sz="2400" dirty="0"/>
              <a:t>10</a:t>
            </a:r>
            <a:r>
              <a:rPr lang="zh-CN" altLang="en-US" sz="2400" dirty="0"/>
              <a:t>个单一被试设计支持这一干预策略，研究表明示范策略对</a:t>
            </a:r>
            <a:r>
              <a:rPr lang="en-US" altLang="zh-CN" sz="2400" dirty="0"/>
              <a:t>ASD</a:t>
            </a:r>
            <a:r>
              <a:rPr lang="zh-CN" altLang="en-US" sz="2400" dirty="0"/>
              <a:t>婴幼儿（</a:t>
            </a:r>
            <a:r>
              <a:rPr lang="en-US" altLang="zh-CN" sz="2400" dirty="0"/>
              <a:t>0—2</a:t>
            </a:r>
            <a:r>
              <a:rPr lang="zh-CN" altLang="en-US" sz="2400" dirty="0"/>
              <a:t>岁）和小学生（</a:t>
            </a:r>
            <a:r>
              <a:rPr lang="en-US" altLang="zh-CN" sz="2400" dirty="0"/>
              <a:t>6—11</a:t>
            </a:r>
            <a:r>
              <a:rPr lang="zh-CN" altLang="en-US" sz="2400" dirty="0"/>
              <a:t>岁）有效，用于促进其社交、沟通、行为、联合注意、游戏、学业成就的发展。</a:t>
            </a:r>
            <a:endParaRPr lang="zh-CN" altLang="en-US" sz="2400" dirty="0"/>
          </a:p>
          <a:p>
            <a:endParaRPr lang="zh-CN" altLang="en-US" sz="2400" dirty="0"/>
          </a:p>
          <a:p>
            <a:endParaRPr lang="zh-CN" altLang="en-US" sz="2400" b="1" dirty="0"/>
          </a:p>
        </p:txBody>
      </p:sp>
    </p:spTree>
  </p:cSld>
  <p:clrMapOvr>
    <a:masterClrMapping/>
  </p:clrMapOvr>
</p:sld>
</file>

<file path=ppt/theme/theme1.xml><?xml version="1.0" encoding="utf-8"?>
<a:theme xmlns:a="http://schemas.openxmlformats.org/drawingml/2006/main" name="Network">
  <a:themeElements>
    <a:clrScheme name="">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72D00"/>
      </a:accent6>
      <a:hlink>
        <a:srgbClr val="808080"/>
      </a:hlink>
      <a:folHlink>
        <a:srgbClr val="CCCC66"/>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FFFFFF"/>
        </a:dk1>
        <a:lt1>
          <a:srgbClr val="000000"/>
        </a:lt1>
        <a:dk2>
          <a:srgbClr val="C0C0C0"/>
        </a:dk2>
        <a:lt2>
          <a:srgbClr val="4F747B"/>
        </a:lt2>
        <a:accent1>
          <a:srgbClr val="859868"/>
        </a:accent1>
        <a:accent2>
          <a:srgbClr val="5F5F5F"/>
        </a:accent2>
        <a:accent3>
          <a:srgbClr val="AAAAAA"/>
        </a:accent3>
        <a:accent4>
          <a:srgbClr val="DCDCDC"/>
        </a:accent4>
        <a:accent5>
          <a:srgbClr val="C3CAB9"/>
        </a:accent5>
        <a:accent6>
          <a:srgbClr val="555555"/>
        </a:accent6>
        <a:hlink>
          <a:srgbClr val="5F5F5F"/>
        </a:hlink>
        <a:folHlink>
          <a:srgbClr val="BA1212"/>
        </a:folHlink>
      </a:clrScheme>
      <a:clrMap bg1="lt1" tx1="dk1" bg2="lt2" tx2="dk2" accent1="accent1" accent2="accent2" accent3="accent3" accent4="accent4" accent5="accent5" accent6="accent6" hlink="hlink" folHlink="folHlink"/>
    </a:extraClrScheme>
    <a:extraClrScheme>
      <a:clrScheme name="">
        <a:dk1>
          <a:srgbClr val="FFFFFF"/>
        </a:dk1>
        <a:lt1>
          <a:srgbClr val="4D0B0B"/>
        </a:lt1>
        <a:dk2>
          <a:srgbClr val="FFFFFF"/>
        </a:dk2>
        <a:lt2>
          <a:srgbClr val="3C0000"/>
        </a:lt2>
        <a:accent1>
          <a:srgbClr val="666633"/>
        </a:accent1>
        <a:accent2>
          <a:srgbClr val="CC3300"/>
        </a:accent2>
        <a:accent3>
          <a:srgbClr val="B2AAAA"/>
        </a:accent3>
        <a:accent4>
          <a:srgbClr val="DCDCDC"/>
        </a:accent4>
        <a:accent5>
          <a:srgbClr val="B9B9AD"/>
        </a:accent5>
        <a:accent6>
          <a:srgbClr val="B72D00"/>
        </a:accent6>
        <a:hlink>
          <a:srgbClr val="CC9900"/>
        </a:hlink>
        <a:folHlink>
          <a:srgbClr val="CCCC33"/>
        </a:folHlink>
      </a:clrScheme>
      <a:clrMap bg1="lt1" tx1="dk1" bg2="lt2" tx2="dk2" accent1="accent1" accent2="accent2" accent3="accent3" accent4="accent4" accent5="accent5" accent6="accent6" hlink="hlink" folHlink="folHlink"/>
    </a:extraClrScheme>
    <a:extraClrScheme>
      <a:clrScheme name="">
        <a:dk1>
          <a:srgbClr val="FFFFFF"/>
        </a:dk1>
        <a:lt1>
          <a:srgbClr val="15192B"/>
        </a:lt1>
        <a:dk2>
          <a:srgbClr val="CCCCFF"/>
        </a:dk2>
        <a:lt2>
          <a:srgbClr val="666699"/>
        </a:lt2>
        <a:accent1>
          <a:srgbClr val="4F893D"/>
        </a:accent1>
        <a:accent2>
          <a:srgbClr val="666699"/>
        </a:accent2>
        <a:accent3>
          <a:srgbClr val="AAAAAC"/>
        </a:accent3>
        <a:accent4>
          <a:srgbClr val="DCDCDC"/>
        </a:accent4>
        <a:accent5>
          <a:srgbClr val="B3C4AF"/>
        </a:accent5>
        <a:accent6>
          <a:srgbClr val="5B5B89"/>
        </a:accent6>
        <a:hlink>
          <a:srgbClr val="CC9900"/>
        </a:hlink>
        <a:folHlink>
          <a:srgbClr val="4837C7"/>
        </a:folHlink>
      </a:clrScheme>
      <a:clrMap bg1="lt1" tx1="dk1" bg2="lt2" tx2="dk2" accent1="accent1" accent2="accent2" accent3="accent3" accent4="accent4" accent5="accent5" accent6="accent6" hlink="hlink" folHlink="folHlink"/>
    </a:extraClrScheme>
    <a:extraClrScheme>
      <a:clrScheme name="">
        <a:dk1>
          <a:srgbClr val="FFFFFF"/>
        </a:dk1>
        <a:lt1>
          <a:srgbClr val="86001A"/>
        </a:lt1>
        <a:dk2>
          <a:srgbClr val="CCCC66"/>
        </a:dk2>
        <a:lt2>
          <a:srgbClr val="666699"/>
        </a:lt2>
        <a:accent1>
          <a:srgbClr val="FF3300"/>
        </a:accent1>
        <a:accent2>
          <a:srgbClr val="FF6600"/>
        </a:accent2>
        <a:accent3>
          <a:srgbClr val="C3AAAA"/>
        </a:accent3>
        <a:accent4>
          <a:srgbClr val="DCDCDC"/>
        </a:accent4>
        <a:accent5>
          <a:srgbClr val="FFADAA"/>
        </a:accent5>
        <a:accent6>
          <a:srgbClr val="E55B00"/>
        </a:accent6>
        <a:hlink>
          <a:srgbClr val="CC9900"/>
        </a:hlink>
        <a:folHlink>
          <a:srgbClr val="FF0000"/>
        </a:folHlink>
      </a:clrScheme>
      <a:clrMap bg1="lt1" tx1="dk1" bg2="lt2" tx2="dk2" accent1="accent1" accent2="accent2" accent3="accent3" accent4="accent4" accent5="accent5" accent6="accent6" hlink="hlink" folHlink="folHlink"/>
    </a:extraClrScheme>
    <a:extraClrScheme>
      <a:clrScheme name="">
        <a:dk1>
          <a:srgbClr val="FFFFFF"/>
        </a:dk1>
        <a:lt1>
          <a:srgbClr val="000054"/>
        </a:lt1>
        <a:dk2>
          <a:srgbClr val="FFFFFF"/>
        </a:dk2>
        <a:lt2>
          <a:srgbClr val="666699"/>
        </a:lt2>
        <a:accent1>
          <a:srgbClr val="3333FF"/>
        </a:accent1>
        <a:accent2>
          <a:srgbClr val="006699"/>
        </a:accent2>
        <a:accent3>
          <a:srgbClr val="AAAAB4"/>
        </a:accent3>
        <a:accent4>
          <a:srgbClr val="DCDCDC"/>
        </a:accent4>
        <a:accent5>
          <a:srgbClr val="ADADFF"/>
        </a:accent5>
        <a:accent6>
          <a:srgbClr val="005B89"/>
        </a:accent6>
        <a:hlink>
          <a:srgbClr val="669900"/>
        </a:hlink>
        <a:folHlink>
          <a:srgbClr val="0000FF"/>
        </a:folHlink>
      </a:clrScheme>
      <a:clrMap bg1="lt1" tx1="dk1" bg2="lt2" tx2="dk2" accent1="accent1" accent2="accent2" accent3="accent3" accent4="accent4" accent5="accent5" accent6="accent6" hlink="hlink" folHlink="folHlink"/>
    </a:extraClrScheme>
    <a:extraClrScheme>
      <a:clrScheme name="">
        <a:dk1>
          <a:srgbClr val="FFFFFF"/>
        </a:dk1>
        <a:lt1>
          <a:srgbClr val="30054B"/>
        </a:lt1>
        <a:dk2>
          <a:srgbClr val="FFFFFF"/>
        </a:dk2>
        <a:lt2>
          <a:srgbClr val="808080"/>
        </a:lt2>
        <a:accent1>
          <a:srgbClr val="797B9B"/>
        </a:accent1>
        <a:accent2>
          <a:srgbClr val="6B4FB1"/>
        </a:accent2>
        <a:accent3>
          <a:srgbClr val="ADAAB2"/>
        </a:accent3>
        <a:accent4>
          <a:srgbClr val="DCDCDC"/>
        </a:accent4>
        <a:accent5>
          <a:srgbClr val="BEBFCB"/>
        </a:accent5>
        <a:accent6>
          <a:srgbClr val="5F469E"/>
        </a:accent6>
        <a:hlink>
          <a:srgbClr val="7AACCE"/>
        </a:hlink>
        <a:folHlink>
          <a:srgbClr val="D8D8EC"/>
        </a:folHlink>
      </a:clrScheme>
      <a:clrMap bg1="lt1" tx1="dk1" bg2="lt2" tx2="dk2" accent1="accent1" accent2="accent2" accent3="accent3" accent4="accent4" accent5="accent5" accent6="accent6" hlink="hlink" folHlink="folHlink"/>
    </a:extraClrScheme>
    <a:extraClrScheme>
      <a:clrScheme name="">
        <a:dk1>
          <a:srgbClr val="FFFFCC"/>
        </a:dk1>
        <a:lt1>
          <a:srgbClr val="29527B"/>
        </a:lt1>
        <a:dk2>
          <a:srgbClr val="FFFFFF"/>
        </a:dk2>
        <a:lt2>
          <a:srgbClr val="808080"/>
        </a:lt2>
        <a:accent1>
          <a:srgbClr val="CCCC00"/>
        </a:accent1>
        <a:accent2>
          <a:srgbClr val="669999"/>
        </a:accent2>
        <a:accent3>
          <a:srgbClr val="ACB3BF"/>
        </a:accent3>
        <a:accent4>
          <a:srgbClr val="DCDCAF"/>
        </a:accent4>
        <a:accent5>
          <a:srgbClr val="E2E2AA"/>
        </a:accent5>
        <a:accent6>
          <a:srgbClr val="5B8989"/>
        </a:accent6>
        <a:hlink>
          <a:srgbClr val="D8D8EC"/>
        </a:hlink>
        <a:folHlink>
          <a:srgbClr val="B2B2B2"/>
        </a:folHlink>
      </a:clrScheme>
      <a:clrMap bg1="lt1" tx1="dk1" bg2="lt2" tx2="dk2" accent1="accent1" accent2="accent2" accent3="accent3" accent4="accent4" accent5="accent5" accent6="accent6" hlink="hlink" folHlink="folHlink"/>
    </a:extraClrScheme>
    <a:extraClrScheme>
      <a:clrScheme name="">
        <a:dk1>
          <a:srgbClr val="FFFFFF"/>
        </a:dk1>
        <a:lt1>
          <a:srgbClr val="476949"/>
        </a:lt1>
        <a:dk2>
          <a:srgbClr val="FFFFFF"/>
        </a:dk2>
        <a:lt2>
          <a:srgbClr val="666699"/>
        </a:lt2>
        <a:accent1>
          <a:srgbClr val="CC6600"/>
        </a:accent1>
        <a:accent2>
          <a:srgbClr val="CC9900"/>
        </a:accent2>
        <a:accent3>
          <a:srgbClr val="B1B9B1"/>
        </a:accent3>
        <a:accent4>
          <a:srgbClr val="DCDCDC"/>
        </a:accent4>
        <a:accent5>
          <a:srgbClr val="E2B9AA"/>
        </a:accent5>
        <a:accent6>
          <a:srgbClr val="B78900"/>
        </a:accent6>
        <a:hlink>
          <a:srgbClr val="669900"/>
        </a:hlink>
        <a:folHlink>
          <a:srgbClr val="A452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7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B8989"/>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Network</Template>
  <TotalTime>0</TotalTime>
  <Words>14926</Words>
  <Application>WPS 演示</Application>
  <PresentationFormat>在屏幕上显示</PresentationFormat>
  <Paragraphs>867</Paragraphs>
  <Slides>86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86</vt:i4>
      </vt:variant>
    </vt:vector>
  </HeadingPairs>
  <TitlesOfParts>
    <vt:vector size="95" baseType="lpstr">
      <vt:lpstr>Arial</vt:lpstr>
      <vt:lpstr>宋体</vt:lpstr>
      <vt:lpstr>Wingdings</vt:lpstr>
      <vt:lpstr>Times New Roman</vt:lpstr>
      <vt:lpstr>黑体</vt:lpstr>
      <vt:lpstr>隶书</vt:lpstr>
      <vt:lpstr>微软雅黑</vt:lpstr>
      <vt:lpstr>Calibri</vt:lpstr>
      <vt:lpstr>Network</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Administrator</cp:lastModifiedBy>
  <cp:revision>47</cp:revision>
  <dcterms:created xsi:type="dcterms:W3CDTF">2016-11-08T06:30:02Z</dcterms:created>
  <dcterms:modified xsi:type="dcterms:W3CDTF">2016-11-08T06:32:07Z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KSOProductBuildVer">
    <vt:lpwstr>2052-10.1.0.5973</vt:lpwstr>
  </property>
</Properties>
</file>