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3"/>
    <p:sldId id="256" r:id="rId4"/>
    <p:sldId id="281" r:id="rId5"/>
    <p:sldId id="280" r:id="rId6"/>
    <p:sldId id="285" r:id="rId7"/>
    <p:sldId id="279" r:id="rId8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1"/>
  <p:cmAuthor id="2" name="mi" initials="m" lastIdx="1" clrIdx="1"/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B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9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tags" Target="../tags/tag2.xml"/><Relationship Id="rId3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tags" Target="../tags/tag4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tags" Target="../tags/tag6.xml"/><Relationship Id="rId3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tags" Target="../tags/tag8.xml"/><Relationship Id="rId3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ppt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" y="-635"/>
            <a:ext cx="12193905" cy="6859270"/>
          </a:xfrm>
          <a:prstGeom prst="rect">
            <a:avLst/>
          </a:prstGeom>
        </p:spPr>
      </p:pic>
      <p:pic>
        <p:nvPicPr>
          <p:cNvPr id="5" name="图片 4" descr="4647db2e651d1a654f3bd0f635cdbfc 拷贝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" y="-635"/>
            <a:ext cx="12193270" cy="68586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70000" y="1940560"/>
            <a:ext cx="7155180" cy="1725295"/>
          </a:xfrm>
        </p:spPr>
        <p:txBody>
          <a:bodyPr>
            <a:normAutofit/>
          </a:bodyPr>
          <a:p>
            <a:pPr algn="l"/>
            <a:r>
              <a:rPr lang="en-US" spc="100">
                <a:solidFill>
                  <a:srgbClr val="2A3F74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100</a:t>
            </a:r>
            <a:r>
              <a:rPr lang="zh-CN" altLang="en-US" spc="100">
                <a:solidFill>
                  <a:srgbClr val="2A3F74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个常见</a:t>
            </a:r>
            <a:r>
              <a:rPr lang="zh-CN" altLang="en-US" spc="100">
                <a:solidFill>
                  <a:srgbClr val="2A3F74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问题</a:t>
            </a:r>
            <a:endParaRPr lang="zh-CN" altLang="en-US" spc="100">
              <a:solidFill>
                <a:srgbClr val="2A3F74"/>
              </a:solidFill>
              <a:uFillTx/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80515" y="4255135"/>
            <a:ext cx="2940050" cy="361950"/>
          </a:xfrm>
        </p:spPr>
        <p:txBody>
          <a:bodyPr>
            <a:noAutofit/>
          </a:bodyPr>
          <a:p>
            <a:r>
              <a:rPr lang="zh-CN" altLang="en-US" sz="2000" b="1" spc="200">
                <a:solidFill>
                  <a:schemeClr val="bg1"/>
                </a:solidFill>
                <a:uFillTx/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主讲人:BCBA朱雄保</a:t>
            </a:r>
            <a:endParaRPr lang="zh-CN" altLang="en-US" sz="2000" b="1" spc="200">
              <a:solidFill>
                <a:schemeClr val="bg1"/>
              </a:solidFill>
              <a:uFillTx/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" name="组合 15"/>
          <p:cNvGrpSpPr/>
          <p:nvPr/>
        </p:nvGrpSpPr>
        <p:grpSpPr>
          <a:xfrm>
            <a:off x="9900920" y="5936615"/>
            <a:ext cx="2230120" cy="855345"/>
            <a:chOff x="15721" y="9520"/>
            <a:chExt cx="3512" cy="1347"/>
          </a:xfrm>
        </p:grpSpPr>
        <p:grpSp>
          <p:nvGrpSpPr>
            <p:cNvPr id="11" name="组合 10"/>
            <p:cNvGrpSpPr/>
            <p:nvPr/>
          </p:nvGrpSpPr>
          <p:grpSpPr>
            <a:xfrm>
              <a:off x="15721" y="9577"/>
              <a:ext cx="1763" cy="1222"/>
              <a:chOff x="165" y="0"/>
              <a:chExt cx="1763" cy="1222"/>
            </a:xfrm>
          </p:grpSpPr>
          <p:pic>
            <p:nvPicPr>
              <p:cNvPr id="7" name="图片 6" descr="科睿特教公众号二维码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06" y="0"/>
                <a:ext cx="1223" cy="1223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165" y="0"/>
                <a:ext cx="398" cy="1223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r>
                  <a:rPr lang="zh-CN" altLang="en-US" sz="1200">
                    <a:solidFill>
                      <a:srgbClr val="5DB8C5"/>
                    </a:solidFill>
                    <a:latin typeface="楷体" panose="02010609060101010101" charset="-122"/>
                    <a:ea typeface="楷体" panose="02010609060101010101" charset="-122"/>
                  </a:rPr>
                  <a:t>科睿教育</a:t>
                </a:r>
                <a:endPara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14" name="文本框 13"/>
            <p:cNvSpPr txBox="1"/>
            <p:nvPr>
              <p:custDataLst>
                <p:tags r:id="rId2"/>
              </p:custDataLst>
            </p:nvPr>
          </p:nvSpPr>
          <p:spPr>
            <a:xfrm>
              <a:off x="17487" y="9577"/>
              <a:ext cx="398" cy="122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rPr>
                <a:t>客服微信</a:t>
              </a:r>
              <a:endParaRPr lang="zh-CN" altLang="en-US" sz="1200">
                <a:solidFill>
                  <a:srgbClr val="5DB8C5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15" name="图片 14" descr="周玉客服二维码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85" y="9520"/>
              <a:ext cx="1348" cy="1347"/>
            </a:xfrm>
            <a:prstGeom prst="rect">
              <a:avLst/>
            </a:prstGeom>
          </p:spPr>
        </p:pic>
      </p:grpSp>
      <p:pic>
        <p:nvPicPr>
          <p:cNvPr id="4" name="图片 3" descr="科睿教育横板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7815" y="127000"/>
            <a:ext cx="1900555" cy="5378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56615" y="1038225"/>
            <a:ext cx="6507480" cy="454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defTabSz="914400"/>
            <a:r>
              <a:rPr lang="en-US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22.</a:t>
            </a:r>
            <a:r>
              <a:rPr lang="zh-CN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孩子经常借口说要尿尿</a:t>
            </a:r>
            <a:endParaRPr lang="zh-CN" altLang="zh-CN" sz="2800">
              <a:latin typeface="Arial" panose="020B0604020202020204" pitchFamily="34" charset="0"/>
              <a:ea typeface="汉仪行者笔记简" charset="-122"/>
              <a:cs typeface="+mj-cs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4875" y="1971040"/>
            <a:ext cx="10623550" cy="33693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1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）记录行为次数，记录</a:t>
            </a: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ABC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分析功能。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2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）往往是逃避的，需要观察孩子尿的规律，以及今天是否喝了很多水，忽略孩子继续要求完成任务。固定时间带孩子去（</a:t>
            </a: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NCR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），提供倒计时。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3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）如果是为了去卫生间玩，或者吸引你的表现。可以考虑忽略，自己玩自己的，假装玩的很开心就是不去看他，也不回应他。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" name="组合 15"/>
          <p:cNvGrpSpPr/>
          <p:nvPr/>
        </p:nvGrpSpPr>
        <p:grpSpPr>
          <a:xfrm>
            <a:off x="9900920" y="5936615"/>
            <a:ext cx="2230120" cy="855345"/>
            <a:chOff x="15721" y="9520"/>
            <a:chExt cx="3512" cy="1347"/>
          </a:xfrm>
        </p:grpSpPr>
        <p:grpSp>
          <p:nvGrpSpPr>
            <p:cNvPr id="11" name="组合 10"/>
            <p:cNvGrpSpPr/>
            <p:nvPr/>
          </p:nvGrpSpPr>
          <p:grpSpPr>
            <a:xfrm>
              <a:off x="15721" y="9577"/>
              <a:ext cx="1763" cy="1222"/>
              <a:chOff x="165" y="0"/>
              <a:chExt cx="1763" cy="1222"/>
            </a:xfrm>
          </p:grpSpPr>
          <p:pic>
            <p:nvPicPr>
              <p:cNvPr id="7" name="图片 6" descr="科睿特教公众号二维码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06" y="0"/>
                <a:ext cx="1223" cy="1223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165" y="0"/>
                <a:ext cx="398" cy="1223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r>
                  <a:rPr lang="zh-CN" altLang="en-US" sz="1200">
                    <a:solidFill>
                      <a:srgbClr val="5DB8C5"/>
                    </a:solidFill>
                    <a:latin typeface="楷体" panose="02010609060101010101" charset="-122"/>
                    <a:ea typeface="楷体" panose="02010609060101010101" charset="-122"/>
                  </a:rPr>
                  <a:t>科睿教育</a:t>
                </a:r>
                <a:endPara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14" name="文本框 13"/>
            <p:cNvSpPr txBox="1"/>
            <p:nvPr>
              <p:custDataLst>
                <p:tags r:id="rId2"/>
              </p:custDataLst>
            </p:nvPr>
          </p:nvSpPr>
          <p:spPr>
            <a:xfrm>
              <a:off x="17487" y="9577"/>
              <a:ext cx="398" cy="122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rPr>
                <a:t>客服微信</a:t>
              </a:r>
              <a:endParaRPr lang="zh-CN" altLang="en-US" sz="1200">
                <a:solidFill>
                  <a:srgbClr val="5DB8C5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15" name="图片 14" descr="周玉客服二维码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85" y="9520"/>
              <a:ext cx="1348" cy="1347"/>
            </a:xfrm>
            <a:prstGeom prst="rect">
              <a:avLst/>
            </a:prstGeom>
          </p:spPr>
        </p:pic>
      </p:grpSp>
      <p:pic>
        <p:nvPicPr>
          <p:cNvPr id="4" name="图片 3" descr="科睿教育横板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7815" y="127000"/>
            <a:ext cx="1900555" cy="5378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56615" y="1038225"/>
            <a:ext cx="6507480" cy="454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defTabSz="914400"/>
            <a:r>
              <a:rPr lang="en-US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23.</a:t>
            </a:r>
            <a:r>
              <a:rPr lang="zh-CN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孩子经常问，什么时候下课。</a:t>
            </a:r>
            <a:endParaRPr lang="en-US" altLang="zh-CN" sz="2800">
              <a:latin typeface="Arial" panose="020B0604020202020204" pitchFamily="34" charset="0"/>
              <a:ea typeface="汉仪行者笔记简" charset="-122"/>
              <a:cs typeface="+mj-cs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4875" y="1971040"/>
            <a:ext cx="10623550" cy="33693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1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）反思自己上课的趣味度，还是孩子有更多的其他需求。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2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）让孩子表达当前想法（诱发沟通：太无聊啊，我不想学这个换一个）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3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）不要直接回答孩子这个问题：比如还有</a:t>
            </a: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3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个贴纸你要加油什么的。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" name="组合 15"/>
          <p:cNvGrpSpPr/>
          <p:nvPr/>
        </p:nvGrpSpPr>
        <p:grpSpPr>
          <a:xfrm>
            <a:off x="9900920" y="5936615"/>
            <a:ext cx="2230120" cy="855345"/>
            <a:chOff x="15721" y="9520"/>
            <a:chExt cx="3512" cy="1347"/>
          </a:xfrm>
        </p:grpSpPr>
        <p:grpSp>
          <p:nvGrpSpPr>
            <p:cNvPr id="11" name="组合 10"/>
            <p:cNvGrpSpPr/>
            <p:nvPr/>
          </p:nvGrpSpPr>
          <p:grpSpPr>
            <a:xfrm>
              <a:off x="15721" y="9577"/>
              <a:ext cx="1763" cy="1222"/>
              <a:chOff x="165" y="0"/>
              <a:chExt cx="1763" cy="1222"/>
            </a:xfrm>
          </p:grpSpPr>
          <p:pic>
            <p:nvPicPr>
              <p:cNvPr id="7" name="图片 6" descr="科睿特教公众号二维码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06" y="0"/>
                <a:ext cx="1223" cy="1223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165" y="0"/>
                <a:ext cx="398" cy="1223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r>
                  <a:rPr lang="zh-CN" altLang="en-US" sz="1200">
                    <a:solidFill>
                      <a:srgbClr val="5DB8C5"/>
                    </a:solidFill>
                    <a:latin typeface="楷体" panose="02010609060101010101" charset="-122"/>
                    <a:ea typeface="楷体" panose="02010609060101010101" charset="-122"/>
                  </a:rPr>
                  <a:t>科睿教育</a:t>
                </a:r>
                <a:endPara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14" name="文本框 13"/>
            <p:cNvSpPr txBox="1"/>
            <p:nvPr>
              <p:custDataLst>
                <p:tags r:id="rId2"/>
              </p:custDataLst>
            </p:nvPr>
          </p:nvSpPr>
          <p:spPr>
            <a:xfrm>
              <a:off x="17487" y="9577"/>
              <a:ext cx="398" cy="122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rPr>
                <a:t>客服微信</a:t>
              </a:r>
              <a:endParaRPr lang="zh-CN" altLang="en-US" sz="1200">
                <a:solidFill>
                  <a:srgbClr val="5DB8C5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15" name="图片 14" descr="周玉客服二维码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85" y="9520"/>
              <a:ext cx="1348" cy="1347"/>
            </a:xfrm>
            <a:prstGeom prst="rect">
              <a:avLst/>
            </a:prstGeom>
          </p:spPr>
        </p:pic>
      </p:grpSp>
      <p:pic>
        <p:nvPicPr>
          <p:cNvPr id="4" name="图片 3" descr="科睿教育横板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7815" y="127000"/>
            <a:ext cx="1900555" cy="5378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56615" y="1038225"/>
            <a:ext cx="6507480" cy="454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defTabSz="914400"/>
            <a:r>
              <a:rPr lang="en-US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24.</a:t>
            </a:r>
            <a:r>
              <a:rPr lang="zh-CN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老师还没有发指令，孩子就做。</a:t>
            </a:r>
            <a:endParaRPr lang="zh-CN" altLang="zh-CN" sz="2800">
              <a:latin typeface="Arial" panose="020B0604020202020204" pitchFamily="34" charset="0"/>
              <a:ea typeface="汉仪行者笔记简" charset="-122"/>
              <a:cs typeface="+mj-cs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4875" y="1971040"/>
            <a:ext cx="10623550" cy="33693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1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）做模仿或者指令，孩子就随机猜测动作，做配对或辨认的时候，老师还没发指令的时候就拿，做仿说</a:t>
            </a: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/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命名的时候老师没说就说。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2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）每次发指令的时候手放在孩子手上，做一个阻挡。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3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）发指令的时候节奏慢一点。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4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）用偏好物吸引孩子注意力，然后引导到材料上。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5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）老师回合要清晰，指令要明确。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" name="组合 15"/>
          <p:cNvGrpSpPr/>
          <p:nvPr/>
        </p:nvGrpSpPr>
        <p:grpSpPr>
          <a:xfrm>
            <a:off x="9900920" y="5936615"/>
            <a:ext cx="2230120" cy="855345"/>
            <a:chOff x="15721" y="9520"/>
            <a:chExt cx="3512" cy="1347"/>
          </a:xfrm>
        </p:grpSpPr>
        <p:grpSp>
          <p:nvGrpSpPr>
            <p:cNvPr id="11" name="组合 10"/>
            <p:cNvGrpSpPr/>
            <p:nvPr/>
          </p:nvGrpSpPr>
          <p:grpSpPr>
            <a:xfrm>
              <a:off x="15721" y="9577"/>
              <a:ext cx="1763" cy="1222"/>
              <a:chOff x="165" y="0"/>
              <a:chExt cx="1763" cy="1222"/>
            </a:xfrm>
          </p:grpSpPr>
          <p:pic>
            <p:nvPicPr>
              <p:cNvPr id="7" name="图片 6" descr="科睿特教公众号二维码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06" y="0"/>
                <a:ext cx="1223" cy="1223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165" y="0"/>
                <a:ext cx="398" cy="1223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r>
                  <a:rPr lang="zh-CN" altLang="en-US" sz="1200">
                    <a:solidFill>
                      <a:srgbClr val="5DB8C5"/>
                    </a:solidFill>
                    <a:latin typeface="楷体" panose="02010609060101010101" charset="-122"/>
                    <a:ea typeface="楷体" panose="02010609060101010101" charset="-122"/>
                  </a:rPr>
                  <a:t>科睿教育</a:t>
                </a:r>
                <a:endPara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14" name="文本框 13"/>
            <p:cNvSpPr txBox="1"/>
            <p:nvPr>
              <p:custDataLst>
                <p:tags r:id="rId2"/>
              </p:custDataLst>
            </p:nvPr>
          </p:nvSpPr>
          <p:spPr>
            <a:xfrm>
              <a:off x="17487" y="9577"/>
              <a:ext cx="398" cy="122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r>
                <a:rPr lang="zh-CN" altLang="en-US" sz="1200">
                  <a:solidFill>
                    <a:srgbClr val="5DB8C5"/>
                  </a:solidFill>
                  <a:latin typeface="楷体" panose="02010609060101010101" charset="-122"/>
                  <a:ea typeface="楷体" panose="02010609060101010101" charset="-122"/>
                </a:rPr>
                <a:t>客服微信</a:t>
              </a:r>
              <a:endParaRPr lang="zh-CN" altLang="en-US" sz="1200">
                <a:solidFill>
                  <a:srgbClr val="5DB8C5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15" name="图片 14" descr="周玉客服二维码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85" y="9520"/>
              <a:ext cx="1348" cy="1347"/>
            </a:xfrm>
            <a:prstGeom prst="rect">
              <a:avLst/>
            </a:prstGeom>
          </p:spPr>
        </p:pic>
      </p:grpSp>
      <p:pic>
        <p:nvPicPr>
          <p:cNvPr id="4" name="图片 3" descr="科睿教育横板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7815" y="127000"/>
            <a:ext cx="1900555" cy="5378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56615" y="1038225"/>
            <a:ext cx="6507480" cy="454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defTabSz="914400"/>
            <a:r>
              <a:rPr lang="en-US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25.</a:t>
            </a:r>
            <a:r>
              <a:rPr lang="zh-CN" altLang="zh-CN" sz="2800">
                <a:latin typeface="Arial" panose="020B0604020202020204" pitchFamily="34" charset="0"/>
                <a:ea typeface="汉仪行者笔记简" charset="-122"/>
                <a:cs typeface="+mj-cs"/>
                <a:sym typeface="微软雅黑" panose="020B0503020204020204" charset="-122"/>
              </a:rPr>
              <a:t>孩子对指令反应很慢。</a:t>
            </a:r>
            <a:endParaRPr lang="zh-CN" altLang="zh-CN" sz="2800" kern="1200" normalizeH="0" baseline="0">
              <a:latin typeface="Arial" panose="020B0604020202020204" pitchFamily="34" charset="0"/>
              <a:ea typeface="汉仪行者笔记简" charset="-122"/>
              <a:cs typeface="+mj-cs"/>
              <a:sym typeface="微软雅黑" panose="020B0503020204020204" charset="-122"/>
            </a:endParaRPr>
          </a:p>
          <a:p>
            <a:pPr defTabSz="914400"/>
            <a:endParaRPr lang="zh-CN" altLang="zh-CN" sz="2800">
              <a:latin typeface="Arial" panose="020B0604020202020204" pitchFamily="34" charset="0"/>
              <a:ea typeface="汉仪行者笔记简" charset="-122"/>
              <a:cs typeface="+mj-cs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4875" y="1971040"/>
            <a:ext cx="10623550" cy="33693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1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）每次发完指令后，</a:t>
            </a: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3-5S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后才有反应。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2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）做一个密集指令，减少孩子反应延宕时间。</a:t>
            </a:r>
            <a:endParaRPr kumimoji="0" lang="zh-CN" altLang="en-US" b="0" i="0" u="none" strike="noStrike" kern="1200" cap="none" spc="150" normalizeH="0" baseline="0" noProof="1">
              <a:solidFill>
                <a:schemeClr val="tx1"/>
              </a:solidFill>
              <a:uFillTx/>
              <a:latin typeface="Arial" panose="020B0604020202020204" pitchFamily="34" charset="0"/>
              <a:ea typeface="汉仪行者笔记简" charset="-122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3</a:t>
            </a:r>
            <a:r>
              <a:rPr lang="zh-CN" altLang="en-US" spc="150">
                <a:uFillTx/>
                <a:latin typeface="Arial" panose="020B0604020202020204" pitchFamily="34" charset="0"/>
                <a:ea typeface="汉仪行者笔记简" charset="-122"/>
                <a:sym typeface="+mn-ea"/>
              </a:rPr>
              <a:t>）让环境变得紧急（孩子不马上做，可能会被吃到或者撞到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科睿单独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613275"/>
            <a:ext cx="2102485" cy="21196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676015" y="2317750"/>
            <a:ext cx="5660390" cy="20034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9600"/>
              <a:t>谢谢</a:t>
            </a:r>
            <a:endParaRPr lang="zh-CN" altLang="en-US" sz="96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ZTRjNjhmZWNiMjdkZWNhNzg3N2ZhN2FkYzNkMjQzMWM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</Words>
  <Application>WPS 演示</Application>
  <PresentationFormat>宽屏</PresentationFormat>
  <Paragraphs>49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Wingdings</vt:lpstr>
      <vt:lpstr>思源黑体 Medium</vt:lpstr>
      <vt:lpstr>黑体</vt:lpstr>
      <vt:lpstr>楷体</vt:lpstr>
      <vt:lpstr>汉仪行者笔记简</vt:lpstr>
      <vt:lpstr>微软雅黑</vt:lpstr>
      <vt:lpstr>Arial Unicode MS</vt:lpstr>
      <vt:lpstr>Calibri</vt:lpstr>
      <vt:lpstr>WPS</vt:lpstr>
      <vt:lpstr>100个常见问题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Tao00</cp:lastModifiedBy>
  <cp:revision>54</cp:revision>
  <dcterms:created xsi:type="dcterms:W3CDTF">2023-08-23T06:15:00Z</dcterms:created>
  <dcterms:modified xsi:type="dcterms:W3CDTF">2023-11-27T06:58:06Z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32763678535D4586B7E8EB14EC855F33_12</vt:lpwstr>
  </property>
  <property fmtid="{D5CDD505-2E9C-101B-9397-08002B2CF9AE}" pid="3" name="KSOProductBuildVer">
    <vt:lpwstr>2052-12.1.0.15712</vt:lpwstr>
  </property>
</Properties>
</file>