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3"/>
    <p:sldId id="256" r:id="rId4"/>
    <p:sldId id="274" r:id="rId5"/>
    <p:sldId id="275" r:id="rId6"/>
    <p:sldId id="276" r:id="rId7"/>
    <p:sldId id="286" r:id="rId8"/>
    <p:sldId id="290" r:id="rId9"/>
    <p:sldId id="259" r:id="rId10"/>
  </p:sldIdLst>
  <p:sldSz cx="12192000" cy="6858000"/>
  <p:notesSz cx="6858000" cy="9144000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5DB8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10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1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3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4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6.xml"/><Relationship Id="rId3" Type="http://schemas.openxmlformats.org/officeDocument/2006/relationships/image" Target="../media/image4.png"/><Relationship Id="rId2" Type="http://schemas.openxmlformats.org/officeDocument/2006/relationships/tags" Target="../tags/tag5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tags" Target="../tags/tag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tags" Target="../tags/tag9.xml"/><Relationship Id="rId3" Type="http://schemas.openxmlformats.org/officeDocument/2006/relationships/image" Target="../media/image4.png"/><Relationship Id="rId2" Type="http://schemas.openxmlformats.org/officeDocument/2006/relationships/tags" Target="../tags/tag8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88135" y="1256665"/>
            <a:ext cx="9342755" cy="48653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zh-CN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家庭沟通</a:t>
            </a:r>
            <a:endParaRPr lang="zh-CN" altLang="en-US" sz="96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96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</a:t>
            </a:r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BCaBA</a:t>
            </a:r>
            <a:r>
              <a:rPr lang="zh-CN" altLang="en-US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白振良</a:t>
            </a:r>
            <a:endParaRPr lang="zh-CN" altLang="en-US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altLang="zh-CN" sz="320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      2023.09.14</a:t>
            </a:r>
            <a:endParaRPr lang="en-US" altLang="zh-CN" sz="320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872615"/>
            <a:ext cx="11309985" cy="36810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</a:rPr>
              <a:t>ASD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家长患抑郁的比例高，白天没精神，晚上胡思乱想睡不着。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</a:rPr>
              <a:t>ASD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家长离婚率高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zh-CN" sz="2000">
                <a:latin typeface="楷体" panose="02010609060101010101" charset="-122"/>
                <a:ea typeface="楷体" panose="02010609060101010101" charset="-122"/>
              </a:rPr>
              <a:t>ASD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家庭内部争吵多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现状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84935"/>
            <a:ext cx="10042938" cy="45516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家长自己带孩子，能学到很多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东西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试着在家里进行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干预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不让老人带孩子，可以让老人给帮忙做些家务，做饭什么的，我们能有更多的时间陪伴干预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孩子。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自己带孩子，更了解孩子，带出去才能更好的处理孩子的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问题。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大部分孩子来说干预是终身的，只能父母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charset="0"/>
                <a:ea typeface="楷体" charset="0"/>
              </a:rPr>
              <a:t>老人的体力和精力有限。</a:t>
            </a:r>
            <a:endParaRPr lang="zh-CN" altLang="en-US" sz="2000">
              <a:latin typeface="楷体" charset="0"/>
              <a:ea typeface="楷体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charset="0"/>
                <a:ea typeface="楷体" charset="0"/>
              </a:rPr>
              <a:t>老人的很多习惯不适合我们孩子，且很难改变。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  <a:sym typeface="+mn-ea"/>
              </a:rPr>
              <a:t>谁来带孩子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518920"/>
            <a:ext cx="11309985" cy="40347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要不要再干预</a:t>
            </a:r>
            <a:endParaRPr lang="en-US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孩子为什么进步慢，机构不好，家长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没带好？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要不要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换机构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  <a:sym typeface="+mn-ea"/>
              </a:rPr>
              <a:t>钱的问题。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要不要二胎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charset="0"/>
                <a:ea typeface="楷体" charset="0"/>
              </a:rPr>
              <a:t>孩子这样是谁的问题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那些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分歧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606550"/>
            <a:ext cx="10560050" cy="399288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沟通少，一个带孩子，一个上班都很累回家也没心情沟通，理所当然的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认为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对方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了解。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上课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时孩子完全自己带，另一半不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参与。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只有带孩子的家长在学习，对方没有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学习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假期也不放心让他人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带孩子。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眼里只有孩子，过于压抑，容易</a:t>
            </a: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吵架。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charset="0"/>
                <a:ea typeface="楷体" charset="0"/>
              </a:rPr>
              <a:t>眼里只有孩子忽略了对方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为什么会有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分歧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05" y="116205"/>
            <a:ext cx="2070100" cy="523240"/>
          </a:xfrm>
          <a:prstGeom prst="rect">
            <a:avLst/>
          </a:prstGeom>
        </p:spPr>
      </p:pic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3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15010" y="1332127"/>
            <a:ext cx="11309985" cy="4558281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父母双方共同参与，从去医院诊断开始。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换新的老师，新的机构父母双方都去，商议决定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zh-CN" sz="2000">
                <a:latin typeface="楷体" panose="02010609060101010101" charset="-122"/>
                <a:ea typeface="楷体" panose="02010609060101010101" charset="-122"/>
              </a:rPr>
              <a:t>机构上课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时，偶然也让对方带孩子一天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周末只是一天把孩子放心的给对方。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对方带孩子是我们不要过多的干预，多些表扬。强化也可以</a:t>
            </a:r>
            <a:r>
              <a:rPr lang="en-US" altLang="zh-CN" sz="2000">
                <a:latin typeface="楷体" panose="02010609060101010101" charset="-122"/>
                <a:ea typeface="楷体" panose="02010609060101010101" charset="-122"/>
              </a:rPr>
              <a:t>y</a:t>
            </a: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用在成人身上。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我们带孩子不容易，也要体谅对方。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听取对方意见，不要每次都是喋喋不休的孩子怎么样，别人的孩子怎么样。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解决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分歧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6" name="组合 15"/>
          <p:cNvGrpSpPr/>
          <p:nvPr/>
        </p:nvGrpSpPr>
        <p:grpSpPr>
          <a:xfrm>
            <a:off x="9900920" y="5936615"/>
            <a:ext cx="2230120" cy="855345"/>
            <a:chOff x="15721" y="9520"/>
            <a:chExt cx="3512" cy="1347"/>
          </a:xfrm>
        </p:grpSpPr>
        <p:grpSp>
          <p:nvGrpSpPr>
            <p:cNvPr id="11" name="组合 10"/>
            <p:cNvGrpSpPr/>
            <p:nvPr/>
          </p:nvGrpSpPr>
          <p:grpSpPr>
            <a:xfrm>
              <a:off x="15721" y="9577"/>
              <a:ext cx="1763" cy="1222"/>
              <a:chOff x="165" y="0"/>
              <a:chExt cx="1763" cy="1222"/>
            </a:xfrm>
          </p:grpSpPr>
          <p:pic>
            <p:nvPicPr>
              <p:cNvPr id="7" name="图片 6" descr="科睿特教公众号二维码"/>
              <p:cNvPicPr>
                <a:picLocks noChangeAspect="1"/>
              </p:cNvPicPr>
              <p:nvPr/>
            </p:nvPicPr>
            <p:blipFill>
              <a:blip r:embed="rId1"/>
              <a:stretch>
                <a:fillRect/>
              </a:stretch>
            </p:blipFill>
            <p:spPr>
              <a:xfrm>
                <a:off x="706" y="0"/>
                <a:ext cx="1223" cy="1223"/>
              </a:xfrm>
              <a:prstGeom prst="rect">
                <a:avLst/>
              </a:prstGeom>
            </p:spPr>
          </p:pic>
          <p:sp>
            <p:nvSpPr>
              <p:cNvPr id="10" name="文本框 9"/>
              <p:cNvSpPr txBox="1"/>
              <p:nvPr/>
            </p:nvSpPr>
            <p:spPr>
              <a:xfrm>
                <a:off x="165" y="0"/>
                <a:ext cx="398" cy="1223"/>
              </a:xfrm>
              <a:prstGeom prst="rect">
                <a:avLst/>
              </a:prstGeom>
              <a:noFill/>
            </p:spPr>
            <p:txBody>
              <a:bodyPr wrap="square" rtlCol="0" anchor="t">
                <a:noAutofit/>
              </a:bodyPr>
              <a:p>
                <a:r>
                  <a:rPr lang="zh-CN" altLang="en-US" sz="1200">
                    <a:solidFill>
                      <a:srgbClr val="5DB8C5"/>
                    </a:solidFill>
                    <a:latin typeface="楷体" panose="02010609060101010101" charset="-122"/>
                    <a:ea typeface="楷体" panose="02010609060101010101" charset="-122"/>
                  </a:rPr>
                  <a:t>科睿教育</a:t>
                </a:r>
                <a:endPara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endParaRPr>
              </a:p>
            </p:txBody>
          </p:sp>
        </p:grpSp>
        <p:sp>
          <p:nvSpPr>
            <p:cNvPr id="14" name="文本框 13"/>
            <p:cNvSpPr txBox="1"/>
            <p:nvPr>
              <p:custDataLst>
                <p:tags r:id="rId2"/>
              </p:custDataLst>
            </p:nvPr>
          </p:nvSpPr>
          <p:spPr>
            <a:xfrm>
              <a:off x="17487" y="9577"/>
              <a:ext cx="398" cy="1223"/>
            </a:xfrm>
            <a:prstGeom prst="rect">
              <a:avLst/>
            </a:prstGeom>
            <a:noFill/>
          </p:spPr>
          <p:txBody>
            <a:bodyPr wrap="square" rtlCol="0" anchor="t">
              <a:noAutofit/>
            </a:bodyPr>
            <a:p>
              <a:r>
                <a:rPr lang="zh-CN" altLang="en-US" sz="1200">
                  <a:solidFill>
                    <a:srgbClr val="5DB8C5"/>
                  </a:solidFill>
                  <a:latin typeface="楷体" panose="02010609060101010101" charset="-122"/>
                  <a:ea typeface="楷体" panose="02010609060101010101" charset="-122"/>
                </a:rPr>
                <a:t>客服微信</a:t>
              </a:r>
              <a:endParaRPr lang="zh-CN" altLang="en-US" sz="1200">
                <a:solidFill>
                  <a:srgbClr val="5DB8C5"/>
                </a:solidFill>
                <a:latin typeface="楷体" panose="02010609060101010101" charset="-122"/>
                <a:ea typeface="楷体" panose="02010609060101010101" charset="-122"/>
              </a:endParaRPr>
            </a:p>
          </p:txBody>
        </p:sp>
        <p:pic>
          <p:nvPicPr>
            <p:cNvPr id="15" name="图片 14" descr="周玉客服二维码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885" y="9520"/>
              <a:ext cx="1348" cy="1347"/>
            </a:xfrm>
            <a:prstGeom prst="rect">
              <a:avLst/>
            </a:prstGeom>
          </p:spPr>
        </p:pic>
      </p:grpSp>
      <p:sp>
        <p:nvSpPr>
          <p:cNvPr id="2" name="文本框 1"/>
          <p:cNvSpPr txBox="1"/>
          <p:nvPr/>
        </p:nvSpPr>
        <p:spPr>
          <a:xfrm>
            <a:off x="741591" y="1265134"/>
            <a:ext cx="11309985" cy="4327732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如果可以的话尽量和老人分开住。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实在没办法在一起住，避免争吵。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不要试图改变老人的想法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老人在家不要干预孩子的行为，除非老人非常支持</a:t>
            </a: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zh-CN" altLang="en-US" sz="2000">
                <a:latin typeface="楷体" panose="02010609060101010101" charset="-122"/>
                <a:ea typeface="楷体" panose="02010609060101010101" charset="-122"/>
              </a:rPr>
              <a:t>老人在家的话，我们可以在单独的房间干预</a:t>
            </a:r>
            <a:endParaRPr lang="zh-CN" altLang="en-US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  <a:sym typeface="+mn-ea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 algn="l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  <a:p>
            <a:pPr indent="0">
              <a:buFont typeface="Arial" panose="020B0604020202020204" pitchFamily="34" charset="0"/>
              <a:buNone/>
            </a:pPr>
            <a:endParaRPr lang="zh-CN" altLang="zh-CN" sz="2000">
              <a:latin typeface="楷体" panose="02010609060101010101" charset="-122"/>
              <a:ea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433955" y="300355"/>
            <a:ext cx="63849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关于</a:t>
            </a:r>
            <a:r>
              <a:rPr lang="zh-CN" altLang="en-US" sz="2800" b="1">
                <a:latin typeface="楷体" panose="02010609060101010101" charset="-122"/>
                <a:ea typeface="楷体" panose="02010609060101010101" charset="-122"/>
              </a:rPr>
              <a:t>老人</a:t>
            </a:r>
            <a:endParaRPr lang="zh-CN" altLang="en-US" sz="2800" b="1">
              <a:latin typeface="楷体" panose="02010609060101010101" charset="-122"/>
              <a:ea typeface="楷体" panose="02010609060101010101" charset="-122"/>
            </a:endParaRPr>
          </a:p>
        </p:txBody>
      </p:sp>
      <p:pic>
        <p:nvPicPr>
          <p:cNvPr id="4" name="图片 3" descr="科睿教育横板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297815" y="127000"/>
            <a:ext cx="1900555" cy="53784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科睿单独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25550" y="4295140"/>
            <a:ext cx="3590925" cy="361950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1524000" y="2303780"/>
            <a:ext cx="8128000" cy="2076450"/>
          </a:xfrm>
          <a:prstGeom prst="rect">
            <a:avLst/>
          </a:prstGeom>
        </p:spPr>
        <p:txBody>
          <a:bodyPr>
            <a:noAutofit/>
          </a:bodyPr>
          <a:p>
            <a:pPr algn="ctr"/>
            <a:r>
              <a:rPr lang="zh-CN" altLang="en-US" sz="9600" b="1" spc="400">
                <a:latin typeface="Arial" panose="020B0604020202020204" pitchFamily="34" charset="0"/>
                <a:ea typeface="微软雅黑" panose="020B0503020204020204" charset="-122"/>
              </a:rPr>
              <a:t>感谢聆听</a:t>
            </a:r>
            <a:endParaRPr lang="zh-CN" altLang="en-US" sz="9600" b="1" spc="400">
              <a:latin typeface="Arial" panose="020B0604020202020204" pitchFamily="34" charset="0"/>
              <a:ea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COMMONDATA" val="eyJoZGlkIjoiNDQyN2VlYmI3NDI1YjRhNjJmOWNmOGJiYzRkYWQ4MTEifQ=="/>
  <p:tag name="KSO_WPP_MARK_KEY" val="2dd2d3fa-2665-4054-ab58-92454c78be64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PS">
  <a:themeElements>
    <a:clrScheme name="WPS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4874CB"/>
      </a:accent1>
      <a:accent2>
        <a:srgbClr val="E6724B"/>
      </a:accent2>
      <a:accent3>
        <a:srgbClr val="EFBB1F"/>
      </a:accent3>
      <a:accent4>
        <a:srgbClr val="75BD42"/>
      </a:accent4>
      <a:accent5>
        <a:srgbClr val="30C0B4"/>
      </a:accent5>
      <a:accent6>
        <a:srgbClr val="E05269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743</Words>
  <Application>WPS Office WWO_base_provider_20230817102214-f29abe7703</Application>
  <PresentationFormat>宽屏</PresentationFormat>
  <Paragraphs>155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楷体</vt:lpstr>
      <vt:lpstr>汉仪楷体KW</vt:lpstr>
      <vt:lpstr>微软雅黑</vt:lpstr>
      <vt:lpstr>汉仪旗黑KW 55S</vt:lpstr>
      <vt:lpstr>汉仪书宋二KW</vt:lpstr>
      <vt:lpstr>Kingsoft Confetti</vt:lpstr>
      <vt:lpstr>楷体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dcterms:created xsi:type="dcterms:W3CDTF">2023-09-13T14:09:51Z</dcterms:created>
  <dcterms:modified xsi:type="dcterms:W3CDTF">2023-09-13T14:09:51Z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32763678535D4586B7E8EB14EC855F33_12</vt:lpwstr>
  </property>
  <property fmtid="{D5CDD505-2E9C-101B-9397-08002B2CF9AE}" pid="3" name="KSOProductBuildVer">
    <vt:lpwstr>2052-0.0.0.0</vt:lpwstr>
  </property>
</Properties>
</file>