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72" r:id="rId3"/>
    <p:sldId id="261" r:id="rId4"/>
    <p:sldId id="257" r:id="rId5"/>
    <p:sldId id="273" r:id="rId6"/>
    <p:sldId id="277" r:id="rId7"/>
    <p:sldId id="274" r:id="rId8"/>
    <p:sldId id="278" r:id="rId9"/>
    <p:sldId id="275" r:id="rId10"/>
    <p:sldId id="279" r:id="rId11"/>
    <p:sldId id="276" r:id="rId12"/>
    <p:sldId id="256" r:id="rId13"/>
    <p:sldId id="260" r:id="rId14"/>
    <p:sldId id="286" r:id="rId15"/>
    <p:sldId id="291" r:id="rId16"/>
    <p:sldId id="287" r:id="rId17"/>
    <p:sldId id="288" r:id="rId18"/>
    <p:sldId id="289" r:id="rId19"/>
    <p:sldId id="290" r:id="rId20"/>
    <p:sldId id="292" r:id="rId21"/>
    <p:sldId id="293" r:id="rId22"/>
    <p:sldId id="294" r:id="rId23"/>
    <p:sldId id="259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B8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57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image" Target="../media/image4.png"/><Relationship Id="rId2" Type="http://schemas.openxmlformats.org/officeDocument/2006/relationships/tags" Target="../tags/tag30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tags" Target="../tags/tag36.xml"/><Relationship Id="rId5" Type="http://schemas.openxmlformats.org/officeDocument/2006/relationships/image" Target="../media/image5.png"/><Relationship Id="rId4" Type="http://schemas.openxmlformats.org/officeDocument/2006/relationships/tags" Target="../tags/tag35.xml"/><Relationship Id="rId3" Type="http://schemas.openxmlformats.org/officeDocument/2006/relationships/image" Target="../media/image4.png"/><Relationship Id="rId2" Type="http://schemas.openxmlformats.org/officeDocument/2006/relationships/tags" Target="../tags/tag34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38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7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tags" Target="../tags/tag40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9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tags" Target="../tags/tag42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1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2.png"/><Relationship Id="rId7" Type="http://schemas.openxmlformats.org/officeDocument/2006/relationships/tags" Target="../tags/tag44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3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openxmlformats.org/officeDocument/2006/relationships/tags" Target="../tags/tag46.xml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5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4.png"/><Relationship Id="rId7" Type="http://schemas.openxmlformats.org/officeDocument/2006/relationships/tags" Target="../tags/tag48.xml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7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png"/><Relationship Id="rId7" Type="http://schemas.openxmlformats.org/officeDocument/2006/relationships/tags" Target="../tags/tag50.xml"/><Relationship Id="rId6" Type="http://schemas.microsoft.com/office/2007/relationships/media" Target="../media/media5.mp4"/><Relationship Id="rId5" Type="http://schemas.openxmlformats.org/officeDocument/2006/relationships/video" Target="../media/media5.mp4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9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6.png"/><Relationship Id="rId7" Type="http://schemas.openxmlformats.org/officeDocument/2006/relationships/tags" Target="../tags/tag52.xml"/><Relationship Id="rId6" Type="http://schemas.microsoft.com/office/2007/relationships/media" Target="../media/media6.mp4"/><Relationship Id="rId5" Type="http://schemas.openxmlformats.org/officeDocument/2006/relationships/video" Target="../media/media6.mp4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51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7.png"/><Relationship Id="rId7" Type="http://schemas.openxmlformats.org/officeDocument/2006/relationships/tags" Target="../tags/tag54.xml"/><Relationship Id="rId6" Type="http://schemas.microsoft.com/office/2007/relationships/media" Target="../media/media7.mp4"/><Relationship Id="rId5" Type="http://schemas.openxmlformats.org/officeDocument/2006/relationships/video" Target="../media/media7.mp4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53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8.png"/><Relationship Id="rId7" Type="http://schemas.openxmlformats.org/officeDocument/2006/relationships/tags" Target="../tags/tag56.xml"/><Relationship Id="rId6" Type="http://schemas.microsoft.com/office/2007/relationships/media" Target="../media/media8.mp4"/><Relationship Id="rId5" Type="http://schemas.openxmlformats.org/officeDocument/2006/relationships/video" Target="../media/media8.mp4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55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4.png"/><Relationship Id="rId2" Type="http://schemas.openxmlformats.org/officeDocument/2006/relationships/tags" Target="../tags/tag14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22.xml"/><Relationship Id="rId7" Type="http://schemas.openxmlformats.org/officeDocument/2006/relationships/image" Target="../media/image5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4.png"/><Relationship Id="rId2" Type="http://schemas.openxmlformats.org/officeDocument/2006/relationships/tags" Target="../tags/tag1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openxmlformats.org/officeDocument/2006/relationships/tags" Target="../tags/tag29.xml"/><Relationship Id="rId6" Type="http://schemas.openxmlformats.org/officeDocument/2006/relationships/image" Target="../media/image5.png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image" Target="../media/image4.png"/><Relationship Id="rId2" Type="http://schemas.openxmlformats.org/officeDocument/2006/relationships/tags" Target="../tags/tag26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ppt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" y="-635"/>
            <a:ext cx="12193905" cy="6859270"/>
          </a:xfrm>
          <a:prstGeom prst="rect">
            <a:avLst/>
          </a:prstGeom>
        </p:spPr>
      </p:pic>
      <p:pic>
        <p:nvPicPr>
          <p:cNvPr id="5" name="图片 4" descr="4647db2e651d1a654f3bd0f635cdbfc 拷贝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-635"/>
            <a:ext cx="12193270" cy="68586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0000" y="1940560"/>
            <a:ext cx="7155180" cy="1725295"/>
          </a:xfrm>
        </p:spPr>
        <p:txBody>
          <a:bodyPr>
            <a:normAutofit fontScale="90000"/>
          </a:bodyPr>
          <a:p>
            <a:pPr algn="l"/>
            <a:r>
              <a:rPr lang="zh-CN" altLang="en-US" spc="100">
                <a:solidFill>
                  <a:srgbClr val="2A3F74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全国康复师公益培训</a:t>
            </a:r>
            <a:br>
              <a:rPr lang="zh-CN" altLang="en-US" spc="100">
                <a:solidFill>
                  <a:srgbClr val="2A3F74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</a:br>
            <a:r>
              <a:rPr lang="zh-CN" altLang="en-US" spc="100">
                <a:solidFill>
                  <a:srgbClr val="2A3F74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—如何设计IEP</a:t>
            </a:r>
            <a:endParaRPr lang="zh-CN" altLang="en-US" spc="100">
              <a:solidFill>
                <a:srgbClr val="2A3F74"/>
              </a:solidFill>
              <a:uFillTx/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0515" y="4255135"/>
            <a:ext cx="2940050" cy="361950"/>
          </a:xfrm>
        </p:spPr>
        <p:txBody>
          <a:bodyPr>
            <a:noAutofit/>
          </a:bodyPr>
          <a:p>
            <a:r>
              <a:rPr lang="zh-CN" altLang="en-US" sz="2000" b="1" spc="200">
                <a:solidFill>
                  <a:schemeClr val="bg1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主讲人:BCBA朱雄保</a:t>
            </a:r>
            <a:endParaRPr lang="zh-CN" altLang="en-US" sz="2000" b="1" spc="200">
              <a:solidFill>
                <a:schemeClr val="bg1"/>
              </a:solidFill>
              <a:uFillTx/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395" y="287020"/>
            <a:ext cx="1900555" cy="537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4855" y="1155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３</a:t>
            </a:r>
            <a:r>
              <a:rPr lang="en-US" altLang="zh-CN"/>
              <a:t>.</a:t>
            </a:r>
            <a:r>
              <a:rPr lang="zh-CN" altLang="en-US"/>
              <a:t>２：</a:t>
            </a:r>
            <a:r>
              <a:rPr lang="zh-CN" altLang="en-US"/>
              <a:t>月计划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96645" y="1855470"/>
            <a:ext cx="10415270" cy="4406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月计划是孩子一个月的康复</a:t>
            </a:r>
            <a:r>
              <a:rPr lang="zh-CN" altLang="en-US"/>
              <a:t>纲领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包括：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孩子在机构，居家还有就是在学校的康复</a:t>
            </a:r>
            <a:r>
              <a:rPr lang="zh-CN" altLang="en-US"/>
              <a:t>目标。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１</a:t>
            </a:r>
            <a:r>
              <a:rPr lang="en-US" altLang="zh-CN"/>
              <a:t>.</a:t>
            </a:r>
            <a:r>
              <a:rPr lang="zh-CN" altLang="en-US"/>
              <a:t>核心</a:t>
            </a:r>
            <a:r>
              <a:rPr lang="zh-CN" altLang="en-US"/>
              <a:t>项目。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２</a:t>
            </a:r>
            <a:r>
              <a:rPr lang="en-US" altLang="zh-CN"/>
              <a:t>.</a:t>
            </a:r>
            <a:r>
              <a:rPr lang="zh-CN" altLang="en-US"/>
              <a:t>康复</a:t>
            </a:r>
            <a:r>
              <a:rPr lang="zh-CN" altLang="en-US"/>
              <a:t>形式。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３</a:t>
            </a:r>
            <a:r>
              <a:rPr lang="en-US" altLang="zh-CN"/>
              <a:t>.</a:t>
            </a:r>
            <a:r>
              <a:rPr lang="zh-CN" altLang="en-US"/>
              <a:t>需要的材料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４</a:t>
            </a:r>
            <a:r>
              <a:rPr lang="en-US" altLang="zh-CN"/>
              <a:t>.</a:t>
            </a:r>
            <a:r>
              <a:rPr lang="zh-CN" altLang="en-US"/>
              <a:t>康复的时间、康复场所，</a:t>
            </a:r>
            <a:r>
              <a:rPr lang="zh-CN" altLang="en-US"/>
              <a:t>目标。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4" name="图片 3" descr="科睿教育横板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1360" y="1324610"/>
            <a:ext cx="9364980" cy="4737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65885" y="9182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月计划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16050" y="1510030"/>
            <a:ext cx="7363460" cy="48247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3315" y="1753235"/>
            <a:ext cx="8054975" cy="45764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4" name="6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29760" y="1250950"/>
            <a:ext cx="3594735" cy="560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4" name="5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98370" y="2125345"/>
            <a:ext cx="6777990" cy="3628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4" name="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35350" y="875030"/>
            <a:ext cx="4157345" cy="573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4" name="2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66870" y="789940"/>
            <a:ext cx="3583305" cy="6068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5" name="3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66870" y="778510"/>
            <a:ext cx="3474085" cy="6079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4" name="8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95730" y="159258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42290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8040" y="1073785"/>
            <a:ext cx="4538980" cy="605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</a:t>
            </a:r>
            <a:r>
              <a:rPr lang="zh-CN" altLang="en-US"/>
              <a:t>什么是</a:t>
            </a:r>
            <a:r>
              <a:rPr lang="en-US" altLang="zh-CN"/>
              <a:t>IEP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715645" y="1786255"/>
            <a:ext cx="10550525" cy="4186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IEP       </a:t>
            </a:r>
            <a:r>
              <a:rPr lang="zh-CN" altLang="en-US"/>
              <a:t>是individualized educational plan的简称，翻译过来就是个别化的教育</a:t>
            </a:r>
            <a:r>
              <a:rPr lang="zh-CN" altLang="en-US"/>
              <a:t>计划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在美国，如果家长或者老师认为一个孩子可能需要特殊教育服务，就会向政府有关部门报告。政府部门在经过家长书面同意之后，会派专业人员对孩子进行评估。评估过后，与孩子的教育相关的一系列人员，包括政府相关部门的负责人，孩子的家长和老师，学校的相关负责人员，以及社工等等会聚在一起开会讨论评估的结果，这个会议被称作个别教育计划会议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5" name="9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45840" y="819150"/>
            <a:ext cx="427736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/>
        </p:nvGrpSpPr>
        <p:grpSpPr>
          <a:xfrm>
            <a:off x="9900920" y="5936615"/>
            <a:ext cx="2230120" cy="855345"/>
            <a:chOff x="15721" y="9520"/>
            <a:chExt cx="3512" cy="134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721" y="9577"/>
              <a:ext cx="1763" cy="1222"/>
              <a:chOff x="165" y="0"/>
              <a:chExt cx="1763" cy="1222"/>
            </a:xfrm>
          </p:grpSpPr>
          <p:pic>
            <p:nvPicPr>
              <p:cNvPr id="7" name="图片 6" descr="科睿特教公众号二维码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06" y="0"/>
                <a:ext cx="1223" cy="122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65" y="0"/>
                <a:ext cx="398" cy="1223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zh-CN" altLang="en-US" sz="1200">
                    <a:solidFill>
                      <a:srgbClr val="5DB8C5"/>
                    </a:solidFill>
                    <a:latin typeface="楷体" panose="02010609060101010101" charset="-122"/>
                    <a:ea typeface="楷体" panose="02010609060101010101" charset="-122"/>
                  </a:rPr>
                  <a:t>科睿教育</a:t>
                </a:r>
                <a:endPara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7487" y="9577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客服微信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5" name="图片 14" descr="周玉客服二维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5" y="9520"/>
              <a:ext cx="1348" cy="1347"/>
            </a:xfrm>
            <a:prstGeom prst="rect">
              <a:avLst/>
            </a:prstGeom>
          </p:spPr>
        </p:pic>
      </p:grpSp>
      <p:pic>
        <p:nvPicPr>
          <p:cNvPr id="2" name="图片 1" descr="科睿教育横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" y="127000"/>
            <a:ext cx="1900555" cy="537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3655" y="1062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观察</a:t>
            </a:r>
            <a:r>
              <a:rPr lang="zh-CN" altLang="en-US"/>
              <a:t>评估</a:t>
            </a:r>
            <a:endParaRPr lang="zh-CN" altLang="en-US"/>
          </a:p>
        </p:txBody>
      </p:sp>
      <p:pic>
        <p:nvPicPr>
          <p:cNvPr id="4" name="10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34160" y="1830070"/>
            <a:ext cx="7917180" cy="4571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科睿单独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152390"/>
            <a:ext cx="1691640" cy="17056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49295" y="2143760"/>
            <a:ext cx="7202170" cy="2782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9900"/>
              <a:t>谢谢</a:t>
            </a:r>
            <a:endParaRPr lang="zh-CN" altLang="en-US" sz="19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395" y="287020"/>
            <a:ext cx="1900555" cy="537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37920" y="1290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2.IEP</a:t>
            </a:r>
            <a:r>
              <a:rPr lang="zh-CN" altLang="en-US"/>
              <a:t>重要性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72540" y="2124710"/>
            <a:ext cx="10332720" cy="2961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一份合适孩子的</a:t>
            </a:r>
            <a:r>
              <a:rPr lang="en-US" altLang="zh-CN"/>
              <a:t>IEP</a:t>
            </a:r>
            <a:r>
              <a:rPr lang="zh-CN" altLang="en-US"/>
              <a:t>，起着引领性的</a:t>
            </a:r>
            <a:r>
              <a:rPr lang="zh-CN" altLang="en-US"/>
              <a:t>作用。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IEP</a:t>
            </a:r>
            <a:r>
              <a:rPr lang="zh-CN" altLang="en-US"/>
              <a:t>不正确，孩子教育就会走路误区，就会耽误孩子</a:t>
            </a:r>
            <a:r>
              <a:rPr lang="zh-CN" altLang="en-US"/>
              <a:t>发展。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48080" y="13125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3.IEP</a:t>
            </a:r>
            <a:r>
              <a:rPr lang="zh-CN" altLang="en-US"/>
              <a:t>内容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03655" y="2437130"/>
            <a:ext cx="9237980" cy="2598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</a:t>
            </a:r>
            <a:r>
              <a:rPr lang="zh-CN" altLang="en-US"/>
              <a:t>该学生现阶段的能力水平；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年度教学目标；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特殊教育环境及服务项目；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以及其他与该学生特殊教育有关的内容。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71120" y="58610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4055" y="14865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3.1</a:t>
            </a:r>
            <a:r>
              <a:rPr lang="zh-CN" altLang="en-US"/>
              <a:t>孩子现阶段能力</a:t>
            </a:r>
            <a:r>
              <a:rPr lang="zh-CN" altLang="en-US"/>
              <a:t>水平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32180" y="2261870"/>
            <a:ext cx="10455275" cy="3264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1.</a:t>
            </a:r>
            <a:r>
              <a:rPr lang="zh-CN" altLang="en-US"/>
              <a:t>生态化评估结果：通过走进孩子的生活、学习中观察孩子独处、和他人互动、以及集体规则的能力情况。（直接观察或者直接与孩子</a:t>
            </a:r>
            <a:r>
              <a:rPr lang="zh-CN" altLang="en-US"/>
              <a:t>互动）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标准化的测试：包含智商测试，语言能力测试，身体粗大动作和精细动作能力测试，社交能力测试等等。</a:t>
            </a:r>
            <a:endParaRPr lang="zh-CN" altLang="en-US"/>
          </a:p>
          <a:p>
            <a:r>
              <a:rPr lang="zh-CN" altLang="en-US"/>
              <a:t>小龄：</a:t>
            </a:r>
            <a:r>
              <a:rPr lang="en-US" altLang="zh-CN"/>
              <a:t>C-PEP-3</a:t>
            </a:r>
            <a:r>
              <a:rPr lang="zh-CN" altLang="en-US"/>
              <a:t>，</a:t>
            </a:r>
            <a:r>
              <a:rPr lang="en-US" altLang="zh-CN"/>
              <a:t>VB-MAPP</a:t>
            </a:r>
            <a:r>
              <a:rPr lang="zh-CN" altLang="en-US"/>
              <a:t>，</a:t>
            </a:r>
            <a:r>
              <a:rPr lang="en-US" altLang="zh-CN"/>
              <a:t>ABLLS-R</a:t>
            </a:r>
            <a:endParaRPr lang="en-US" altLang="zh-CN"/>
          </a:p>
          <a:p>
            <a:r>
              <a:rPr lang="zh-CN" altLang="en-US"/>
              <a:t>大龄：</a:t>
            </a:r>
            <a:r>
              <a:rPr lang="en-US" altLang="zh-CN"/>
              <a:t>EFL </a:t>
            </a:r>
            <a:r>
              <a:rPr lang="zh-CN" altLang="en-US"/>
              <a:t>，</a:t>
            </a:r>
            <a:r>
              <a:rPr lang="en-US" altLang="zh-CN"/>
              <a:t>PEAK</a:t>
            </a:r>
            <a:endParaRPr lang="zh-CN" altLang="en-US"/>
          </a:p>
          <a:p>
            <a:r>
              <a:rPr lang="zh-CN" altLang="en-US"/>
              <a:t>韦氏智力测试。</a:t>
            </a:r>
            <a:endParaRPr lang="en-US" altLang="zh-CN"/>
          </a:p>
          <a:p>
            <a:r>
              <a:rPr lang="en-US" altLang="zh-CN"/>
              <a:t>3.</a:t>
            </a:r>
            <a:r>
              <a:rPr lang="zh-CN" altLang="en-US"/>
              <a:t>孩子学业测试</a:t>
            </a:r>
            <a:r>
              <a:rPr lang="zh-CN" altLang="en-US"/>
              <a:t>情况。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孩子的行为状况。（行为定义，问题行为发生频率，强度，持续时间</a:t>
            </a:r>
            <a:r>
              <a:rPr lang="en-US" altLang="zh-CN"/>
              <a:t>,ABC...)</a:t>
            </a:r>
            <a:endParaRPr lang="en-US" altLang="zh-C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395" y="287020"/>
            <a:ext cx="1900555" cy="537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32180" y="11664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3.2</a:t>
            </a:r>
            <a:r>
              <a:rPr lang="zh-CN" altLang="en-US"/>
              <a:t>年度教学</a:t>
            </a:r>
            <a:r>
              <a:rPr lang="zh-CN" altLang="en-US"/>
              <a:t>目标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9155" y="1876425"/>
            <a:ext cx="10229850" cy="3582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      </a:t>
            </a:r>
            <a:r>
              <a:rPr lang="zh-CN" altLang="en-US"/>
              <a:t>年度教学目标，也称作</a:t>
            </a:r>
            <a:r>
              <a:rPr lang="zh-CN" altLang="en-US"/>
              <a:t>年计划。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      </a:t>
            </a:r>
            <a:r>
              <a:rPr lang="zh-CN" altLang="en-US"/>
              <a:t>它是IEP里面一个非常重要的部分，它详细地记录了一个学生在下个学年内要达到的目标，以及测量他是否达到目标的方法。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      </a:t>
            </a:r>
            <a:r>
              <a:rPr lang="zh-CN" altLang="en-US"/>
              <a:t>这些目标是根据上一个部分所记录的该学生现阶段的表现来确定的，包括偏好物、先备技能、认知语言、社交沟通、粗大精细运动，生活</a:t>
            </a:r>
            <a:r>
              <a:rPr lang="zh-CN" altLang="en-US"/>
              <a:t>自理，以及行为等各个方面的目标。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      </a:t>
            </a:r>
            <a:r>
              <a:rPr lang="zh-CN" altLang="en-US"/>
              <a:t>根据学生的发展程度不同，有的IEP可能只有几个年度目标，而有些IEP会有几十个年度教学目标。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0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0395" y="287020"/>
            <a:ext cx="1900555" cy="5378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32180" y="11664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3.2</a:t>
            </a:r>
            <a:r>
              <a:rPr lang="zh-CN" altLang="en-US"/>
              <a:t>年度教学目标</a:t>
            </a:r>
            <a:r>
              <a:rPr lang="en-US" altLang="zh-CN"/>
              <a:t>-</a:t>
            </a:r>
            <a:r>
              <a:rPr lang="zh-CN" altLang="en-US"/>
              <a:t>范例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9155" y="1876425"/>
            <a:ext cx="10229850" cy="3582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33445" y="1652270"/>
            <a:ext cx="6202680" cy="41389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7683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17600" y="1073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3.2</a:t>
            </a:r>
            <a:r>
              <a:rPr lang="zh-CN" altLang="en-US"/>
              <a:t>半年</a:t>
            </a:r>
            <a:r>
              <a:rPr lang="zh-CN" altLang="en-US"/>
              <a:t>计划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5345" y="1716405"/>
            <a:ext cx="10871835" cy="4394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半年计划是对年度计划的一个具体划分，了解孩子在半年学年内，会根据现实生活的变化做的一些具体的</a:t>
            </a:r>
            <a:r>
              <a:rPr lang="zh-CN" altLang="en-US"/>
              <a:t>安排。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包括一些生态</a:t>
            </a:r>
            <a:r>
              <a:rPr lang="zh-CN" altLang="en-US"/>
              <a:t>信息：</a:t>
            </a:r>
            <a:endParaRPr lang="zh-CN" altLang="en-US"/>
          </a:p>
          <a:p>
            <a:r>
              <a:rPr lang="zh-CN" altLang="en-US"/>
              <a:t>１</a:t>
            </a:r>
            <a:r>
              <a:rPr lang="en-US" altLang="zh-CN"/>
              <a:t>.</a:t>
            </a:r>
            <a:r>
              <a:rPr lang="zh-CN" altLang="en-US"/>
              <a:t>这半年孩子是否</a:t>
            </a:r>
            <a:r>
              <a:rPr lang="zh-CN" altLang="en-US"/>
              <a:t>上学。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２</a:t>
            </a:r>
            <a:r>
              <a:rPr lang="en-US" altLang="zh-CN"/>
              <a:t>.</a:t>
            </a:r>
            <a:r>
              <a:rPr lang="zh-CN" altLang="en-US"/>
              <a:t>这半年家里是否有其他重大变化。（居住地变化，父母工作变化，家庭是否迎来</a:t>
            </a:r>
            <a:r>
              <a:rPr lang="zh-CN" altLang="en-US"/>
              <a:t>新成员）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３</a:t>
            </a:r>
            <a:r>
              <a:rPr lang="en-US" altLang="zh-CN"/>
              <a:t>.</a:t>
            </a:r>
            <a:r>
              <a:rPr lang="zh-CN" altLang="en-US"/>
              <a:t>这半年孩子年龄，家人是否有相关</a:t>
            </a:r>
            <a:r>
              <a:rPr lang="zh-CN" altLang="en-US"/>
              <a:t>生日。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４</a:t>
            </a:r>
            <a:r>
              <a:rPr lang="en-US" altLang="zh-CN"/>
              <a:t>.</a:t>
            </a:r>
            <a:r>
              <a:rPr lang="zh-CN" altLang="en-US"/>
              <a:t>这半年相关的节日和本地</a:t>
            </a:r>
            <a:r>
              <a:rPr lang="zh-CN" altLang="en-US"/>
              <a:t>风俗。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５</a:t>
            </a:r>
            <a:r>
              <a:rPr lang="en-US" altLang="zh-CN"/>
              <a:t>.</a:t>
            </a:r>
            <a:r>
              <a:rPr lang="zh-CN" altLang="en-US"/>
              <a:t>其他相关</a:t>
            </a:r>
            <a:r>
              <a:rPr lang="zh-CN" altLang="en-US"/>
              <a:t>信息。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9892030" y="5972810"/>
            <a:ext cx="1103630" cy="776605"/>
            <a:chOff x="165" y="0"/>
            <a:chExt cx="1738" cy="1223"/>
          </a:xfrm>
        </p:grpSpPr>
        <p:pic>
          <p:nvPicPr>
            <p:cNvPr id="7" name="图片 6" descr="科睿特教公众号二维码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6" y="13"/>
              <a:ext cx="1197" cy="119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65" y="0"/>
              <a:ext cx="398" cy="122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200">
                  <a:solidFill>
                    <a:srgbClr val="5DB8C5"/>
                  </a:solidFill>
                  <a:latin typeface="楷体" panose="02010609060101010101" charset="-122"/>
                  <a:ea typeface="楷体" panose="02010609060101010101" charset="-122"/>
                </a:rPr>
                <a:t>科睿教育</a:t>
              </a:r>
              <a:endPara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1013440" y="5972810"/>
            <a:ext cx="252730" cy="776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rgbClr val="5DB8C5"/>
                </a:solidFill>
                <a:latin typeface="楷体" panose="02010609060101010101" charset="-122"/>
                <a:ea typeface="楷体" panose="02010609060101010101" charset="-122"/>
              </a:rPr>
              <a:t>客服微信</a:t>
            </a:r>
            <a:endParaRPr lang="zh-CN" altLang="en-US" sz="1200">
              <a:solidFill>
                <a:srgbClr val="5DB8C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周玉客服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320" y="5962650"/>
            <a:ext cx="812165" cy="81153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4"/>
            </p:custDataLst>
          </p:nvPr>
        </p:nvCxnSpPr>
        <p:spPr>
          <a:xfrm>
            <a:off x="2520950" y="555625"/>
            <a:ext cx="967105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5"/>
            </p:custDataLst>
          </p:nvPr>
        </p:nvCxnSpPr>
        <p:spPr>
          <a:xfrm>
            <a:off x="76835" y="555625"/>
            <a:ext cx="932180" cy="0"/>
          </a:xfrm>
          <a:prstGeom prst="line">
            <a:avLst/>
          </a:prstGeom>
          <a:ln>
            <a:solidFill>
              <a:srgbClr val="5DB8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科睿教育横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180" y="317500"/>
            <a:ext cx="1589405" cy="449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17600" y="1073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3.2</a:t>
            </a:r>
            <a:r>
              <a:rPr lang="zh-CN" altLang="en-US"/>
              <a:t>半年计划－</a:t>
            </a:r>
            <a:r>
              <a:rPr lang="zh-CN" altLang="en-US"/>
              <a:t>范例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5345" y="1716405"/>
            <a:ext cx="10871835" cy="4394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55345" y="1716405"/>
            <a:ext cx="6742430" cy="48082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433*4017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939*2459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876*4117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424*4380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338*4389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002*3202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970*4057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836*3202*794*79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7.xml><?xml version="1.0" encoding="utf-8"?>
<p:tagLst xmlns:p="http://schemas.openxmlformats.org/presentationml/2006/main">
  <p:tag name="COMMONDATA" val="eyJoZGlkIjoiZTRjNjhmZWNiMjdkZWNhNzg3N2ZhN2FkYzNkMjQzMWM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1292</Words>
  <Application>WPS 演示</Application>
  <PresentationFormat>宽屏</PresentationFormat>
  <Paragraphs>194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思源黑体 Medium</vt:lpstr>
      <vt:lpstr>黑体</vt:lpstr>
      <vt:lpstr>楷体</vt:lpstr>
      <vt:lpstr>微软雅黑</vt:lpstr>
      <vt:lpstr>Arial Unicode MS</vt:lpstr>
      <vt:lpstr>Calibri</vt:lpstr>
      <vt:lpstr>WPS</vt:lpstr>
      <vt:lpstr>全国康复师公益培训 —如何设计IEP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Prometheus</cp:lastModifiedBy>
  <cp:revision>66</cp:revision>
  <dcterms:created xsi:type="dcterms:W3CDTF">2023-08-23T06:15:00Z</dcterms:created>
  <dcterms:modified xsi:type="dcterms:W3CDTF">2023-09-13T09:07:23Z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32763678535D4586B7E8EB14EC855F33_12</vt:lpwstr>
  </property>
  <property fmtid="{D5CDD505-2E9C-101B-9397-08002B2CF9AE}" pid="3" name="KSOProductBuildVer">
    <vt:lpwstr>2052-12.1.0.15374</vt:lpwstr>
  </property>
</Properties>
</file>