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6" r:id="rId3"/>
    <p:sldId id="256" r:id="rId4"/>
    <p:sldId id="275" r:id="rId5"/>
    <p:sldId id="274" r:id="rId6"/>
    <p:sldId id="276" r:id="rId7"/>
    <p:sldId id="286" r:id="rId8"/>
    <p:sldId id="324" r:id="rId9"/>
    <p:sldId id="325" r:id="rId10"/>
    <p:sldId id="284" r:id="rId11"/>
    <p:sldId id="290" r:id="rId12"/>
    <p:sldId id="356" r:id="rId13"/>
    <p:sldId id="384" r:id="rId14"/>
    <p:sldId id="291" r:id="rId15"/>
    <p:sldId id="292"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 id="346" r:id="rId37"/>
    <p:sldId id="412" r:id="rId38"/>
    <p:sldId id="413" r:id="rId39"/>
    <p:sldId id="414" r:id="rId40"/>
    <p:sldId id="417" r:id="rId41"/>
    <p:sldId id="418" r:id="rId42"/>
    <p:sldId id="419" r:id="rId43"/>
    <p:sldId id="420" r:id="rId44"/>
    <p:sldId id="421" r:id="rId45"/>
    <p:sldId id="422" r:id="rId46"/>
    <p:sldId id="423" r:id="rId47"/>
    <p:sldId id="424" r:id="rId48"/>
    <p:sldId id="259" r:id="rId49"/>
  </p:sldIdLst>
  <p:sldSz cx="12192000" cy="6858000"/>
  <p:notesSz cx="6858000" cy="9144000"/>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B8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3" Type="http://schemas.openxmlformats.org/officeDocument/2006/relationships/tags" Target="tags/tag93.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16.xml"/><Relationship Id="rId3" Type="http://schemas.openxmlformats.org/officeDocument/2006/relationships/image" Target="../media/image4.png"/><Relationship Id="rId2" Type="http://schemas.openxmlformats.org/officeDocument/2006/relationships/tags" Target="../tags/tag15.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18.xml"/><Relationship Id="rId3" Type="http://schemas.openxmlformats.org/officeDocument/2006/relationships/image" Target="../media/image4.png"/><Relationship Id="rId2" Type="http://schemas.openxmlformats.org/officeDocument/2006/relationships/tags" Target="../tags/tag17.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20.xml"/><Relationship Id="rId3" Type="http://schemas.openxmlformats.org/officeDocument/2006/relationships/image" Target="../media/image4.png"/><Relationship Id="rId2" Type="http://schemas.openxmlformats.org/officeDocument/2006/relationships/tags" Target="../tags/tag19.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22.xml"/><Relationship Id="rId3" Type="http://schemas.openxmlformats.org/officeDocument/2006/relationships/image" Target="../media/image4.png"/><Relationship Id="rId2" Type="http://schemas.openxmlformats.org/officeDocument/2006/relationships/tags" Target="../tags/tag21.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24.xml"/><Relationship Id="rId3" Type="http://schemas.openxmlformats.org/officeDocument/2006/relationships/image" Target="../media/image4.png"/><Relationship Id="rId2" Type="http://schemas.openxmlformats.org/officeDocument/2006/relationships/tags" Target="../tags/tag23.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26.xml"/><Relationship Id="rId3" Type="http://schemas.openxmlformats.org/officeDocument/2006/relationships/image" Target="../media/image4.png"/><Relationship Id="rId2" Type="http://schemas.openxmlformats.org/officeDocument/2006/relationships/tags" Target="../tags/tag25.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28.xml"/><Relationship Id="rId3" Type="http://schemas.openxmlformats.org/officeDocument/2006/relationships/image" Target="../media/image4.png"/><Relationship Id="rId2" Type="http://schemas.openxmlformats.org/officeDocument/2006/relationships/tags" Target="../tags/tag27.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30.xml"/><Relationship Id="rId3" Type="http://schemas.openxmlformats.org/officeDocument/2006/relationships/image" Target="../media/image4.png"/><Relationship Id="rId2" Type="http://schemas.openxmlformats.org/officeDocument/2006/relationships/tags" Target="../tags/tag29.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32.xml"/><Relationship Id="rId3" Type="http://schemas.openxmlformats.org/officeDocument/2006/relationships/image" Target="../media/image4.png"/><Relationship Id="rId2" Type="http://schemas.openxmlformats.org/officeDocument/2006/relationships/tags" Target="../tags/tag31.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34.xml"/><Relationship Id="rId3" Type="http://schemas.openxmlformats.org/officeDocument/2006/relationships/image" Target="../media/image4.png"/><Relationship Id="rId2" Type="http://schemas.openxmlformats.org/officeDocument/2006/relationships/tags" Target="../tags/tag33.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1.xml"/><Relationship Id="rId2" Type="http://schemas.openxmlformats.org/officeDocument/2006/relationships/image" Target="../media/image3.jpe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6.png"/><Relationship Id="rId6" Type="http://schemas.openxmlformats.org/officeDocument/2006/relationships/tags" Target="../tags/tag37.xml"/><Relationship Id="rId5" Type="http://schemas.openxmlformats.org/officeDocument/2006/relationships/image" Target="../media/image5.png"/><Relationship Id="rId4" Type="http://schemas.openxmlformats.org/officeDocument/2006/relationships/tags" Target="../tags/tag36.xml"/><Relationship Id="rId3" Type="http://schemas.openxmlformats.org/officeDocument/2006/relationships/image" Target="../media/image4.png"/><Relationship Id="rId2" Type="http://schemas.openxmlformats.org/officeDocument/2006/relationships/tags" Target="../tags/tag35.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7.png"/><Relationship Id="rId6" Type="http://schemas.openxmlformats.org/officeDocument/2006/relationships/tags" Target="../tags/tag40.xml"/><Relationship Id="rId5" Type="http://schemas.openxmlformats.org/officeDocument/2006/relationships/image" Target="../media/image5.png"/><Relationship Id="rId4" Type="http://schemas.openxmlformats.org/officeDocument/2006/relationships/tags" Target="../tags/tag39.xml"/><Relationship Id="rId3" Type="http://schemas.openxmlformats.org/officeDocument/2006/relationships/image" Target="../media/image4.png"/><Relationship Id="rId2" Type="http://schemas.openxmlformats.org/officeDocument/2006/relationships/tags" Target="../tags/tag38.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8.png"/><Relationship Id="rId6" Type="http://schemas.openxmlformats.org/officeDocument/2006/relationships/tags" Target="../tags/tag43.xml"/><Relationship Id="rId5" Type="http://schemas.openxmlformats.org/officeDocument/2006/relationships/image" Target="../media/image5.png"/><Relationship Id="rId4" Type="http://schemas.openxmlformats.org/officeDocument/2006/relationships/tags" Target="../tags/tag42.xml"/><Relationship Id="rId3" Type="http://schemas.openxmlformats.org/officeDocument/2006/relationships/image" Target="../media/image4.png"/><Relationship Id="rId2" Type="http://schemas.openxmlformats.org/officeDocument/2006/relationships/tags" Target="../tags/tag41.xml"/><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tags" Target="../tags/tag46.xml"/><Relationship Id="rId5" Type="http://schemas.openxmlformats.org/officeDocument/2006/relationships/image" Target="../media/image5.png"/><Relationship Id="rId4" Type="http://schemas.openxmlformats.org/officeDocument/2006/relationships/tags" Target="../tags/tag45.xml"/><Relationship Id="rId3" Type="http://schemas.openxmlformats.org/officeDocument/2006/relationships/image" Target="../media/image4.png"/><Relationship Id="rId2" Type="http://schemas.openxmlformats.org/officeDocument/2006/relationships/tags" Target="../tags/tag44.xml"/><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48.xml"/><Relationship Id="rId3" Type="http://schemas.openxmlformats.org/officeDocument/2006/relationships/image" Target="../media/image4.png"/><Relationship Id="rId2" Type="http://schemas.openxmlformats.org/officeDocument/2006/relationships/tags" Target="../tags/tag47.xml"/><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50.xml"/><Relationship Id="rId3" Type="http://schemas.openxmlformats.org/officeDocument/2006/relationships/image" Target="../media/image4.png"/><Relationship Id="rId2" Type="http://schemas.openxmlformats.org/officeDocument/2006/relationships/tags" Target="../tags/tag49.xml"/><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52.xml"/><Relationship Id="rId3" Type="http://schemas.openxmlformats.org/officeDocument/2006/relationships/image" Target="../media/image4.png"/><Relationship Id="rId2" Type="http://schemas.openxmlformats.org/officeDocument/2006/relationships/tags" Target="../tags/tag51.xml"/><Relationship Id="rId1" Type="http://schemas.openxmlformats.org/officeDocument/2006/relationships/image" Target="../media/image3.jpe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54.xml"/><Relationship Id="rId3" Type="http://schemas.openxmlformats.org/officeDocument/2006/relationships/image" Target="../media/image4.png"/><Relationship Id="rId2" Type="http://schemas.openxmlformats.org/officeDocument/2006/relationships/tags" Target="../tags/tag53.xml"/><Relationship Id="rId1" Type="http://schemas.openxmlformats.org/officeDocument/2006/relationships/image" Target="../media/image3.jpe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56.xml"/><Relationship Id="rId3" Type="http://schemas.openxmlformats.org/officeDocument/2006/relationships/image" Target="../media/image4.png"/><Relationship Id="rId2" Type="http://schemas.openxmlformats.org/officeDocument/2006/relationships/tags" Target="../tags/tag55.xml"/><Relationship Id="rId1" Type="http://schemas.openxmlformats.org/officeDocument/2006/relationships/image" Target="../media/image3.jpeg"/></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58.xml"/><Relationship Id="rId3" Type="http://schemas.openxmlformats.org/officeDocument/2006/relationships/image" Target="../media/image4.png"/><Relationship Id="rId2" Type="http://schemas.openxmlformats.org/officeDocument/2006/relationships/tags" Target="../tags/tag57.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3.xml"/><Relationship Id="rId3" Type="http://schemas.openxmlformats.org/officeDocument/2006/relationships/image" Target="../media/image4.png"/><Relationship Id="rId2" Type="http://schemas.openxmlformats.org/officeDocument/2006/relationships/tags" Target="../tags/tag2.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60.xml"/><Relationship Id="rId3" Type="http://schemas.openxmlformats.org/officeDocument/2006/relationships/image" Target="../media/image4.png"/><Relationship Id="rId2" Type="http://schemas.openxmlformats.org/officeDocument/2006/relationships/tags" Target="../tags/tag59.xml"/><Relationship Id="rId1" Type="http://schemas.openxmlformats.org/officeDocument/2006/relationships/image" Target="../media/image3.jpeg"/></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62.xml"/><Relationship Id="rId3" Type="http://schemas.openxmlformats.org/officeDocument/2006/relationships/image" Target="../media/image4.png"/><Relationship Id="rId2" Type="http://schemas.openxmlformats.org/officeDocument/2006/relationships/tags" Target="../tags/tag61.xml"/><Relationship Id="rId1" Type="http://schemas.openxmlformats.org/officeDocument/2006/relationships/image" Target="../media/image3.jpeg"/></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64.xml"/><Relationship Id="rId3" Type="http://schemas.openxmlformats.org/officeDocument/2006/relationships/image" Target="../media/image4.png"/><Relationship Id="rId2" Type="http://schemas.openxmlformats.org/officeDocument/2006/relationships/tags" Target="../tags/tag63.xml"/><Relationship Id="rId1" Type="http://schemas.openxmlformats.org/officeDocument/2006/relationships/image" Target="../media/image3.jpeg"/></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66.xml"/><Relationship Id="rId3" Type="http://schemas.openxmlformats.org/officeDocument/2006/relationships/image" Target="../media/image4.png"/><Relationship Id="rId2" Type="http://schemas.openxmlformats.org/officeDocument/2006/relationships/tags" Target="../tags/tag65.xml"/><Relationship Id="rId1" Type="http://schemas.openxmlformats.org/officeDocument/2006/relationships/image" Target="../media/image3.jpeg"/></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68.xml"/><Relationship Id="rId3" Type="http://schemas.openxmlformats.org/officeDocument/2006/relationships/image" Target="../media/image4.png"/><Relationship Id="rId2" Type="http://schemas.openxmlformats.org/officeDocument/2006/relationships/tags" Target="../tags/tag67.xml"/><Relationship Id="rId1" Type="http://schemas.openxmlformats.org/officeDocument/2006/relationships/image" Target="../media/image3.jpeg"/></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70.xml"/><Relationship Id="rId3" Type="http://schemas.openxmlformats.org/officeDocument/2006/relationships/image" Target="../media/image4.png"/><Relationship Id="rId2" Type="http://schemas.openxmlformats.org/officeDocument/2006/relationships/tags" Target="../tags/tag69.xml"/><Relationship Id="rId1" Type="http://schemas.openxmlformats.org/officeDocument/2006/relationships/image" Target="../media/image3.jpeg"/></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72.xml"/><Relationship Id="rId3" Type="http://schemas.openxmlformats.org/officeDocument/2006/relationships/image" Target="../media/image4.png"/><Relationship Id="rId2" Type="http://schemas.openxmlformats.org/officeDocument/2006/relationships/tags" Target="../tags/tag71.xml"/><Relationship Id="rId1" Type="http://schemas.openxmlformats.org/officeDocument/2006/relationships/image" Target="../media/image3.jpeg"/></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74.xml"/><Relationship Id="rId3" Type="http://schemas.openxmlformats.org/officeDocument/2006/relationships/image" Target="../media/image4.png"/><Relationship Id="rId2" Type="http://schemas.openxmlformats.org/officeDocument/2006/relationships/tags" Target="../tags/tag73.xml"/><Relationship Id="rId1" Type="http://schemas.openxmlformats.org/officeDocument/2006/relationships/image" Target="../media/image3.jpeg"/></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76.xml"/><Relationship Id="rId3" Type="http://schemas.openxmlformats.org/officeDocument/2006/relationships/image" Target="../media/image4.png"/><Relationship Id="rId2" Type="http://schemas.openxmlformats.org/officeDocument/2006/relationships/tags" Target="../tags/tag75.xml"/><Relationship Id="rId1" Type="http://schemas.openxmlformats.org/officeDocument/2006/relationships/image" Target="../media/image3.jpeg"/></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78.xml"/><Relationship Id="rId3" Type="http://schemas.openxmlformats.org/officeDocument/2006/relationships/image" Target="../media/image4.png"/><Relationship Id="rId2" Type="http://schemas.openxmlformats.org/officeDocument/2006/relationships/tags" Target="../tags/tag77.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ags" Target="../tags/tag5.xml"/><Relationship Id="rId3" Type="http://schemas.openxmlformats.org/officeDocument/2006/relationships/image" Target="../media/image4.png"/><Relationship Id="rId2" Type="http://schemas.openxmlformats.org/officeDocument/2006/relationships/tags" Target="../tags/tag4.xml"/><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80.xml"/><Relationship Id="rId3" Type="http://schemas.openxmlformats.org/officeDocument/2006/relationships/image" Target="../media/image4.png"/><Relationship Id="rId2" Type="http://schemas.openxmlformats.org/officeDocument/2006/relationships/tags" Target="../tags/tag79.xml"/><Relationship Id="rId1" Type="http://schemas.openxmlformats.org/officeDocument/2006/relationships/image" Target="../media/image3.jpeg"/></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82.xml"/><Relationship Id="rId3" Type="http://schemas.openxmlformats.org/officeDocument/2006/relationships/image" Target="../media/image4.png"/><Relationship Id="rId2" Type="http://schemas.openxmlformats.org/officeDocument/2006/relationships/tags" Target="../tags/tag81.xml"/><Relationship Id="rId1" Type="http://schemas.openxmlformats.org/officeDocument/2006/relationships/image" Target="../media/image3.jpeg"/></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84.xml"/><Relationship Id="rId3" Type="http://schemas.openxmlformats.org/officeDocument/2006/relationships/image" Target="../media/image4.png"/><Relationship Id="rId2" Type="http://schemas.openxmlformats.org/officeDocument/2006/relationships/tags" Target="../tags/tag83.xml"/><Relationship Id="rId1" Type="http://schemas.openxmlformats.org/officeDocument/2006/relationships/image" Target="../media/image3.jpeg"/></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86.xml"/><Relationship Id="rId3" Type="http://schemas.openxmlformats.org/officeDocument/2006/relationships/image" Target="../media/image4.png"/><Relationship Id="rId2" Type="http://schemas.openxmlformats.org/officeDocument/2006/relationships/tags" Target="../tags/tag85.xml"/><Relationship Id="rId1" Type="http://schemas.openxmlformats.org/officeDocument/2006/relationships/image" Target="../media/image3.jpeg"/></Relationships>
</file>

<file path=ppt/slides/_rels/slide4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88.xml"/><Relationship Id="rId3" Type="http://schemas.openxmlformats.org/officeDocument/2006/relationships/image" Target="../media/image4.png"/><Relationship Id="rId2" Type="http://schemas.openxmlformats.org/officeDocument/2006/relationships/tags" Target="../tags/tag87.xml"/><Relationship Id="rId1" Type="http://schemas.openxmlformats.org/officeDocument/2006/relationships/image" Target="../media/image3.jpeg"/></Relationships>
</file>

<file path=ppt/slides/_rels/slide4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90.xml"/><Relationship Id="rId3" Type="http://schemas.openxmlformats.org/officeDocument/2006/relationships/image" Target="../media/image4.png"/><Relationship Id="rId2" Type="http://schemas.openxmlformats.org/officeDocument/2006/relationships/tags" Target="../tags/tag89.xml"/><Relationship Id="rId1" Type="http://schemas.openxmlformats.org/officeDocument/2006/relationships/image" Target="../media/image3.jpeg"/></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92.xml"/><Relationship Id="rId3" Type="http://schemas.openxmlformats.org/officeDocument/2006/relationships/image" Target="../media/image4.png"/><Relationship Id="rId2" Type="http://schemas.openxmlformats.org/officeDocument/2006/relationships/tags" Target="../tags/tag91.xml"/><Relationship Id="rId1" Type="http://schemas.openxmlformats.org/officeDocument/2006/relationships/image" Target="../media/image3.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7.xml"/><Relationship Id="rId3" Type="http://schemas.openxmlformats.org/officeDocument/2006/relationships/image" Target="../media/image4.png"/><Relationship Id="rId2" Type="http://schemas.openxmlformats.org/officeDocument/2006/relationships/tags" Target="../tags/tag6.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8.xml"/><Relationship Id="rId2" Type="http://schemas.openxmlformats.org/officeDocument/2006/relationships/image" Target="../media/image3.jpe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10.xml"/><Relationship Id="rId3" Type="http://schemas.openxmlformats.org/officeDocument/2006/relationships/image" Target="../media/image4.png"/><Relationship Id="rId2" Type="http://schemas.openxmlformats.org/officeDocument/2006/relationships/tags" Target="../tags/tag9.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12.xml"/><Relationship Id="rId3" Type="http://schemas.openxmlformats.org/officeDocument/2006/relationships/image" Target="../media/image4.png"/><Relationship Id="rId2" Type="http://schemas.openxmlformats.org/officeDocument/2006/relationships/tags" Target="../tags/tag11.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14.xml"/><Relationship Id="rId3" Type="http://schemas.openxmlformats.org/officeDocument/2006/relationships/image" Target="../media/image4.png"/><Relationship Id="rId2" Type="http://schemas.openxmlformats.org/officeDocument/2006/relationships/tags" Target="../tags/tag13.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科睿单独logo"/>
          <p:cNvPicPr>
            <a:picLocks noChangeAspect="1"/>
          </p:cNvPicPr>
          <p:nvPr/>
        </p:nvPicPr>
        <p:blipFill>
          <a:blip r:embed="rId1"/>
          <a:stretch>
            <a:fillRect/>
          </a:stretch>
        </p:blipFill>
        <p:spPr>
          <a:xfrm>
            <a:off x="-1225550" y="4295140"/>
            <a:ext cx="3590925" cy="3619500"/>
          </a:xfrm>
          <a:prstGeom prst="rect">
            <a:avLst/>
          </a:prstGeom>
        </p:spPr>
      </p:pic>
      <p:sp>
        <p:nvSpPr>
          <p:cNvPr id="2" name="文本框 1"/>
          <p:cNvSpPr txBox="1"/>
          <p:nvPr/>
        </p:nvSpPr>
        <p:spPr>
          <a:xfrm>
            <a:off x="1588135" y="1256665"/>
            <a:ext cx="9342755" cy="4865370"/>
          </a:xfrm>
          <a:prstGeom prst="rect">
            <a:avLst/>
          </a:prstGeom>
          <a:noFill/>
        </p:spPr>
        <p:txBody>
          <a:bodyPr wrap="square" rtlCol="0">
            <a:noAutofit/>
          </a:bodyPr>
          <a:p>
            <a:r>
              <a:rPr lang="zh-CN" altLang="en-US" sz="16600">
                <a:latin typeface="楷体" panose="02010609060101010101" charset="-122"/>
                <a:ea typeface="楷体" panose="02010609060101010101" charset="-122"/>
                <a:cs typeface="楷体" panose="02010609060101010101" charset="-122"/>
              </a:rPr>
              <a:t>问题行为</a:t>
            </a:r>
            <a:endParaRPr lang="zh-CN" altLang="en-US" sz="9600">
              <a:latin typeface="楷体" panose="02010609060101010101" charset="-122"/>
              <a:ea typeface="楷体" panose="02010609060101010101" charset="-122"/>
              <a:cs typeface="楷体" panose="02010609060101010101" charset="-122"/>
            </a:endParaRPr>
          </a:p>
          <a:p>
            <a:endParaRPr lang="zh-CN" altLang="en-US" sz="9600">
              <a:latin typeface="楷体" panose="02010609060101010101" charset="-122"/>
              <a:ea typeface="楷体" panose="02010609060101010101" charset="-122"/>
              <a:cs typeface="楷体" panose="02010609060101010101" charset="-122"/>
            </a:endParaRPr>
          </a:p>
          <a:p>
            <a:r>
              <a:rPr lang="en-US" altLang="zh-CN" sz="9600">
                <a:latin typeface="楷体" panose="02010609060101010101" charset="-122"/>
                <a:ea typeface="楷体" panose="02010609060101010101" charset="-122"/>
                <a:cs typeface="楷体" panose="02010609060101010101" charset="-122"/>
              </a:rPr>
              <a:t>        </a:t>
            </a:r>
            <a:r>
              <a:rPr lang="en-US" altLang="zh-CN" sz="3200">
                <a:latin typeface="楷体" panose="02010609060101010101" charset="-122"/>
                <a:ea typeface="楷体" panose="02010609060101010101" charset="-122"/>
                <a:cs typeface="楷体" panose="02010609060101010101" charset="-122"/>
              </a:rPr>
              <a:t>     BCaBA</a:t>
            </a:r>
            <a:r>
              <a:rPr lang="zh-CN" altLang="en-US" sz="3200">
                <a:latin typeface="楷体" panose="02010609060101010101" charset="-122"/>
                <a:ea typeface="楷体" panose="02010609060101010101" charset="-122"/>
                <a:cs typeface="楷体" panose="02010609060101010101" charset="-122"/>
              </a:rPr>
              <a:t>白振良</a:t>
            </a:r>
            <a:endParaRPr lang="zh-CN" altLang="en-US" sz="3200">
              <a:latin typeface="楷体" panose="02010609060101010101" charset="-122"/>
              <a:ea typeface="楷体" panose="02010609060101010101" charset="-122"/>
              <a:cs typeface="楷体" panose="02010609060101010101" charset="-122"/>
            </a:endParaRPr>
          </a:p>
          <a:p>
            <a:r>
              <a:rPr lang="en-US" altLang="zh-CN" sz="3200">
                <a:latin typeface="楷体" panose="02010609060101010101" charset="-122"/>
                <a:ea typeface="楷体" panose="02010609060101010101" charset="-122"/>
                <a:cs typeface="楷体" panose="02010609060101010101" charset="-122"/>
              </a:rPr>
              <a:t>                                  2023.12.06</a:t>
            </a:r>
            <a:endParaRPr lang="en-US" altLang="zh-CN" sz="320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601980" y="916940"/>
            <a:ext cx="11309985" cy="5493385"/>
          </a:xfrm>
          <a:prstGeom prst="rect">
            <a:avLst/>
          </a:prstGeom>
          <a:noFill/>
        </p:spPr>
        <p:txBody>
          <a:bodyPr wrap="square" rtlCol="0">
            <a:noAutofit/>
          </a:bodyPr>
          <a:p>
            <a:pPr marL="457200" indent="-457200" algn="l">
              <a:buFont typeface="Arial" panose="020B0604020202020204" pitchFamily="34" charset="0"/>
              <a:buChar char="•"/>
            </a:pPr>
            <a:r>
              <a:rPr lang="zh-CN" altLang="zh-CN" sz="2800">
                <a:latin typeface="楷体" panose="02010609060101010101" charset="-122"/>
                <a:ea typeface="楷体" panose="02010609060101010101" charset="-122"/>
              </a:rPr>
              <a:t>功能本位</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rPr>
              <a:t>依据对环境的影响</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rPr>
              <a:t>例如：</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endParaRPr lang="zh-CN" altLang="zh-CN" sz="28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2800">
                <a:latin typeface="楷体" panose="02010609060101010101" charset="-122"/>
                <a:ea typeface="楷体" panose="02010609060101010101" charset="-122"/>
              </a:rPr>
              <a:t>形态本位</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rPr>
              <a:t>确定行为的外形或者样式</a:t>
            </a:r>
            <a:endParaRPr lang="zh-CN" altLang="zh-CN" sz="28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5" name="文本框 4"/>
          <p:cNvSpPr txBox="1"/>
          <p:nvPr/>
        </p:nvSpPr>
        <p:spPr>
          <a:xfrm>
            <a:off x="2469515" y="331470"/>
            <a:ext cx="5884545" cy="585470"/>
          </a:xfrm>
          <a:prstGeom prst="rect">
            <a:avLst/>
          </a:prstGeom>
          <a:noFill/>
        </p:spPr>
        <p:txBody>
          <a:bodyPr wrap="square" rtlCol="0">
            <a:noAutofit/>
          </a:bodyPr>
          <a:p>
            <a:r>
              <a:rPr lang="zh-CN" altLang="en-US" sz="3200">
                <a:latin typeface="华文楷体" panose="02010600040101010101" charset="-122"/>
                <a:ea typeface="华文楷体" panose="02010600040101010101" charset="-122"/>
              </a:rPr>
              <a:t>定义问题行为</a:t>
            </a:r>
            <a:endParaRPr lang="zh-CN" altLang="en-US" sz="3200">
              <a:latin typeface="华文楷体" panose="02010600040101010101" charset="-122"/>
              <a:ea typeface="华文楷体" panose="0201060004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417830" y="1073785"/>
            <a:ext cx="11607165" cy="5563235"/>
          </a:xfrm>
          <a:prstGeom prst="rect">
            <a:avLst/>
          </a:prstGeom>
          <a:noFill/>
        </p:spPr>
        <p:txBody>
          <a:bodyPr wrap="square" rtlCol="0">
            <a:noAutofit/>
          </a:bodyPr>
          <a:p>
            <a:pPr marL="457200" indent="-457200" algn="l">
              <a:buFont typeface="Arial" panose="020B0604020202020204" pitchFamily="34" charset="0"/>
              <a:buChar char="•"/>
            </a:pPr>
            <a:r>
              <a:rPr lang="zh-CN" altLang="zh-CN" sz="2800">
                <a:latin typeface="楷体" panose="02010609060101010101" charset="-122"/>
                <a:ea typeface="楷体" panose="02010609060101010101" charset="-122"/>
              </a:rPr>
              <a:t>正确</a:t>
            </a:r>
            <a:endParaRPr lang="zh-CN" altLang="zh-CN" sz="28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2800">
                <a:latin typeface="楷体" panose="02010609060101010101" charset="-122"/>
                <a:ea typeface="楷体" panose="02010609060101010101" charset="-122"/>
              </a:rPr>
              <a:t>完整</a:t>
            </a:r>
            <a:endParaRPr lang="zh-CN" altLang="zh-CN" sz="28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2800">
                <a:latin typeface="楷体" panose="02010609060101010101" charset="-122"/>
                <a:ea typeface="楷体" panose="02010609060101010101" charset="-122"/>
              </a:rPr>
              <a:t>精准</a:t>
            </a:r>
            <a:endParaRPr lang="zh-CN" altLang="zh-CN" sz="28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2800">
                <a:latin typeface="楷体" panose="02010609060101010101" charset="-122"/>
                <a:ea typeface="楷体" panose="02010609060101010101" charset="-122"/>
              </a:rPr>
              <a:t>包含行为</a:t>
            </a:r>
            <a:endParaRPr lang="zh-CN" altLang="zh-CN" sz="2800">
              <a:latin typeface="楷体" panose="02010609060101010101" charset="-122"/>
              <a:ea typeface="楷体" panose="02010609060101010101" charset="-122"/>
            </a:endParaRPr>
          </a:p>
          <a:p>
            <a:pPr marL="457200" indent="-457200" algn="l">
              <a:buFont typeface="Arial" panose="020B0604020202020204" pitchFamily="34" charset="0"/>
              <a:buChar char="•"/>
            </a:pPr>
            <a:r>
              <a:rPr lang="zh-CN" altLang="zh-CN" sz="2800">
                <a:latin typeface="楷体" panose="02010609060101010101" charset="-122"/>
                <a:ea typeface="楷体" panose="02010609060101010101" charset="-122"/>
              </a:rPr>
              <a:t>排除行为</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zh-CN" altLang="zh-CN" sz="2800">
                <a:latin typeface="楷体" panose="02010609060101010101" charset="-122"/>
                <a:ea typeface="楷体" panose="02010609060101010101" charset="-122"/>
              </a:rPr>
              <a:t>上课听讲行为，</a:t>
            </a:r>
            <a:endParaRPr lang="zh-CN" altLang="zh-CN" sz="28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5" name="文本框 4"/>
          <p:cNvSpPr txBox="1"/>
          <p:nvPr/>
        </p:nvSpPr>
        <p:spPr>
          <a:xfrm>
            <a:off x="2469515" y="331470"/>
            <a:ext cx="5884545" cy="585470"/>
          </a:xfrm>
          <a:prstGeom prst="rect">
            <a:avLst/>
          </a:prstGeom>
          <a:noFill/>
        </p:spPr>
        <p:txBody>
          <a:bodyPr wrap="square" rtlCol="0">
            <a:noAutofit/>
          </a:bodyPr>
          <a:p>
            <a:r>
              <a:rPr lang="zh-CN" altLang="en-US" sz="3200">
                <a:latin typeface="华文楷体" panose="02010600040101010101" charset="-122"/>
                <a:ea typeface="华文楷体" panose="02010600040101010101" charset="-122"/>
              </a:rPr>
              <a:t>定义问题行为</a:t>
            </a:r>
            <a:endParaRPr lang="zh-CN" altLang="en-US" sz="3200">
              <a:latin typeface="华文楷体" panose="02010600040101010101" charset="-122"/>
              <a:ea typeface="华文楷体" panose="0201060004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531495" y="1003935"/>
            <a:ext cx="11309985" cy="5493385"/>
          </a:xfrm>
          <a:prstGeom prst="rect">
            <a:avLst/>
          </a:prstGeom>
          <a:noFill/>
        </p:spPr>
        <p:txBody>
          <a:bodyPr wrap="square" rtlCol="0">
            <a:noAutofit/>
          </a:bodyPr>
          <a:p>
            <a:pPr marL="457200" indent="-457200" algn="l">
              <a:buFont typeface="Arial" panose="020B0604020202020204" pitchFamily="34" charset="0"/>
              <a:buChar char="•"/>
            </a:pPr>
            <a:r>
              <a:rPr lang="en-US" altLang="zh-CN" sz="2800">
                <a:latin typeface="楷体" panose="02010609060101010101" charset="-122"/>
                <a:ea typeface="楷体" panose="02010609060101010101" charset="-122"/>
              </a:rPr>
              <a:t>1.</a:t>
            </a:r>
            <a:r>
              <a:rPr lang="zh-CN" altLang="en-US" sz="2800">
                <a:latin typeface="楷体" panose="02010609060101010101" charset="-122"/>
                <a:ea typeface="楷体" panose="02010609060101010101" charset="-122"/>
              </a:rPr>
              <a:t>我们现在是否有放弃孩子的想法，是否已经放弃，如何才算不放弃。</a:t>
            </a:r>
            <a:endParaRPr lang="zh-CN" altLang="en-US" sz="2800">
              <a:latin typeface="楷体" panose="02010609060101010101" charset="-122"/>
              <a:ea typeface="楷体" panose="02010609060101010101" charset="-122"/>
            </a:endParaRPr>
          </a:p>
          <a:p>
            <a:pPr marL="457200" indent="-457200" algn="l">
              <a:buFont typeface="Arial" panose="020B0604020202020204" pitchFamily="34" charset="0"/>
              <a:buChar char="•"/>
            </a:pPr>
            <a:endParaRPr lang="zh-CN" altLang="en-US" sz="2800">
              <a:latin typeface="楷体" panose="02010609060101010101" charset="-122"/>
              <a:ea typeface="楷体" panose="02010609060101010101" charset="-122"/>
            </a:endParaRPr>
          </a:p>
          <a:p>
            <a:pPr marL="457200" indent="-457200" algn="l">
              <a:buFont typeface="Arial" panose="020B0604020202020204" pitchFamily="34" charset="0"/>
              <a:buChar char="•"/>
            </a:pPr>
            <a:r>
              <a:rPr lang="en-US" altLang="zh-CN" sz="2800">
                <a:latin typeface="楷体" panose="02010609060101010101" charset="-122"/>
                <a:ea typeface="楷体" panose="02010609060101010101" charset="-122"/>
              </a:rPr>
              <a:t>2.</a:t>
            </a:r>
            <a:r>
              <a:rPr lang="zh-CN" altLang="en-US" sz="2800">
                <a:latin typeface="楷体" panose="02010609060101010101" charset="-122"/>
                <a:ea typeface="楷体" panose="02010609060101010101" charset="-122"/>
              </a:rPr>
              <a:t>孩子长大后最大的问题是什么？问题行为？学业？自理？</a:t>
            </a:r>
            <a:endParaRPr lang="zh-CN" altLang="en-US" sz="28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5" name="文本框 4"/>
          <p:cNvSpPr txBox="1"/>
          <p:nvPr/>
        </p:nvSpPr>
        <p:spPr>
          <a:xfrm>
            <a:off x="2469515" y="331470"/>
            <a:ext cx="5884545" cy="585470"/>
          </a:xfrm>
          <a:prstGeom prst="rect">
            <a:avLst/>
          </a:prstGeom>
          <a:noFill/>
        </p:spPr>
        <p:txBody>
          <a:bodyPr wrap="square" rtlCol="0">
            <a:noAutofit/>
          </a:bodyPr>
          <a:p>
            <a:r>
              <a:rPr lang="zh-CN" altLang="en-US" sz="3200">
                <a:latin typeface="华文楷体" panose="02010600040101010101" charset="-122"/>
                <a:ea typeface="华文楷体" panose="02010600040101010101" charset="-122"/>
              </a:rPr>
              <a:t>讨论问题</a:t>
            </a:r>
            <a:endParaRPr lang="zh-CN" altLang="en-US" sz="3200">
              <a:latin typeface="华文楷体" panose="02010600040101010101" charset="-122"/>
              <a:ea typeface="华文楷体" panose="0201060004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15010" y="1245235"/>
            <a:ext cx="11309985" cy="4728210"/>
          </a:xfrm>
          <a:prstGeom prst="rect">
            <a:avLst/>
          </a:prstGeom>
          <a:noFill/>
        </p:spPr>
        <p:txBody>
          <a:bodyPr wrap="square" rtlCol="0">
            <a:noAutofit/>
          </a:bodyPr>
          <a:p>
            <a:pPr indent="0" algn="l">
              <a:buFont typeface="Arial" panose="020B0604020202020204" pitchFamily="34" charset="0"/>
              <a:buNone/>
            </a:pPr>
            <a:r>
              <a:rPr lang="zh-CN" altLang="zh-CN" sz="14200">
                <a:latin typeface="楷体" panose="02010609060101010101" charset="-122"/>
                <a:ea typeface="楷体" panose="02010609060101010101" charset="-122"/>
                <a:sym typeface="+mn-ea"/>
              </a:rPr>
              <a:t>分析</a:t>
            </a:r>
            <a:r>
              <a:rPr lang="zh-CN" altLang="zh-CN" sz="14200">
                <a:latin typeface="楷体" panose="02010609060101010101" charset="-122"/>
                <a:ea typeface="楷体" panose="02010609060101010101" charset="-122"/>
                <a:sym typeface="+mn-ea"/>
              </a:rPr>
              <a:t>问题行为</a:t>
            </a:r>
            <a:endParaRPr lang="zh-CN" altLang="zh-CN" sz="14200">
              <a:latin typeface="楷体" panose="02010609060101010101" charset="-122"/>
              <a:ea typeface="楷体" panose="02010609060101010101" charset="-122"/>
              <a:sym typeface="+mn-ea"/>
            </a:endParaRPr>
          </a:p>
        </p:txBody>
      </p:sp>
      <p:sp>
        <p:nvSpPr>
          <p:cNvPr id="3" name="文本框 2"/>
          <p:cNvSpPr txBox="1"/>
          <p:nvPr/>
        </p:nvSpPr>
        <p:spPr>
          <a:xfrm>
            <a:off x="2433955" y="300355"/>
            <a:ext cx="6384925" cy="521970"/>
          </a:xfrm>
          <a:prstGeom prst="rect">
            <a:avLst/>
          </a:prstGeom>
          <a:noFill/>
        </p:spPr>
        <p:txBody>
          <a:bodyPr wrap="square" rtlCol="0">
            <a:spAutoFit/>
          </a:bodyPr>
          <a:p>
            <a:endParaRPr lang="zh-CN" altLang="en-US" sz="2800" b="1">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645160" y="1214755"/>
            <a:ext cx="11309985" cy="5194935"/>
          </a:xfrm>
          <a:prstGeom prst="rect">
            <a:avLst/>
          </a:prstGeom>
          <a:noFill/>
        </p:spPr>
        <p:txBody>
          <a:bodyPr wrap="square" rtlCol="0">
            <a:noAutofit/>
          </a:bodyPr>
          <a:p>
            <a:pPr marL="342900" indent="-342900" algn="l">
              <a:buFont typeface="Arial" panose="020B0604020202020204" pitchFamily="34" charset="0"/>
              <a:buChar char="•"/>
            </a:pPr>
            <a:r>
              <a:rPr lang="en-US" altLang="zh-CN" sz="2000">
                <a:latin typeface="楷体" panose="02010609060101010101" charset="-122"/>
                <a:ea typeface="楷体" panose="02010609060101010101" charset="-122"/>
              </a:rPr>
              <a:t>1.</a:t>
            </a:r>
            <a:r>
              <a:rPr lang="zh-CN" altLang="zh-CN" sz="2000">
                <a:latin typeface="楷体" panose="02010609060101010101" charset="-122"/>
                <a:ea typeface="楷体" panose="02010609060101010101" charset="-122"/>
              </a:rPr>
              <a:t>自我刺激</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自我增强行为，随时随刻都在发生的行为。</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主要在低功能孩子身上发生的比较明显。</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在孩子独立游戏能力不够时会出现。</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在孩子独处时会出现的频率较高</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在孩子集体能力不够去上幼儿园时会常见。</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需要我们多给与孩子注意力</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en-US" altLang="zh-CN" sz="2000">
                <a:latin typeface="楷体" panose="02010609060101010101" charset="-122"/>
                <a:ea typeface="楷体" panose="02010609060101010101" charset="-122"/>
              </a:rPr>
              <a:t>2.</a:t>
            </a:r>
            <a:r>
              <a:rPr lang="zh-CN" altLang="zh-CN" sz="2000">
                <a:latin typeface="楷体" panose="02010609060101010101" charset="-122"/>
                <a:ea typeface="楷体" panose="02010609060101010101" charset="-122"/>
              </a:rPr>
              <a:t>获取实物</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就是想要某个真是的东西，吃的，玩的，活动等等</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孩子发音不足</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认知不足</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眼神不足</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肢体语言理解不够</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4064000" cy="583565"/>
          </a:xfrm>
          <a:prstGeom prst="rect">
            <a:avLst/>
          </a:prstGeom>
          <a:noFill/>
        </p:spPr>
        <p:txBody>
          <a:bodyPr wrap="square" rtlCol="0">
            <a:spAutoFit/>
          </a:bodyPr>
          <a:p>
            <a:r>
              <a:rPr lang="zh-CN" altLang="en-US" sz="3200"/>
              <a:t>问题行为的基本功能</a:t>
            </a:r>
            <a:endParaRPr lang="zh-CN" altLang="en-US" sz="3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15010" y="1092835"/>
            <a:ext cx="11309985" cy="5194935"/>
          </a:xfrm>
          <a:prstGeom prst="rect">
            <a:avLst/>
          </a:prstGeom>
          <a:noFill/>
        </p:spPr>
        <p:txBody>
          <a:bodyPr wrap="square" rtlCol="0">
            <a:noAutofit/>
          </a:bodyPr>
          <a:p>
            <a:pPr marL="342900" indent="-342900" algn="l">
              <a:buFont typeface="Arial" panose="020B0604020202020204" pitchFamily="34" charset="0"/>
              <a:buChar char="•"/>
            </a:pPr>
            <a:r>
              <a:rPr lang="en-US" altLang="zh-CN" sz="2000">
                <a:latin typeface="楷体" panose="02010609060101010101" charset="-122"/>
                <a:ea typeface="楷体" panose="02010609060101010101" charset="-122"/>
              </a:rPr>
              <a:t>3.</a:t>
            </a:r>
            <a:r>
              <a:rPr lang="zh-CN" altLang="en-US" sz="2000">
                <a:latin typeface="楷体" panose="02010609060101010101" charset="-122"/>
                <a:ea typeface="楷体" panose="02010609060101010101" charset="-122"/>
              </a:rPr>
              <a:t>获取注意力</a:t>
            </a:r>
            <a:endParaRPr lang="zh-CN" altLang="en-US"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想要得到老师父母的关注</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包括好的关注也包括坏的关注</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给与赞美，一起游戏，甚至批评都是注意力</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这个处理起来真的很考验家长</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好多孩子辅助依赖是会有一直寻求注意力</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从注意力很差到注意力需求过多有可能是</a:t>
            </a:r>
            <a:r>
              <a:rPr lang="en-US" altLang="zh-CN" sz="2000">
                <a:latin typeface="楷体" panose="02010609060101010101" charset="-122"/>
                <a:ea typeface="楷体" panose="02010609060101010101" charset="-122"/>
              </a:rPr>
              <a:t>CMO-R</a:t>
            </a:r>
            <a:r>
              <a:rPr lang="zh-CN" altLang="en-US" sz="2000">
                <a:latin typeface="楷体" panose="02010609060101010101" charset="-122"/>
                <a:ea typeface="楷体" panose="02010609060101010101" charset="-122"/>
              </a:rPr>
              <a:t>引起的</a:t>
            </a:r>
            <a:endParaRPr lang="zh-CN" altLang="en-US"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en-US" sz="2000">
                <a:latin typeface="楷体" panose="02010609060101010101" charset="-122"/>
                <a:ea typeface="楷体" panose="02010609060101010101" charset="-122"/>
              </a:rPr>
              <a:t>或者孩子对自己的不确定</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en-US" altLang="zh-CN" sz="2000">
                <a:latin typeface="楷体" panose="02010609060101010101" charset="-122"/>
                <a:ea typeface="楷体" panose="02010609060101010101" charset="-122"/>
              </a:rPr>
              <a:t>4.</a:t>
            </a:r>
            <a:r>
              <a:rPr lang="zh-CN" altLang="en-US" sz="2000">
                <a:latin typeface="楷体" panose="02010609060101010101" charset="-122"/>
                <a:ea typeface="楷体" panose="02010609060101010101" charset="-122"/>
              </a:rPr>
              <a:t>逃避</a:t>
            </a:r>
            <a:endParaRPr lang="zh-CN" altLang="en-US"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给与的任务太难了，不想做了</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相对逃避而言，如果做错了更严重</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有逃避成功的经验</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连续错误</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都是新课题，没有精熟课题</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4064000" cy="583565"/>
          </a:xfrm>
          <a:prstGeom prst="rect">
            <a:avLst/>
          </a:prstGeom>
          <a:noFill/>
        </p:spPr>
        <p:txBody>
          <a:bodyPr wrap="square" rtlCol="0">
            <a:spAutoFit/>
          </a:bodyPr>
          <a:p>
            <a:r>
              <a:rPr lang="zh-CN" altLang="en-US" sz="3200"/>
              <a:t>问题行为的基本功能</a:t>
            </a:r>
            <a:endParaRPr lang="zh-CN" altLang="en-US" sz="3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575310" y="1162050"/>
            <a:ext cx="11309985" cy="5194935"/>
          </a:xfrm>
          <a:prstGeom prst="rect">
            <a:avLst/>
          </a:prstGeom>
          <a:noFill/>
        </p:spPr>
        <p:txBody>
          <a:bodyPr wrap="square" rtlCol="0">
            <a:noAutofit/>
          </a:bodyPr>
          <a:p>
            <a:pPr indent="0" algn="l">
              <a:buFont typeface="Arial" panose="020B0604020202020204" pitchFamily="34" charset="0"/>
              <a:buNone/>
            </a:pPr>
            <a:r>
              <a:rPr lang="en-US" altLang="zh-CN" sz="2000">
                <a:latin typeface="楷体" panose="02010609060101010101" charset="-122"/>
                <a:ea typeface="楷体" panose="02010609060101010101" charset="-122"/>
              </a:rPr>
              <a:t>   </a:t>
            </a:r>
            <a:r>
              <a:rPr lang="zh-CN" altLang="zh-CN" sz="2000">
                <a:latin typeface="楷体" panose="02010609060101010101" charset="-122"/>
                <a:ea typeface="楷体" panose="02010609060101010101" charset="-122"/>
              </a:rPr>
              <a:t>行为属性：</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时间定位：受其他事件影响，行为发生的特定时间</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时间范围：行为发生持续的时间</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重复性：在一时间内可发生多次的反应；可计次性</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en-US" altLang="zh-CN" sz="2000">
                <a:latin typeface="楷体" panose="02010609060101010101" charset="-122"/>
                <a:ea typeface="楷体" panose="02010609060101010101" charset="-122"/>
              </a:rPr>
              <a:t>   </a:t>
            </a:r>
            <a:r>
              <a:rPr lang="zh-CN" altLang="zh-CN" sz="2000">
                <a:latin typeface="楷体" panose="02010609060101010101" charset="-122"/>
                <a:ea typeface="楷体" panose="02010609060101010101" charset="-122"/>
              </a:rPr>
              <a:t>记录方法</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频率和比率：为一个单位时间内反应的次数。</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持续时间：定义为从行为开始到行为结束的时间长度。</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反应延宕：定义为刺激出现到反应起始之间的时间长度。</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反应间时间：定义为连续两次反应间相隔的时间。</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百分比：正确次数</a:t>
            </a:r>
            <a:r>
              <a:rPr lang="en-US" altLang="zh-CN" sz="2000">
                <a:latin typeface="楷体" panose="02010609060101010101" charset="-122"/>
                <a:ea typeface="楷体" panose="02010609060101010101" charset="-122"/>
              </a:rPr>
              <a:t>/</a:t>
            </a:r>
            <a:r>
              <a:rPr lang="zh-CN" altLang="en-US" sz="2000">
                <a:latin typeface="楷体" panose="02010609060101010101" charset="-122"/>
                <a:ea typeface="楷体" panose="02010609060101010101" charset="-122"/>
              </a:rPr>
              <a:t>尝试次数</a:t>
            </a:r>
            <a:r>
              <a:rPr lang="en-US" altLang="zh-CN" sz="2000">
                <a:latin typeface="楷体" panose="02010609060101010101" charset="-122"/>
                <a:ea typeface="楷体" panose="02010609060101010101" charset="-122"/>
              </a:rPr>
              <a:t>*100%</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en-US" sz="2000">
                <a:latin typeface="楷体" panose="02010609060101010101" charset="-122"/>
                <a:ea typeface="楷体" panose="02010609060101010101" charset="-122"/>
                <a:sym typeface="+mn-ea"/>
              </a:rPr>
              <a:t>达到标准的尝试数：是一个需要多少反应机会次数以达到预设表现标准的量数</a:t>
            </a:r>
            <a:endParaRPr lang="zh-CN" altLang="en-US" sz="2000">
              <a:latin typeface="楷体" panose="02010609060101010101" charset="-122"/>
              <a:ea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4064000" cy="583565"/>
          </a:xfrm>
          <a:prstGeom prst="rect">
            <a:avLst/>
          </a:prstGeom>
          <a:noFill/>
        </p:spPr>
        <p:txBody>
          <a:bodyPr wrap="square" rtlCol="0">
            <a:spAutoFit/>
          </a:bodyPr>
          <a:p>
            <a:r>
              <a:rPr lang="zh-CN" altLang="en-US" sz="3200"/>
              <a:t>问题行为</a:t>
            </a:r>
            <a:r>
              <a:rPr lang="zh-CN" altLang="en-US" sz="3200"/>
              <a:t>记录</a:t>
            </a:r>
            <a:endParaRPr lang="zh-CN" altLang="en-US" sz="3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557530" y="1136650"/>
            <a:ext cx="11309985" cy="5194935"/>
          </a:xfrm>
          <a:prstGeom prst="rect">
            <a:avLst/>
          </a:prstGeom>
          <a:noFill/>
        </p:spPr>
        <p:txBody>
          <a:bodyPr wrap="square" rtlCol="0">
            <a:noAutofit/>
          </a:bodyPr>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测量行为的程序</a:t>
            </a:r>
            <a:endParaRPr lang="zh-CN" altLang="zh-CN" sz="2000">
              <a:latin typeface="楷体" panose="02010609060101010101" charset="-122"/>
              <a:ea typeface="楷体" panose="02010609060101010101" charset="-122"/>
            </a:endParaRPr>
          </a:p>
          <a:p>
            <a:pPr indent="0" eaLnBrk="1" hangingPunct="1">
              <a:buFont typeface="Arial" panose="020B0604020202020204" pitchFamily="34" charset="0"/>
              <a:buNone/>
            </a:pPr>
            <a:r>
              <a:rPr lang="en-US" altLang="zh-CN" sz="2000">
                <a:latin typeface="楷体" panose="02010609060101010101" charset="-122"/>
                <a:ea typeface="楷体" panose="02010609060101010101" charset="-122"/>
                <a:cs typeface="楷体" panose="02010609060101010101" charset="-122"/>
                <a:sym typeface="+mn-ea"/>
              </a:rPr>
              <a:t>1.</a:t>
            </a:r>
            <a:r>
              <a:rPr lang="zh-CN" altLang="en-US" sz="2000">
                <a:latin typeface="楷体" panose="02010609060101010101" charset="-122"/>
                <a:ea typeface="楷体" panose="02010609060101010101" charset="-122"/>
                <a:cs typeface="楷体" panose="02010609060101010101" charset="-122"/>
                <a:sym typeface="+mn-ea"/>
              </a:rPr>
              <a:t>事件记录</a:t>
            </a:r>
            <a:endParaRPr lang="zh-CN" altLang="en-US" sz="2000">
              <a:latin typeface="楷体" panose="02010609060101010101" charset="-122"/>
              <a:ea typeface="楷体" panose="02010609060101010101" charset="-122"/>
              <a:cs typeface="楷体" panose="02010609060101010101" charset="-122"/>
              <a:sym typeface="+mn-ea"/>
            </a:endParaRPr>
          </a:p>
          <a:p>
            <a:pPr indent="0" eaLnBrk="1" hangingPunct="1">
              <a:buNone/>
            </a:pPr>
            <a:r>
              <a:rPr lang="en-US" altLang="zh-CN" sz="2000">
                <a:latin typeface="楷体" panose="02010609060101010101" charset="-122"/>
                <a:ea typeface="楷体" panose="02010609060101010101" charset="-122"/>
                <a:cs typeface="楷体" panose="02010609060101010101" charset="-122"/>
                <a:sym typeface="+mn-ea"/>
              </a:rPr>
              <a:t>2.</a:t>
            </a:r>
            <a:r>
              <a:rPr lang="zh-CN" altLang="en-US" sz="2000">
                <a:latin typeface="楷体" panose="02010609060101010101" charset="-122"/>
                <a:ea typeface="楷体" panose="02010609060101010101" charset="-122"/>
                <a:cs typeface="楷体" panose="02010609060101010101" charset="-122"/>
                <a:sym typeface="+mn-ea"/>
              </a:rPr>
              <a:t>时间的选择</a:t>
            </a:r>
            <a:endParaRPr lang="zh-CN" altLang="en-US" sz="2000">
              <a:latin typeface="楷体" panose="02010609060101010101" charset="-122"/>
              <a:ea typeface="楷体" panose="02010609060101010101" charset="-122"/>
              <a:cs typeface="楷体" panose="02010609060101010101" charset="-122"/>
              <a:sym typeface="+mn-ea"/>
            </a:endParaRPr>
          </a:p>
          <a:p>
            <a:pPr indent="0" eaLnBrk="1" hangingPunct="1">
              <a:buNone/>
            </a:pPr>
            <a:r>
              <a:rPr lang="en-US" altLang="zh-CN" sz="2000">
                <a:latin typeface="楷体" panose="02010609060101010101" charset="-122"/>
                <a:ea typeface="楷体" panose="02010609060101010101" charset="-122"/>
                <a:cs typeface="楷体" panose="02010609060101010101" charset="-122"/>
                <a:sym typeface="+mn-ea"/>
              </a:rPr>
              <a:t>3.</a:t>
            </a:r>
            <a:r>
              <a:rPr lang="zh-CN" altLang="en-US" sz="2000">
                <a:latin typeface="楷体" panose="02010609060101010101" charset="-122"/>
                <a:ea typeface="楷体" panose="02010609060101010101" charset="-122"/>
                <a:cs typeface="楷体" panose="02010609060101010101" charset="-122"/>
                <a:sym typeface="+mn-ea"/>
              </a:rPr>
              <a:t>时间取样的方法</a:t>
            </a:r>
            <a:endParaRPr lang="en-US" altLang="ja-JP" sz="2000">
              <a:latin typeface="楷体" panose="02010609060101010101" charset="-122"/>
              <a:ea typeface="楷体" panose="02010609060101010101" charset="-122"/>
              <a:cs typeface="楷体" panose="02010609060101010101" charset="-122"/>
              <a:sym typeface="+mn-ea"/>
            </a:endParaRPr>
          </a:p>
          <a:p>
            <a:pPr indent="0" eaLnBrk="1" hangingPunct="1">
              <a:buNone/>
            </a:pPr>
            <a:endParaRPr lang="en-US" altLang="ja-JP" sz="2000">
              <a:latin typeface="楷体" panose="02010609060101010101" charset="-122"/>
              <a:ea typeface="楷体" panose="02010609060101010101" charset="-122"/>
              <a:cs typeface="楷体" panose="02010609060101010101" charset="-122"/>
              <a:sym typeface="+mn-ea"/>
            </a:endParaRPr>
          </a:p>
          <a:p>
            <a:pPr indent="0" eaLnBrk="1" hangingPunct="1">
              <a:buNone/>
            </a:pPr>
            <a:r>
              <a:rPr lang="en-US" altLang="zh-CN" sz="2000">
                <a:latin typeface="楷体" panose="02010609060101010101" charset="-122"/>
                <a:ea typeface="楷体" panose="02010609060101010101" charset="-122"/>
              </a:rPr>
              <a:t>  </a:t>
            </a:r>
            <a:r>
              <a:rPr lang="zh-CN" altLang="zh-CN" sz="2000">
                <a:latin typeface="楷体" panose="02010609060101010101" charset="-122"/>
                <a:ea typeface="楷体" panose="02010609060101010101" charset="-122"/>
              </a:rPr>
              <a:t>事件记录</a:t>
            </a:r>
            <a:endParaRPr lang="zh-CN" altLang="zh-CN" sz="2000">
              <a:latin typeface="楷体" panose="02010609060101010101" charset="-122"/>
              <a:ea typeface="楷体" panose="02010609060101010101" charset="-122"/>
            </a:endParaRPr>
          </a:p>
          <a:p>
            <a:pPr marL="342900" indent="-342900" eaLnBrk="1" hangingPunct="1">
              <a:buFont typeface="Arial" panose="020B0604020202020204" pitchFamily="34" charset="0"/>
              <a:buChar char="•"/>
            </a:pPr>
            <a:r>
              <a:rPr lang="zh-CN" altLang="zh-CN" sz="2000">
                <a:latin typeface="楷体" panose="02010609060101010101" charset="-122"/>
                <a:ea typeface="楷体" panose="02010609060101010101" charset="-122"/>
              </a:rPr>
              <a:t>侦测并记录所观测行为的出现次数的程序</a:t>
            </a:r>
            <a:endParaRPr lang="zh-CN" altLang="zh-CN" sz="2000">
              <a:latin typeface="楷体" panose="02010609060101010101" charset="-122"/>
              <a:ea typeface="楷体" panose="02010609060101010101" charset="-122"/>
            </a:endParaRPr>
          </a:p>
          <a:p>
            <a:pPr marL="342900" indent="-342900" eaLnBrk="1" hangingPunct="1">
              <a:buFont typeface="Arial" panose="020B0604020202020204" pitchFamily="34" charset="0"/>
              <a:buChar char="•"/>
            </a:pPr>
            <a:r>
              <a:rPr lang="zh-CN" altLang="zh-CN" sz="2000">
                <a:latin typeface="楷体" panose="02010609060101010101" charset="-122"/>
                <a:ea typeface="楷体" panose="02010609060101010101" charset="-122"/>
              </a:rPr>
              <a:t>设备：腕式记次器，电子记次器，</a:t>
            </a:r>
            <a:endParaRPr lang="zh-CN" altLang="zh-CN" sz="2000">
              <a:latin typeface="楷体" panose="02010609060101010101" charset="-122"/>
              <a:ea typeface="楷体" panose="02010609060101010101" charset="-122"/>
            </a:endParaRPr>
          </a:p>
          <a:p>
            <a:pPr marL="342900" indent="-342900" eaLnBrk="1" hangingPunct="1">
              <a:buFont typeface="Arial" panose="020B0604020202020204" pitchFamily="34" charset="0"/>
              <a:buChar char="•"/>
            </a:pPr>
            <a:r>
              <a:rPr lang="zh-CN" altLang="en-US" sz="2000">
                <a:latin typeface="楷体" panose="02010609060101010101" charset="-122"/>
                <a:ea typeface="楷体" panose="02010609060101010101" charset="-122"/>
                <a:sym typeface="+mn-ea"/>
              </a:rPr>
              <a:t>容易执行</a:t>
            </a:r>
            <a:endParaRPr lang="en-US" altLang="zh-CN" sz="2000">
              <a:latin typeface="楷体" panose="02010609060101010101" charset="-122"/>
              <a:ea typeface="楷体" panose="02010609060101010101" charset="-122"/>
            </a:endParaRPr>
          </a:p>
          <a:p>
            <a:pPr marL="342900" indent="-342900" eaLnBrk="1" hangingPunct="1">
              <a:buFont typeface="Arial" panose="020B0604020202020204" pitchFamily="34" charset="0"/>
              <a:buChar char="•"/>
            </a:pPr>
            <a:r>
              <a:rPr lang="zh-CN" altLang="en-US" sz="2000">
                <a:latin typeface="楷体" panose="02010609060101010101" charset="-122"/>
                <a:ea typeface="楷体" panose="02010609060101010101" charset="-122"/>
                <a:sym typeface="+mn-ea"/>
              </a:rPr>
              <a:t>行为必须要有明确的起始和结束点</a:t>
            </a:r>
            <a:endParaRPr lang="en-US" altLang="zh-CN" sz="2000">
              <a:latin typeface="楷体" panose="02010609060101010101" charset="-122"/>
              <a:ea typeface="楷体" panose="02010609060101010101" charset="-122"/>
            </a:endParaRPr>
          </a:p>
          <a:p>
            <a:pPr marL="342900" indent="-342900" eaLnBrk="1" hangingPunct="1">
              <a:buFont typeface="Arial" panose="020B0604020202020204" pitchFamily="34" charset="0"/>
              <a:buChar char="•"/>
            </a:pPr>
            <a:r>
              <a:rPr lang="zh-CN" altLang="en-US" sz="2000">
                <a:latin typeface="楷体" panose="02010609060101010101" charset="-122"/>
                <a:ea typeface="楷体" panose="02010609060101010101" charset="-122"/>
                <a:sym typeface="+mn-ea"/>
              </a:rPr>
              <a:t>频率不应太高</a:t>
            </a:r>
            <a:endParaRPr lang="en-US" altLang="ja-JP" sz="2000">
              <a:latin typeface="楷体" panose="02010609060101010101" charset="-122"/>
              <a:ea typeface="楷体" panose="02010609060101010101" charset="-122"/>
            </a:endParaRPr>
          </a:p>
          <a:p>
            <a:pPr marL="342900" indent="-342900" eaLnBrk="1" hangingPunct="1">
              <a:buFont typeface="Arial" panose="020B0604020202020204" pitchFamily="34" charset="0"/>
              <a:buChar char="•"/>
            </a:pPr>
            <a:r>
              <a:rPr lang="zh-CN" altLang="en-US" sz="2000">
                <a:latin typeface="楷体" panose="02010609060101010101" charset="-122"/>
                <a:ea typeface="楷体" panose="02010609060101010101" charset="-122"/>
                <a:sym typeface="+mn-ea"/>
              </a:rPr>
              <a:t>对于有长持续时间的行为不适合</a:t>
            </a:r>
            <a:endParaRPr lang="en-US" altLang="ja-JP" sz="2000">
              <a:latin typeface="楷体" panose="02010609060101010101" charset="-122"/>
              <a:ea typeface="楷体" panose="02010609060101010101" charset="-122"/>
            </a:endParaRPr>
          </a:p>
          <a:p>
            <a:pPr indent="0" eaLnBrk="1" hangingPunct="1">
              <a:buNone/>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4064000" cy="583565"/>
          </a:xfrm>
          <a:prstGeom prst="rect">
            <a:avLst/>
          </a:prstGeom>
          <a:noFill/>
        </p:spPr>
        <p:txBody>
          <a:bodyPr wrap="square" rtlCol="0">
            <a:spAutoFit/>
          </a:bodyPr>
          <a:p>
            <a:r>
              <a:rPr lang="zh-CN" altLang="en-US" sz="3200"/>
              <a:t>问题行为的</a:t>
            </a:r>
            <a:r>
              <a:rPr lang="zh-CN" altLang="en-US" sz="3200"/>
              <a:t>记录</a:t>
            </a:r>
            <a:endParaRPr lang="zh-CN" altLang="en-US" sz="3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593090" y="1214755"/>
            <a:ext cx="11309985" cy="5194935"/>
          </a:xfrm>
          <a:prstGeom prst="rect">
            <a:avLst/>
          </a:prstGeom>
          <a:noFill/>
        </p:spPr>
        <p:txBody>
          <a:bodyPr wrap="square" rtlCol="0">
            <a:noAutofit/>
          </a:bodyPr>
          <a:p>
            <a:pPr indent="0">
              <a:buFont typeface="Arial" panose="020B0604020202020204" pitchFamily="34" charset="0"/>
              <a:buNone/>
            </a:pPr>
            <a:r>
              <a:rPr lang="en-US" altLang="zh-CN" sz="2000">
                <a:latin typeface="楷体" panose="02010609060101010101" charset="-122"/>
                <a:ea typeface="楷体" panose="02010609060101010101" charset="-122"/>
                <a:cs typeface="楷体" panose="02010609060101010101" charset="-122"/>
                <a:sym typeface="+mn-ea"/>
              </a:rPr>
              <a:t>   </a:t>
            </a:r>
            <a:r>
              <a:rPr lang="zh-CN" altLang="en-US" sz="2000">
                <a:latin typeface="楷体" panose="02010609060101010101" charset="-122"/>
                <a:ea typeface="楷体" panose="02010609060101010101" charset="-122"/>
                <a:cs typeface="楷体" panose="02010609060101010101" charset="-122"/>
                <a:sym typeface="+mn-ea"/>
              </a:rPr>
              <a:t>时间的选择</a:t>
            </a:r>
            <a:endParaRPr lang="zh-CN" altLang="en-US" sz="2000">
              <a:latin typeface="楷体" panose="02010609060101010101" charset="-122"/>
              <a:ea typeface="楷体" panose="02010609060101010101" charset="-122"/>
              <a:cs typeface="楷体" panose="02010609060101010101" charset="-122"/>
              <a:sym typeface="+mn-ea"/>
            </a:endParaRPr>
          </a:p>
          <a:p>
            <a:pPr marL="342900" indent="-342900">
              <a:buFont typeface="Arial" panose="020B0604020202020204" pitchFamily="34" charset="0"/>
              <a:buChar char="•"/>
            </a:pPr>
            <a:r>
              <a:rPr lang="zh-CN" altLang="zh-CN" sz="2000">
                <a:latin typeface="楷体" panose="02010609060101010101" charset="-122"/>
                <a:ea typeface="楷体" panose="02010609060101010101" charset="-122"/>
              </a:rPr>
              <a:t>测量持续时间，反应延宕以及反应间时间</a:t>
            </a: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r>
              <a:rPr lang="zh-CN" altLang="zh-CN" sz="2000">
                <a:latin typeface="楷体" panose="02010609060101010101" charset="-122"/>
                <a:ea typeface="楷体" panose="02010609060101010101" charset="-122"/>
              </a:rPr>
              <a:t>持续时间：</a:t>
            </a: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r>
              <a:rPr lang="zh-CN" altLang="zh-CN" sz="2000">
                <a:latin typeface="楷体" panose="02010609060101010101" charset="-122"/>
                <a:ea typeface="楷体" panose="02010609060101010101" charset="-122"/>
              </a:rPr>
              <a:t>电脑，秒表，钟，录音机</a:t>
            </a: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r>
              <a:rPr lang="zh-CN" altLang="zh-CN" sz="2000">
                <a:latin typeface="楷体" panose="02010609060101010101" charset="-122"/>
                <a:ea typeface="楷体" panose="02010609060101010101" charset="-122"/>
              </a:rPr>
              <a:t>反应延宕以及反应间时间</a:t>
            </a: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r>
              <a:rPr lang="zh-CN" altLang="zh-CN" sz="2000">
                <a:latin typeface="楷体" panose="02010609060101010101" charset="-122"/>
                <a:ea typeface="楷体" panose="02010609060101010101" charset="-122"/>
              </a:rPr>
              <a:t>精确记录关注事件之间的持续时间</a:t>
            </a:r>
            <a:endParaRPr lang="zh-CN" altLang="zh-CN" sz="2000">
              <a:latin typeface="楷体" panose="02010609060101010101" charset="-122"/>
              <a:ea typeface="楷体" panose="02010609060101010101" charset="-122"/>
            </a:endParaRPr>
          </a:p>
          <a:p>
            <a:pPr marL="342900" indent="-342900">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r>
              <a:rPr lang="en-US" altLang="zh-CN" sz="2000">
                <a:latin typeface="楷体" panose="02010609060101010101" charset="-122"/>
                <a:ea typeface="楷体" panose="02010609060101010101" charset="-122"/>
              </a:rPr>
              <a:t>   </a:t>
            </a:r>
            <a:endParaRPr lang="zh-CN" altLang="en-US" sz="20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4064000" cy="583565"/>
          </a:xfrm>
          <a:prstGeom prst="rect">
            <a:avLst/>
          </a:prstGeom>
          <a:noFill/>
        </p:spPr>
        <p:txBody>
          <a:bodyPr wrap="square" rtlCol="0">
            <a:spAutoFit/>
          </a:bodyPr>
          <a:p>
            <a:r>
              <a:rPr lang="zh-CN" altLang="en-US" sz="3200"/>
              <a:t>问题行为的</a:t>
            </a:r>
            <a:r>
              <a:rPr lang="zh-CN" altLang="en-US" sz="3200"/>
              <a:t>记录</a:t>
            </a:r>
            <a:endParaRPr lang="zh-CN" altLang="en-US" sz="3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15010" y="1442085"/>
            <a:ext cx="11309985" cy="5194935"/>
          </a:xfrm>
          <a:prstGeom prst="rect">
            <a:avLst/>
          </a:prstGeom>
          <a:noFill/>
        </p:spPr>
        <p:txBody>
          <a:bodyPr wrap="square" rtlCol="0">
            <a:noAutofit/>
          </a:bodyPr>
          <a:p>
            <a:pPr indent="0">
              <a:buFont typeface="Arial" panose="020B0604020202020204" pitchFamily="34" charset="0"/>
              <a:buNone/>
            </a:pPr>
            <a:r>
              <a:rPr lang="en-US" altLang="zh-CN" sz="2000">
                <a:latin typeface="楷体" panose="02010609060101010101" charset="-122"/>
                <a:ea typeface="楷体" panose="02010609060101010101" charset="-122"/>
                <a:sym typeface="+mn-ea"/>
              </a:rPr>
              <a:t>   </a:t>
            </a:r>
            <a:r>
              <a:rPr lang="zh-CN" altLang="en-US" sz="2000">
                <a:latin typeface="楷体" panose="02010609060101010101" charset="-122"/>
                <a:ea typeface="楷体" panose="02010609060101010101" charset="-122"/>
                <a:sym typeface="+mn-ea"/>
              </a:rPr>
              <a:t>时间取样</a:t>
            </a: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r>
              <a:rPr lang="zh-CN" altLang="en-US" sz="2000">
                <a:latin typeface="楷体" panose="02010609060101010101" charset="-122"/>
                <a:ea typeface="楷体" panose="02010609060101010101" charset="-122"/>
                <a:sym typeface="+mn-ea"/>
              </a:rPr>
              <a:t>时距内(interval)或时间内特定时刻，观察与记录行为的各种方法</a:t>
            </a:r>
            <a:endParaRPr lang="zh-CN" altLang="en-US" sz="2000">
              <a:latin typeface="楷体" panose="02010609060101010101" charset="-122"/>
              <a:ea typeface="楷体" panose="02010609060101010101" charset="-122"/>
            </a:endParaRPr>
          </a:p>
          <a:p>
            <a:pPr marL="342900" indent="-342900">
              <a:buFont typeface="Arial" panose="020B0604020202020204" pitchFamily="34" charset="0"/>
              <a:buChar char="•"/>
            </a:pPr>
            <a:r>
              <a:rPr lang="zh-CN" altLang="en-US" sz="2000">
                <a:latin typeface="楷体" panose="02010609060101010101" charset="-122"/>
                <a:ea typeface="楷体" panose="02010609060101010101" charset="-122"/>
                <a:sym typeface="+mn-ea"/>
              </a:rPr>
              <a:t>观察时间切割成时距，之后记录每个时距结束时或时距内行为出现与否</a:t>
            </a:r>
            <a:endParaRPr lang="zh-CN" altLang="en-US" sz="2000">
              <a:latin typeface="楷体" panose="02010609060101010101" charset="-122"/>
              <a:ea typeface="楷体" panose="02010609060101010101" charset="-122"/>
            </a:endParaRPr>
          </a:p>
          <a:p>
            <a:pPr indent="0" algn="l">
              <a:buFont typeface="Arial" panose="020B0604020202020204" pitchFamily="34" charset="0"/>
              <a:buNone/>
            </a:pPr>
            <a:r>
              <a:rPr lang="en-US" altLang="zh-CN" sz="2000">
                <a:latin typeface="楷体" panose="02010609060101010101" charset="-122"/>
                <a:ea typeface="楷体" panose="02010609060101010101" charset="-122"/>
              </a:rPr>
              <a:t>   </a:t>
            </a:r>
            <a:endParaRPr lang="en-US" altLang="zh-CN" sz="2000">
              <a:latin typeface="楷体" panose="02010609060101010101" charset="-122"/>
              <a:ea typeface="楷体" panose="02010609060101010101" charset="-122"/>
            </a:endParaRPr>
          </a:p>
          <a:p>
            <a:pPr indent="0" algn="l">
              <a:buFont typeface="Arial" panose="020B0604020202020204" pitchFamily="34" charset="0"/>
              <a:buNone/>
            </a:pPr>
            <a:r>
              <a:rPr lang="en-US" altLang="zh-CN" sz="2000">
                <a:latin typeface="楷体" panose="02010609060101010101" charset="-122"/>
                <a:ea typeface="楷体" panose="02010609060101010101" charset="-122"/>
              </a:rPr>
              <a:t>   </a:t>
            </a:r>
            <a:r>
              <a:rPr lang="zh-CN" altLang="en-US" sz="2000">
                <a:latin typeface="楷体" panose="02010609060101010101" charset="-122"/>
                <a:ea typeface="楷体" panose="02010609060101010101" charset="-122"/>
              </a:rPr>
              <a:t>全时距记录</a:t>
            </a:r>
            <a:endParaRPr lang="zh-CN" altLang="en-US"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测量连续的行为</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短暂的时距（5-20秒）</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在每个时距结束时，记录行为是否在整个时距内持续</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可能会低估行为</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有行为发生的时距的百分比来呈报</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4064000" cy="583565"/>
          </a:xfrm>
          <a:prstGeom prst="rect">
            <a:avLst/>
          </a:prstGeom>
          <a:noFill/>
        </p:spPr>
        <p:txBody>
          <a:bodyPr wrap="square" rtlCol="0">
            <a:spAutoFit/>
          </a:bodyPr>
          <a:p>
            <a:r>
              <a:rPr lang="zh-CN" altLang="en-US" sz="3200"/>
              <a:t>问题行为的</a:t>
            </a:r>
            <a:r>
              <a:rPr lang="zh-CN" altLang="en-US" sz="3200"/>
              <a:t>记录</a:t>
            </a:r>
            <a:endParaRPr lang="zh-CN" altLang="en-US" sz="3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715010" y="1002665"/>
            <a:ext cx="11309985" cy="4551045"/>
          </a:xfrm>
          <a:prstGeom prst="rect">
            <a:avLst/>
          </a:prstGeom>
          <a:noFill/>
        </p:spPr>
        <p:txBody>
          <a:bodyPr wrap="square" rtlCol="0">
            <a:noAutofit/>
          </a:bodyPr>
          <a:p>
            <a:pPr indent="0" algn="l">
              <a:buFont typeface="Arial" panose="020B0604020202020204" pitchFamily="34" charset="0"/>
              <a:buNone/>
            </a:pPr>
            <a:r>
              <a:rPr lang="zh-CN" altLang="zh-CN" sz="13800">
                <a:latin typeface="楷体" panose="02010609060101010101" charset="-122"/>
                <a:ea typeface="楷体" panose="02010609060101010101" charset="-122"/>
              </a:rPr>
              <a:t>确定问题行为</a:t>
            </a:r>
            <a:endParaRPr lang="zh-CN" altLang="zh-CN" sz="13800">
              <a:latin typeface="楷体" panose="02010609060101010101" charset="-122"/>
              <a:ea typeface="楷体" panose="0201060906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15010" y="1145540"/>
            <a:ext cx="11309985" cy="5194935"/>
          </a:xfrm>
          <a:prstGeom prst="rect">
            <a:avLst/>
          </a:prstGeom>
          <a:noFill/>
        </p:spPr>
        <p:txBody>
          <a:bodyPr wrap="square" rtlCol="0">
            <a:noAutofit/>
          </a:bodyPr>
          <a:p>
            <a:pPr marL="342900" indent="-34290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4064000" cy="583565"/>
          </a:xfrm>
          <a:prstGeom prst="rect">
            <a:avLst/>
          </a:prstGeom>
          <a:noFill/>
        </p:spPr>
        <p:txBody>
          <a:bodyPr wrap="square" rtlCol="0">
            <a:spAutoFit/>
          </a:bodyPr>
          <a:p>
            <a:r>
              <a:rPr lang="zh-CN" altLang="en-US" sz="3200">
                <a:sym typeface="+mn-ea"/>
              </a:rPr>
              <a:t>问题行为的记录</a:t>
            </a:r>
            <a:endParaRPr lang="zh-CN" altLang="en-US" sz="3200"/>
          </a:p>
        </p:txBody>
      </p:sp>
      <p:pic>
        <p:nvPicPr>
          <p:cNvPr id="5" name="图片 4"/>
          <p:cNvPicPr>
            <a:picLocks noChangeAspect="1"/>
          </p:cNvPicPr>
          <p:nvPr>
            <p:custDataLst>
              <p:tags r:id="rId6"/>
            </p:custDataLst>
          </p:nvPr>
        </p:nvPicPr>
        <p:blipFill>
          <a:blip r:embed="rId7"/>
          <a:stretch>
            <a:fillRect/>
          </a:stretch>
        </p:blipFill>
        <p:spPr>
          <a:xfrm>
            <a:off x="1330325" y="850900"/>
            <a:ext cx="8317230" cy="56356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636270" y="1205865"/>
            <a:ext cx="11309985" cy="5194935"/>
          </a:xfrm>
          <a:prstGeom prst="rect">
            <a:avLst/>
          </a:prstGeom>
          <a:noFill/>
        </p:spPr>
        <p:txBody>
          <a:bodyPr wrap="square" rtlCol="0">
            <a:noAutofit/>
          </a:bodyPr>
          <a:p>
            <a:pPr indent="0" algn="l">
              <a:buFont typeface="Arial" panose="020B0604020202020204" pitchFamily="34" charset="0"/>
              <a:buNone/>
            </a:pPr>
            <a:r>
              <a:rPr lang="en-US" altLang="zh-CN" sz="2000">
                <a:latin typeface="楷体" panose="02010609060101010101" charset="-122"/>
                <a:ea typeface="楷体" panose="02010609060101010101" charset="-122"/>
              </a:rPr>
              <a:t>    </a:t>
            </a:r>
            <a:r>
              <a:rPr lang="zh-CN" altLang="zh-CN" sz="2000">
                <a:latin typeface="楷体" panose="02010609060101010101" charset="-122"/>
                <a:ea typeface="楷体" panose="02010609060101010101" charset="-122"/>
              </a:rPr>
              <a:t>部分时距记录</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在每个时距结束时，记录在时距内的任何时刻行为是否发生</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一个时距内的多次行为也只记录一次</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不关注行为持续时间</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可以同时记录多种行为</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有行为发生的时距的百分比来呈报</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4064000" cy="583565"/>
          </a:xfrm>
          <a:prstGeom prst="rect">
            <a:avLst/>
          </a:prstGeom>
          <a:noFill/>
        </p:spPr>
        <p:txBody>
          <a:bodyPr wrap="square" rtlCol="0">
            <a:spAutoFit/>
          </a:bodyPr>
          <a:p>
            <a:r>
              <a:rPr lang="zh-CN" altLang="en-US" sz="3200">
                <a:sym typeface="+mn-ea"/>
              </a:rPr>
              <a:t>问题行为的记录</a:t>
            </a:r>
            <a:endParaRPr lang="zh-CN" altLang="en-US" sz="3200"/>
          </a:p>
        </p:txBody>
      </p:sp>
      <p:pic>
        <p:nvPicPr>
          <p:cNvPr id="5" name="图片 4"/>
          <p:cNvPicPr>
            <a:picLocks noChangeAspect="1"/>
          </p:cNvPicPr>
          <p:nvPr>
            <p:custDataLst>
              <p:tags r:id="rId6"/>
            </p:custDataLst>
          </p:nvPr>
        </p:nvPicPr>
        <p:blipFill>
          <a:blip r:embed="rId7"/>
          <a:stretch>
            <a:fillRect/>
          </a:stretch>
        </p:blipFill>
        <p:spPr>
          <a:xfrm>
            <a:off x="5158105" y="2042795"/>
            <a:ext cx="5628005" cy="389572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15010" y="1118870"/>
            <a:ext cx="11309985" cy="5194935"/>
          </a:xfrm>
          <a:prstGeom prst="rect">
            <a:avLst/>
          </a:prstGeom>
          <a:noFill/>
        </p:spPr>
        <p:txBody>
          <a:bodyPr wrap="square" rtlCol="0">
            <a:noAutofit/>
          </a:bodyPr>
          <a:p>
            <a:pPr indent="0" algn="l">
              <a:buFont typeface="Arial" panose="020B0604020202020204" pitchFamily="34" charset="0"/>
              <a:buNone/>
            </a:pPr>
            <a:r>
              <a:rPr lang="en-US" altLang="zh-CN" sz="2000">
                <a:latin typeface="楷体" panose="02010609060101010101" charset="-122"/>
                <a:ea typeface="楷体" panose="02010609060101010101" charset="-122"/>
              </a:rPr>
              <a:t>    </a:t>
            </a:r>
            <a:r>
              <a:rPr lang="zh-CN" altLang="zh-CN" sz="2000">
                <a:latin typeface="楷体" panose="02010609060101010101" charset="-122"/>
                <a:ea typeface="楷体" panose="02010609060101010101" charset="-122"/>
              </a:rPr>
              <a:t>瞬间时间取样</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zh-CN" altLang="zh-CN" sz="2000">
                <a:latin typeface="楷体" panose="02010609060101010101" charset="-122"/>
                <a:ea typeface="楷体" panose="02010609060101010101" charset="-122"/>
              </a:rPr>
              <a:t>记录行为是否在时距结束当下发生</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zh-CN" altLang="zh-CN" sz="2000">
                <a:latin typeface="楷体" panose="02010609060101010101" charset="-122"/>
                <a:ea typeface="楷体" panose="02010609060101010101" charset="-122"/>
              </a:rPr>
              <a:t>无需持续注意</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zh-CN" altLang="zh-CN" sz="2000">
                <a:latin typeface="楷体" panose="02010609060101010101" charset="-122"/>
                <a:ea typeface="楷体" panose="02010609060101010101" charset="-122"/>
              </a:rPr>
              <a:t>会错过很多行为</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zh-CN" altLang="zh-CN" sz="2000">
                <a:latin typeface="楷体" panose="02010609060101010101" charset="-122"/>
                <a:ea typeface="楷体" panose="02010609060101010101" charset="-122"/>
              </a:rPr>
              <a:t>最好对持续行为使用</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zh-CN" altLang="zh-CN" sz="2000">
                <a:latin typeface="楷体" panose="02010609060101010101" charset="-122"/>
                <a:ea typeface="楷体" panose="02010609060101010101" charset="-122"/>
              </a:rPr>
              <a:t>有行为发生的时距的百分比来呈报</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4064000" cy="1076325"/>
          </a:xfrm>
          <a:prstGeom prst="rect">
            <a:avLst/>
          </a:prstGeom>
          <a:noFill/>
        </p:spPr>
        <p:txBody>
          <a:bodyPr wrap="square" rtlCol="0">
            <a:spAutoFit/>
          </a:bodyPr>
          <a:p>
            <a:r>
              <a:rPr lang="zh-CN" altLang="en-US" sz="3200">
                <a:sym typeface="+mn-ea"/>
              </a:rPr>
              <a:t>问题行为的记录</a:t>
            </a:r>
            <a:endParaRPr lang="zh-CN" altLang="en-US" sz="3200"/>
          </a:p>
          <a:p>
            <a:endParaRPr lang="zh-CN" altLang="en-US" sz="3200"/>
          </a:p>
        </p:txBody>
      </p:sp>
      <p:pic>
        <p:nvPicPr>
          <p:cNvPr id="5" name="图片 4"/>
          <p:cNvPicPr>
            <a:picLocks noChangeAspect="1"/>
          </p:cNvPicPr>
          <p:nvPr>
            <p:custDataLst>
              <p:tags r:id="rId6"/>
            </p:custDataLst>
          </p:nvPr>
        </p:nvPicPr>
        <p:blipFill>
          <a:blip r:embed="rId7"/>
          <a:stretch>
            <a:fillRect/>
          </a:stretch>
        </p:blipFill>
        <p:spPr>
          <a:xfrm>
            <a:off x="4944110" y="1044575"/>
            <a:ext cx="6304915" cy="428244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821055" y="962025"/>
            <a:ext cx="11309985" cy="5194935"/>
          </a:xfrm>
          <a:prstGeom prst="rect">
            <a:avLst/>
          </a:prstGeom>
          <a:noFill/>
        </p:spPr>
        <p:txBody>
          <a:bodyPr wrap="square" rtlCol="0">
            <a:noAutofit/>
          </a:bodyPr>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功能试验分析</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四个情景，三个测试情景：后下注意、后效逃脱和独处，一个控制情景</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4064000" cy="583565"/>
          </a:xfrm>
          <a:prstGeom prst="rect">
            <a:avLst/>
          </a:prstGeom>
          <a:noFill/>
        </p:spPr>
        <p:txBody>
          <a:bodyPr wrap="square" rtlCol="0">
            <a:spAutoFit/>
          </a:bodyPr>
          <a:p>
            <a:r>
              <a:rPr lang="zh-CN" altLang="en-US" sz="3200"/>
              <a:t>问题行为的</a:t>
            </a:r>
            <a:r>
              <a:rPr lang="zh-CN" altLang="en-US" sz="3200">
                <a:sym typeface="+mn-ea"/>
              </a:rPr>
              <a:t>功能分析</a:t>
            </a:r>
            <a:endParaRPr lang="zh-CN" altLang="en-US" sz="3200"/>
          </a:p>
        </p:txBody>
      </p:sp>
      <p:pic>
        <p:nvPicPr>
          <p:cNvPr id="5" name="图片 4"/>
          <p:cNvPicPr>
            <a:picLocks noChangeAspect="1"/>
          </p:cNvPicPr>
          <p:nvPr>
            <p:custDataLst>
              <p:tags r:id="rId6"/>
            </p:custDataLst>
          </p:nvPr>
        </p:nvPicPr>
        <p:blipFill>
          <a:blip r:embed="rId7"/>
          <a:stretch>
            <a:fillRect/>
          </a:stretch>
        </p:blipFill>
        <p:spPr>
          <a:xfrm>
            <a:off x="1849120" y="1941195"/>
            <a:ext cx="3797300" cy="389191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15010" y="1022985"/>
            <a:ext cx="11309985" cy="5194935"/>
          </a:xfrm>
          <a:prstGeom prst="rect">
            <a:avLst/>
          </a:prstGeom>
          <a:noFill/>
        </p:spPr>
        <p:txBody>
          <a:bodyPr wrap="square" rtlCol="0">
            <a:noAutofit/>
          </a:bodyPr>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描述型功能行为评量</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en-US" altLang="zh-CN" sz="2000">
                <a:latin typeface="楷体" panose="02010609060101010101" charset="-122"/>
                <a:ea typeface="楷体" panose="02010609060101010101" charset="-122"/>
              </a:rPr>
              <a:t>ABC</a:t>
            </a:r>
            <a:r>
              <a:rPr lang="zh-CN" altLang="en-US" sz="2000">
                <a:latin typeface="楷体" panose="02010609060101010101" charset="-122"/>
                <a:ea typeface="楷体" panose="02010609060101010101" charset="-122"/>
              </a:rPr>
              <a:t>连续记录、</a:t>
            </a:r>
            <a:r>
              <a:rPr lang="en-US" altLang="zh-CN" sz="2000">
                <a:latin typeface="楷体" panose="02010609060101010101" charset="-122"/>
                <a:ea typeface="楷体" panose="02010609060101010101" charset="-122"/>
              </a:rPr>
              <a:t>ABC</a:t>
            </a:r>
            <a:r>
              <a:rPr lang="zh-CN" altLang="en-US" sz="2000">
                <a:latin typeface="楷体" panose="02010609060101010101" charset="-122"/>
                <a:ea typeface="楷体" panose="02010609060101010101" charset="-122"/>
              </a:rPr>
              <a:t>叙事记录和散布图</a:t>
            </a:r>
            <a:endParaRPr lang="zh-CN" altLang="en-US"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en-US" altLang="zh-CN" sz="2000">
                <a:latin typeface="楷体" panose="02010609060101010101" charset="-122"/>
                <a:ea typeface="楷体" panose="02010609060101010101" charset="-122"/>
                <a:sym typeface="+mn-ea"/>
              </a:rPr>
              <a:t>ABC</a:t>
            </a:r>
            <a:r>
              <a:rPr lang="zh-CN" altLang="en-US" sz="2000">
                <a:latin typeface="楷体" panose="02010609060101010101" charset="-122"/>
                <a:ea typeface="楷体" panose="02010609060101010101" charset="-122"/>
                <a:sym typeface="+mn-ea"/>
              </a:rPr>
              <a:t>连续记录：在自然作息中的有点时间内，记录目标问题行为机器选定环境事件的发生。</a:t>
            </a:r>
            <a:endParaRPr lang="zh-CN" altLang="en-US" sz="2000">
              <a:latin typeface="楷体" panose="02010609060101010101" charset="-122"/>
              <a:ea typeface="楷体" panose="02010609060101010101" charset="-122"/>
              <a:sym typeface="+mn-ea"/>
            </a:endParaRPr>
          </a:p>
          <a:p>
            <a:pPr marL="342900" indent="-342900" algn="l">
              <a:buFont typeface="Arial" panose="020B0604020202020204" pitchFamily="34" charset="0"/>
              <a:buChar char="•"/>
            </a:pPr>
            <a:r>
              <a:rPr lang="en-US" altLang="zh-CN" sz="2000">
                <a:latin typeface="楷体" panose="02010609060101010101" charset="-122"/>
                <a:ea typeface="楷体" panose="02010609060101010101" charset="-122"/>
                <a:sym typeface="+mn-ea"/>
              </a:rPr>
              <a:t>ABC</a:t>
            </a:r>
            <a:r>
              <a:rPr lang="zh-CN" altLang="en-US" sz="2000">
                <a:latin typeface="楷体" panose="02010609060101010101" charset="-122"/>
                <a:ea typeface="楷体" panose="02010609060101010101" charset="-122"/>
                <a:sym typeface="+mn-ea"/>
              </a:rPr>
              <a:t>叙事记录：目标行为发生事才记录数据</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散点图：记录目标行为在特定时间内较其他时间内发生频繁程度。</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散点图把一天的时间分成很多块（如一系列30 分钟的片段）。观察者在记录表上使用不同记号来标示每个时间片段内目标行为出现很多次、几次或完全不出现的情况。</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4064000" cy="583565"/>
          </a:xfrm>
          <a:prstGeom prst="rect">
            <a:avLst/>
          </a:prstGeom>
          <a:noFill/>
        </p:spPr>
        <p:txBody>
          <a:bodyPr wrap="square" rtlCol="0">
            <a:spAutoFit/>
          </a:bodyPr>
          <a:p>
            <a:r>
              <a:rPr lang="zh-CN" altLang="en-US" sz="3200"/>
              <a:t>问题行为的</a:t>
            </a:r>
            <a:r>
              <a:rPr lang="zh-CN" altLang="en-US" sz="3200">
                <a:sym typeface="+mn-ea"/>
              </a:rPr>
              <a:t>功能分析</a:t>
            </a:r>
            <a:endParaRPr lang="zh-CN" altLang="en-US" sz="3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15010" y="1153795"/>
            <a:ext cx="11309985" cy="5194935"/>
          </a:xfrm>
          <a:prstGeom prst="rect">
            <a:avLst/>
          </a:prstGeom>
          <a:noFill/>
        </p:spPr>
        <p:txBody>
          <a:bodyPr wrap="square" rtlCol="0">
            <a:noAutofit/>
          </a:bodyPr>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间接行为功能评量</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间接功能评估方法使用结构性访谈、行为核查表、评定量表或问卷，从了解服务对象表现出的问题行为的情况的人（如教师、家长、照顾者和／或服务对象本人）那里获得信息，以确定自然环境中可能与问题行为相关的情况或事件。这种程序被称作“间接”的，因为它不涉及对行为的直接观察，而是根据他人对行为的回忆来获取信息。</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行为访谈</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行为评量表</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4064000" cy="583565"/>
          </a:xfrm>
          <a:prstGeom prst="rect">
            <a:avLst/>
          </a:prstGeom>
          <a:noFill/>
        </p:spPr>
        <p:txBody>
          <a:bodyPr wrap="square" rtlCol="0">
            <a:spAutoFit/>
          </a:bodyPr>
          <a:p>
            <a:r>
              <a:rPr lang="zh-CN" altLang="en-US" sz="3200"/>
              <a:t>问题行为的</a:t>
            </a:r>
            <a:r>
              <a:rPr lang="zh-CN" altLang="en-US" sz="3200">
                <a:sym typeface="+mn-ea"/>
              </a:rPr>
              <a:t>功能分析</a:t>
            </a:r>
            <a:endParaRPr lang="zh-CN" altLang="en-US" sz="3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15010" y="1442085"/>
            <a:ext cx="11309985" cy="5194935"/>
          </a:xfrm>
          <a:prstGeom prst="rect">
            <a:avLst/>
          </a:prstGeom>
          <a:noFill/>
        </p:spPr>
        <p:txBody>
          <a:bodyPr wrap="square" rtlCol="0">
            <a:noAutofit/>
          </a:bodyPr>
          <a:p>
            <a:pPr indent="0" algn="l">
              <a:buFont typeface="Arial" panose="020B0604020202020204" pitchFamily="34" charset="0"/>
              <a:buNone/>
            </a:pPr>
            <a:r>
              <a:rPr lang="zh-CN" altLang="zh-CN" sz="13800">
                <a:latin typeface="楷体" panose="02010609060101010101" charset="-122"/>
                <a:ea typeface="楷体" panose="02010609060101010101" charset="-122"/>
              </a:rPr>
              <a:t>问题行为干预</a:t>
            </a:r>
            <a:endParaRPr lang="zh-CN" altLang="zh-CN" sz="138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609600" y="1058545"/>
            <a:ext cx="11309985" cy="5194935"/>
          </a:xfrm>
          <a:prstGeom prst="rect">
            <a:avLst/>
          </a:prstGeom>
          <a:noFill/>
        </p:spPr>
        <p:txBody>
          <a:bodyPr wrap="square" rtlCol="0">
            <a:noAutofit/>
          </a:bodyPr>
          <a:p>
            <a:pPr marL="342900" indent="-342900" algn="l">
              <a:buFont typeface="Arial" panose="020B0604020202020204" pitchFamily="34" charset="0"/>
              <a:buChar char="•"/>
            </a:pPr>
            <a:r>
              <a:rPr lang="zh-CN" altLang="zh-CN" sz="2800">
                <a:latin typeface="楷体" panose="02010609060101010101" charset="-122"/>
                <a:ea typeface="楷体" panose="02010609060101010101" charset="-122"/>
              </a:rPr>
              <a:t>非后效增强（NCR）</a:t>
            </a:r>
            <a:endParaRPr lang="zh-CN" altLang="zh-CN" sz="2800">
              <a:latin typeface="楷体" panose="02010609060101010101" charset="-122"/>
              <a:ea typeface="楷体" panose="02010609060101010101" charset="-122"/>
            </a:endParaRPr>
          </a:p>
          <a:p>
            <a:pPr marL="342900" indent="-342900" algn="l">
              <a:buFont typeface="Arial" panose="020B0604020202020204" pitchFamily="34" charset="0"/>
              <a:buChar char="•"/>
            </a:pPr>
            <a:endParaRPr lang="zh-CN" altLang="zh-CN" sz="28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800">
                <a:latin typeface="楷体" panose="02010609060101010101" charset="-122"/>
                <a:ea typeface="楷体" panose="02010609060101010101" charset="-122"/>
              </a:rPr>
              <a:t>高机率要求顺序</a:t>
            </a:r>
            <a:endParaRPr lang="zh-CN" altLang="zh-CN" sz="2800">
              <a:latin typeface="楷体" panose="02010609060101010101" charset="-122"/>
              <a:ea typeface="楷体" panose="02010609060101010101" charset="-122"/>
            </a:endParaRPr>
          </a:p>
          <a:p>
            <a:pPr marL="342900" indent="-342900" algn="l">
              <a:buFont typeface="Arial" panose="020B0604020202020204" pitchFamily="34" charset="0"/>
              <a:buChar char="•"/>
            </a:pPr>
            <a:endParaRPr lang="zh-CN" altLang="zh-CN" sz="28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800">
                <a:latin typeface="楷体" panose="02010609060101010101" charset="-122"/>
                <a:ea typeface="楷体" panose="02010609060101010101" charset="-122"/>
              </a:rPr>
              <a:t>功能沟通训练（FCT）</a:t>
            </a:r>
            <a:endParaRPr lang="zh-CN" altLang="zh-CN" sz="28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4064000" cy="583565"/>
          </a:xfrm>
          <a:prstGeom prst="rect">
            <a:avLst/>
          </a:prstGeom>
          <a:noFill/>
        </p:spPr>
        <p:txBody>
          <a:bodyPr wrap="square" rtlCol="0">
            <a:spAutoFit/>
          </a:bodyPr>
          <a:p>
            <a:r>
              <a:rPr lang="zh-CN" altLang="en-US" sz="3200"/>
              <a:t>问题行为的</a:t>
            </a:r>
            <a:r>
              <a:rPr lang="zh-CN" altLang="en-US" sz="3200">
                <a:sym typeface="+mn-ea"/>
              </a:rPr>
              <a:t>前事</a:t>
            </a:r>
            <a:r>
              <a:rPr lang="zh-CN" altLang="en-US" sz="3200">
                <a:sym typeface="+mn-ea"/>
              </a:rPr>
              <a:t>处理</a:t>
            </a:r>
            <a:endParaRPr lang="zh-CN" altLang="en-US" sz="3200">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15010" y="1442085"/>
            <a:ext cx="11309985" cy="5194935"/>
          </a:xfrm>
          <a:prstGeom prst="rect">
            <a:avLst/>
          </a:prstGeom>
          <a:noFill/>
        </p:spPr>
        <p:txBody>
          <a:bodyPr wrap="square" rtlCol="0">
            <a:noAutofit/>
          </a:bodyPr>
          <a:p>
            <a:pPr indent="0" algn="l">
              <a:buFont typeface="Arial" panose="020B0604020202020204" pitchFamily="34" charset="0"/>
              <a:buNone/>
            </a:pPr>
            <a:r>
              <a:rPr lang="en-US" altLang="zh-CN" sz="2000">
                <a:latin typeface="楷体" panose="02010609060101010101" charset="-122"/>
                <a:ea typeface="楷体" panose="02010609060101010101" charset="-122"/>
                <a:sym typeface="+mn-ea"/>
              </a:rPr>
              <a:t>  </a:t>
            </a:r>
            <a:r>
              <a:rPr lang="zh-CN" altLang="zh-CN" sz="2800">
                <a:latin typeface="楷体" panose="02010609060101010101" charset="-122"/>
                <a:ea typeface="楷体" panose="02010609060101010101" charset="-122"/>
                <a:sym typeface="+mn-ea"/>
              </a:rPr>
              <a:t>非後效增強（NCR）</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是一种前事介入策略</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运用消除性动机操作（AO）</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使用固定或不固定时间的增强计划表（FT/VT）</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给予的强化为目标行为的功能强化刺激</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强化的给予与目标行为的发生/不发生无关</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例：学生在课堂上频繁离座以获得老师的注意力</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采用NCR，使用FT-5m，每5分钟给学生注意力，以减少学生对注意力的需求，减少其它获取老师注意力的不适当行为</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能减少问题行为，因为维持问题行为的强化物平时容易获得</a:t>
            </a:r>
            <a:endParaRPr lang="zh-CN" altLang="zh-CN" sz="20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6457950" cy="583565"/>
          </a:xfrm>
          <a:prstGeom prst="rect">
            <a:avLst/>
          </a:prstGeom>
          <a:noFill/>
        </p:spPr>
        <p:txBody>
          <a:bodyPr wrap="square" rtlCol="0">
            <a:spAutoFit/>
          </a:bodyPr>
          <a:p>
            <a:r>
              <a:rPr lang="zh-CN" altLang="en-US" sz="3200"/>
              <a:t>问题行为的</a:t>
            </a:r>
            <a:r>
              <a:rPr lang="zh-CN" altLang="en-US" sz="3200">
                <a:sym typeface="+mn-ea"/>
              </a:rPr>
              <a:t>前事处理</a:t>
            </a:r>
            <a:r>
              <a:rPr lang="zh-CN" altLang="en-US" sz="3200">
                <a:sym typeface="+mn-ea"/>
              </a:rPr>
              <a:t>非后效增强</a:t>
            </a:r>
            <a:endParaRPr lang="zh-CN" altLang="en-US" sz="3200">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15010" y="1126490"/>
            <a:ext cx="11309985" cy="5194935"/>
          </a:xfrm>
          <a:prstGeom prst="rect">
            <a:avLst/>
          </a:prstGeom>
          <a:noFill/>
        </p:spPr>
        <p:txBody>
          <a:bodyPr wrap="square" rtlCol="0">
            <a:noAutofit/>
          </a:bodyPr>
          <a:p>
            <a:pPr indent="0" algn="l">
              <a:buFont typeface="Arial" panose="020B0604020202020204" pitchFamily="34" charset="0"/>
              <a:buNone/>
            </a:pPr>
            <a:r>
              <a:rPr lang="zh-CN" altLang="zh-CN" sz="2800">
                <a:latin typeface="楷体" panose="02010609060101010101" charset="-122"/>
                <a:ea typeface="楷体" panose="02010609060101010101" charset="-122"/>
              </a:rPr>
              <a:t>使用三個不同的程序，來給予強化刺激</a:t>
            </a:r>
            <a:endParaRPr lang="zh-CN" altLang="zh-CN" sz="28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正強化</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負強化</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自動強化</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800">
                <a:latin typeface="楷体" panose="02010609060101010101" charset="-122"/>
                <a:ea typeface="楷体" panose="02010609060101010101" charset="-122"/>
              </a:rPr>
              <a:t>正增强</a:t>
            </a:r>
            <a:endParaRPr lang="zh-CN" altLang="zh-CN" sz="28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提供与行为功能一致的强化（获得）</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 14岁的Andy患有重度自闭症，无语言，高频率地出现打头的行为。每次行为发生时，妈妈就会去阻止Andy的行为，以避免其伤害自己。</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 行为功能分析的结果显示该行为为注意力强化行为</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 NCR：在干预初期，妈妈每分钟给Andy注意力（后期逐渐延长间隔时间）</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 自伤行为减少</a:t>
            </a:r>
            <a:endParaRPr lang="zh-CN" altLang="zh-CN" sz="20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6332855" cy="635635"/>
          </a:xfrm>
          <a:prstGeom prst="rect">
            <a:avLst/>
          </a:prstGeom>
          <a:noFill/>
        </p:spPr>
        <p:txBody>
          <a:bodyPr wrap="square" rtlCol="0">
            <a:noAutofit/>
          </a:bodyPr>
          <a:p>
            <a:r>
              <a:rPr lang="zh-CN" altLang="en-US" sz="3200"/>
              <a:t>问题行为的</a:t>
            </a:r>
            <a:r>
              <a:rPr lang="zh-CN" altLang="en-US" sz="3200">
                <a:sym typeface="+mn-ea"/>
              </a:rPr>
              <a:t>前事处理非后效增强</a:t>
            </a:r>
            <a:endParaRPr lang="zh-CN" altLang="en-US" sz="3200">
              <a:sym typeface="+mn-ea"/>
            </a:endParaRPr>
          </a:p>
          <a:p>
            <a:endParaRPr lang="zh-CN" altLang="en-US" sz="3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15010" y="1259840"/>
            <a:ext cx="11309985" cy="4713605"/>
          </a:xfrm>
          <a:prstGeom prst="rect">
            <a:avLst/>
          </a:prstGeom>
          <a:noFill/>
        </p:spPr>
        <p:txBody>
          <a:bodyPr wrap="square" rtlCol="0">
            <a:noAutofit/>
          </a:bodyPr>
          <a:p>
            <a:pPr marL="285750" indent="-285750" algn="l">
              <a:buFont typeface="Arial" panose="020B0604020202020204" pitchFamily="34" charset="0"/>
              <a:buChar char="•"/>
            </a:pPr>
            <a:r>
              <a:rPr lang="zh-CN" altLang="zh-CN" sz="2800">
                <a:latin typeface="楷体" panose="02010609060101010101" charset="-122"/>
                <a:ea typeface="楷体" panose="02010609060101010101" charset="-122"/>
              </a:rPr>
              <a:t>晾衣服紧挨着，不能有空格</a:t>
            </a:r>
            <a:endParaRPr lang="zh-CN" altLang="zh-CN" sz="28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800">
                <a:latin typeface="楷体" panose="02010609060101010101" charset="-122"/>
                <a:ea typeface="楷体" panose="02010609060101010101" charset="-122"/>
              </a:rPr>
              <a:t>鞋子摆放整齐</a:t>
            </a:r>
            <a:endParaRPr lang="zh-CN" altLang="zh-CN" sz="28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800">
                <a:latin typeface="楷体" panose="02010609060101010101" charset="-122"/>
                <a:ea typeface="楷体" panose="02010609060101010101" charset="-122"/>
              </a:rPr>
              <a:t>连续错了几个后会尖叫</a:t>
            </a:r>
            <a:endParaRPr lang="zh-CN" altLang="zh-CN" sz="28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800">
                <a:latin typeface="楷体" panose="02010609060101010101" charset="-122"/>
                <a:ea typeface="楷体" panose="02010609060101010101" charset="-122"/>
              </a:rPr>
              <a:t>攥别人的手，表示不满</a:t>
            </a:r>
            <a:endParaRPr lang="zh-CN" altLang="zh-CN" sz="28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800">
                <a:latin typeface="楷体" panose="02010609060101010101" charset="-122"/>
                <a:ea typeface="楷体" panose="02010609060101010101" charset="-122"/>
              </a:rPr>
              <a:t>不停的转圈，奔跑</a:t>
            </a:r>
            <a:endParaRPr lang="zh-CN" altLang="zh-CN" sz="28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800">
                <a:latin typeface="楷体" panose="02010609060101010101" charset="-122"/>
                <a:ea typeface="楷体" panose="02010609060101010101" charset="-122"/>
              </a:rPr>
              <a:t>嘴里碎碎念不停</a:t>
            </a:r>
            <a:endParaRPr lang="zh-CN" altLang="zh-CN" sz="28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800">
                <a:latin typeface="楷体" panose="02010609060101010101" charset="-122"/>
                <a:ea typeface="楷体" panose="02010609060101010101" charset="-122"/>
              </a:rPr>
              <a:t>每次经过商店都要买棒棒糖，否则就哭闹</a:t>
            </a:r>
            <a:endParaRPr lang="zh-CN" altLang="zh-CN" sz="28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800">
                <a:latin typeface="楷体" panose="02010609060101010101" charset="-122"/>
                <a:ea typeface="楷体" panose="02010609060101010101" charset="-122"/>
              </a:rPr>
              <a:t>打人</a:t>
            </a:r>
            <a:endParaRPr lang="zh-CN" altLang="zh-CN" sz="28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800">
                <a:latin typeface="楷体" panose="02010609060101010101" charset="-122"/>
                <a:ea typeface="楷体" panose="02010609060101010101" charset="-122"/>
              </a:rPr>
              <a:t>尖叫</a:t>
            </a:r>
            <a:endParaRPr lang="zh-CN" altLang="zh-CN" sz="28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800">
                <a:latin typeface="楷体" panose="02010609060101010101" charset="-122"/>
                <a:ea typeface="楷体" panose="02010609060101010101" charset="-122"/>
                <a:sym typeface="+mn-ea"/>
              </a:rPr>
              <a:t>哭闹</a:t>
            </a:r>
            <a:endParaRPr lang="zh-CN" altLang="zh-CN" sz="28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8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8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800">
              <a:latin typeface="楷体" panose="02010609060101010101" charset="-122"/>
              <a:ea typeface="楷体" panose="02010609060101010101" charset="-122"/>
            </a:endParaRPr>
          </a:p>
          <a:p>
            <a:pPr indent="0">
              <a:buFont typeface="Arial" panose="020B0604020202020204" pitchFamily="34" charset="0"/>
              <a:buNone/>
            </a:pPr>
            <a:endParaRPr lang="zh-CN" altLang="zh-CN" sz="2800">
              <a:latin typeface="楷体" panose="02010609060101010101" charset="-122"/>
              <a:ea typeface="楷体" panose="02010609060101010101" charset="-122"/>
            </a:endParaRPr>
          </a:p>
        </p:txBody>
      </p:sp>
      <p:sp>
        <p:nvSpPr>
          <p:cNvPr id="3" name="文本框 2"/>
          <p:cNvSpPr txBox="1"/>
          <p:nvPr/>
        </p:nvSpPr>
        <p:spPr>
          <a:xfrm>
            <a:off x="2433955" y="300355"/>
            <a:ext cx="6384925" cy="645160"/>
          </a:xfrm>
          <a:prstGeom prst="rect">
            <a:avLst/>
          </a:prstGeom>
          <a:noFill/>
        </p:spPr>
        <p:txBody>
          <a:bodyPr wrap="square" rtlCol="0">
            <a:spAutoFit/>
          </a:bodyPr>
          <a:p>
            <a:r>
              <a:rPr lang="zh-CN" altLang="en-US" sz="3600" b="1">
                <a:latin typeface="楷体" panose="02010609060101010101" charset="-122"/>
                <a:ea typeface="楷体" panose="02010609060101010101" charset="-122"/>
              </a:rPr>
              <a:t>常见问题行为</a:t>
            </a:r>
            <a:endParaRPr lang="zh-CN" altLang="en-US" sz="3600" b="1">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15010" y="822960"/>
            <a:ext cx="11309985" cy="5833110"/>
          </a:xfrm>
          <a:prstGeom prst="rect">
            <a:avLst/>
          </a:prstGeom>
          <a:noFill/>
        </p:spPr>
        <p:txBody>
          <a:bodyPr wrap="square" rtlCol="0">
            <a:noAutofit/>
          </a:bodyPr>
          <a:p>
            <a:pPr indent="0" algn="l">
              <a:buFont typeface="Arial" panose="020B0604020202020204" pitchFamily="34" charset="0"/>
              <a:buNone/>
            </a:pPr>
            <a:r>
              <a:rPr lang="en-US" altLang="zh-CN" sz="2800">
                <a:latin typeface="楷体" panose="02010609060101010101" charset="-122"/>
                <a:ea typeface="楷体" panose="02010609060101010101" charset="-122"/>
              </a:rPr>
              <a:t> </a:t>
            </a:r>
            <a:r>
              <a:rPr lang="zh-CN" altLang="zh-CN" sz="2800">
                <a:latin typeface="楷体" panose="02010609060101010101" charset="-122"/>
                <a:ea typeface="楷体" panose="02010609060101010101" charset="-122"/>
              </a:rPr>
              <a:t>负增强</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提供与行为功能一致的负强化（逃避）</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 8岁的Joe，多动症与轻度自闭症。在课堂上，Joe经常打同学，被老师阻止时，Joe会哭闹，因此Joe经常被送去校长办公室。在那里，Joe被要求安静坐在办公室的一角，冷静20分钟。通常当Joe回到教室时，该课程已经结束。</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 行为功能分析的结果显示该行为为逃避强化行为</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 NCR：在教室中待10分钟，可去操场上待5分钟</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 干扰和攻击行为减少</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en-US" altLang="zh-CN" sz="2800">
                <a:latin typeface="楷体" panose="02010609060101010101" charset="-122"/>
                <a:ea typeface="楷体" panose="02010609060101010101" charset="-122"/>
              </a:rPr>
              <a:t> </a:t>
            </a:r>
            <a:r>
              <a:rPr lang="zh-CN" altLang="zh-CN" sz="2800">
                <a:latin typeface="楷体" panose="02010609060101010101" charset="-122"/>
                <a:ea typeface="楷体" panose="02010609060101010101" charset="-122"/>
              </a:rPr>
              <a:t>自动增强</a:t>
            </a:r>
            <a:endParaRPr lang="zh-CN" altLang="zh-CN" sz="28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提供相似的偏好刺激或移除嫌恶刺激</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4岁的Jack，总是在教室里转圈跑动，很难和同学一起安坐下来。</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行为功能分析的结果显示该行为功能为自动正增强</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 NCR：每完成一个活动或学习项目，Jack允许去跳蹦床2分钟</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奔跑的行为减少</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孩子被蚊子咬了之后，会一直咬到破皮出血。</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行为功能为自动负增强（用咬的来减少痒的感觉）</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NCR：帮孩子涂上止痒药水</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 咬的行为减少</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6954520" cy="583565"/>
          </a:xfrm>
          <a:prstGeom prst="rect">
            <a:avLst/>
          </a:prstGeom>
          <a:noFill/>
        </p:spPr>
        <p:txBody>
          <a:bodyPr wrap="square" rtlCol="0">
            <a:spAutoFit/>
          </a:bodyPr>
          <a:p>
            <a:r>
              <a:rPr lang="zh-CN" altLang="en-US" sz="3200"/>
              <a:t>问题行为的</a:t>
            </a:r>
            <a:r>
              <a:rPr lang="zh-CN" altLang="en-US" sz="3200">
                <a:sym typeface="+mn-ea"/>
              </a:rPr>
              <a:t>前事处理非后效增强</a:t>
            </a:r>
            <a:endParaRPr lang="zh-CN" altLang="en-US" sz="3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821055" y="1020445"/>
            <a:ext cx="11309985" cy="5194935"/>
          </a:xfrm>
          <a:prstGeom prst="rect">
            <a:avLst/>
          </a:prstGeom>
          <a:noFill/>
        </p:spPr>
        <p:txBody>
          <a:bodyPr wrap="square" rtlCol="0">
            <a:noAutofit/>
          </a:bodyPr>
          <a:p>
            <a:pPr indent="0" algn="l">
              <a:buFont typeface="Arial" panose="020B0604020202020204" pitchFamily="34" charset="0"/>
              <a:buNone/>
            </a:pPr>
            <a:r>
              <a:rPr lang="zh-CN" altLang="zh-CN" sz="2800">
                <a:latin typeface="楷体" panose="02010609060101010101" charset="-122"/>
                <a:ea typeface="楷体" panose="02010609060101010101" charset="-122"/>
              </a:rPr>
              <a:t>有效使用非后效增强</a:t>
            </a:r>
            <a:endParaRPr lang="zh-CN" altLang="zh-CN" sz="28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强化物的质量与数量</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en-US" altLang="zh-CN" sz="2000">
                <a:latin typeface="楷体" panose="02010609060101010101" charset="-122"/>
                <a:ea typeface="楷体" panose="02010609060101010101" charset="-122"/>
              </a:rPr>
              <a:t>   </a:t>
            </a:r>
            <a:r>
              <a:rPr lang="zh-CN" altLang="zh-CN" sz="2000">
                <a:latin typeface="楷体" panose="02010609060101010101" charset="-122"/>
                <a:ea typeface="楷体" panose="02010609060101010101" charset="-122"/>
              </a:rPr>
              <a:t>需要能与问题行为的强化物的质量与数量抗衡</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en-US" altLang="zh-CN" sz="2000">
                <a:latin typeface="楷体" panose="02010609060101010101" charset="-122"/>
                <a:ea typeface="楷体" panose="02010609060101010101" charset="-122"/>
              </a:rPr>
              <a:t>   </a:t>
            </a:r>
            <a:r>
              <a:rPr lang="zh-CN" altLang="zh-CN" sz="2000">
                <a:latin typeface="楷体" panose="02010609060101010101" charset="-122"/>
                <a:ea typeface="楷体" panose="02010609060101010101" charset="-122"/>
              </a:rPr>
              <a:t>甚至于给予更多</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与消弱结合使用</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在介入期间，强化物的偏好度可能改变</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en-US" altLang="zh-CN" sz="2000">
                <a:latin typeface="楷体" panose="02010609060101010101" charset="-122"/>
                <a:ea typeface="楷体" panose="02010609060101010101" charset="-122"/>
              </a:rPr>
              <a:t>   </a:t>
            </a:r>
            <a:r>
              <a:rPr lang="zh-CN" altLang="zh-CN" sz="2000">
                <a:latin typeface="楷体" panose="02010609060101010101" charset="-122"/>
                <a:ea typeface="楷体" panose="02010609060101010101" charset="-122"/>
              </a:rPr>
              <a:t>NCR强化计划表需要随之而改变</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明确问题行为的功能</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确定强化类型（正增强、负增强或自动增强）</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NCR时间表</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根据问题行为的发生频率</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en-US" altLang="zh-CN" sz="2000">
                <a:latin typeface="楷体" panose="02010609060101010101" charset="-122"/>
                <a:ea typeface="楷体" panose="02010609060101010101" charset="-122"/>
              </a:rPr>
              <a:t>   </a:t>
            </a:r>
            <a:r>
              <a:rPr lang="zh-CN" altLang="zh-CN" sz="2000">
                <a:latin typeface="楷体" panose="02010609060101010101" charset="-122"/>
                <a:ea typeface="楷体" panose="02010609060101010101" charset="-122"/>
              </a:rPr>
              <a:t>初期使用密集时间表，在行为稳定后，逐渐拉长时距，直至达到预先设定的最终标准</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6313805" cy="583565"/>
          </a:xfrm>
          <a:prstGeom prst="rect">
            <a:avLst/>
          </a:prstGeom>
          <a:noFill/>
        </p:spPr>
        <p:txBody>
          <a:bodyPr wrap="square" rtlCol="0">
            <a:spAutoFit/>
          </a:bodyPr>
          <a:p>
            <a:r>
              <a:rPr lang="zh-CN" altLang="en-US" sz="3200"/>
              <a:t>问题行为的</a:t>
            </a:r>
            <a:r>
              <a:rPr lang="zh-CN" altLang="en-US" sz="3200">
                <a:sym typeface="+mn-ea"/>
              </a:rPr>
              <a:t>前事处理非后效增强</a:t>
            </a:r>
            <a:endParaRPr lang="zh-CN" altLang="en-US" sz="3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15010" y="1193165"/>
            <a:ext cx="11309985" cy="5194935"/>
          </a:xfrm>
          <a:prstGeom prst="rect">
            <a:avLst/>
          </a:prstGeom>
          <a:noFill/>
        </p:spPr>
        <p:txBody>
          <a:bodyPr wrap="square" rtlCol="0">
            <a:noAutofit/>
          </a:bodyPr>
          <a:p>
            <a:pPr indent="0">
              <a:buFont typeface="Arial" panose="020B0604020202020204" pitchFamily="34" charset="0"/>
              <a:buNone/>
            </a:pPr>
            <a:r>
              <a:rPr lang="zh-CN" altLang="zh-CN" sz="2000">
                <a:latin typeface="楷体" panose="02010609060101010101" charset="-122"/>
                <a:ea typeface="楷体" panose="02010609060101010101" charset="-122"/>
                <a:cs typeface="楷体" panose="02010609060101010101" charset="-122"/>
              </a:rPr>
              <a:t>定义：</a:t>
            </a:r>
            <a:endParaRPr lang="zh-CN" altLang="zh-CN" sz="2000">
              <a:latin typeface="楷体" panose="02010609060101010101" charset="-122"/>
              <a:ea typeface="楷体" panose="02010609060101010101" charset="-122"/>
              <a:cs typeface="楷体" panose="02010609060101010101" charset="-122"/>
            </a:endParaRPr>
          </a:p>
          <a:p>
            <a:pPr indent="0">
              <a:buFont typeface="Arial" panose="020B0604020202020204" pitchFamily="34" charset="0"/>
              <a:buNone/>
            </a:pPr>
            <a:r>
              <a:rPr lang="zh-CN" altLang="zh-CN" sz="2000">
                <a:latin typeface="楷体" panose="02010609060101010101" charset="-122"/>
                <a:ea typeface="楷体" panose="02010609060101010101" charset="-122"/>
                <a:cs typeface="楷体" panose="02010609060101010101" charset="-122"/>
              </a:rPr>
              <a:t> 一种前事介入策略</a:t>
            </a:r>
            <a:endParaRPr lang="zh-CN" altLang="zh-CN" sz="2000">
              <a:latin typeface="楷体" panose="02010609060101010101" charset="-122"/>
              <a:ea typeface="楷体" panose="02010609060101010101" charset="-122"/>
              <a:cs typeface="楷体" panose="02010609060101010101" charset="-122"/>
            </a:endParaRPr>
          </a:p>
          <a:p>
            <a:pPr indent="0">
              <a:buFont typeface="Arial" panose="020B0604020202020204" pitchFamily="34" charset="0"/>
              <a:buNone/>
            </a:pPr>
            <a:r>
              <a:rPr lang="zh-CN" altLang="zh-CN" sz="2000">
                <a:latin typeface="楷体" panose="02010609060101010101" charset="-122"/>
                <a:ea typeface="楷体" panose="02010609060101010101" charset="-122"/>
                <a:cs typeface="楷体" panose="02010609060101010101" charset="-122"/>
              </a:rPr>
              <a:t> 在要求目标行为（低机率要求）之前，快速连续地呈现2-5个学习者以往高度顺从的简单任务。</a:t>
            </a:r>
            <a:endParaRPr lang="zh-CN" altLang="zh-CN" sz="2000">
              <a:latin typeface="楷体" panose="02010609060101010101" charset="-122"/>
              <a:ea typeface="楷体" panose="02010609060101010101" charset="-122"/>
              <a:cs typeface="楷体" panose="02010609060101010101" charset="-122"/>
            </a:endParaRPr>
          </a:p>
          <a:p>
            <a:pPr indent="0">
              <a:buFont typeface="Arial" panose="020B0604020202020204" pitchFamily="34" charset="0"/>
              <a:buNone/>
            </a:pPr>
            <a:r>
              <a:rPr lang="zh-CN" altLang="zh-CN" sz="2000">
                <a:latin typeface="楷体" panose="02010609060101010101" charset="-122"/>
                <a:ea typeface="楷体" panose="02010609060101010101" charset="-122"/>
                <a:cs typeface="楷体" panose="02010609060101010101" charset="-122"/>
              </a:rPr>
              <a:t> 也被称为交错要求、任务前要求或行为动能</a:t>
            </a:r>
            <a:endParaRPr lang="zh-CN" altLang="zh-CN" sz="2000">
              <a:latin typeface="楷体" panose="02010609060101010101" charset="-122"/>
              <a:ea typeface="楷体" panose="02010609060101010101" charset="-122"/>
              <a:cs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cs typeface="楷体" panose="02010609060101010101" charset="-122"/>
            </a:endParaRPr>
          </a:p>
          <a:p>
            <a:pPr indent="0">
              <a:buFont typeface="Arial" panose="020B0604020202020204" pitchFamily="34" charset="0"/>
              <a:buNone/>
            </a:pPr>
            <a:r>
              <a:rPr lang="zh-CN" altLang="zh-CN" sz="2000">
                <a:latin typeface="楷体" panose="02010609060101010101" charset="-122"/>
                <a:ea typeface="楷体" panose="02010609060101010101" charset="-122"/>
                <a:cs typeface="楷体" panose="02010609060101010101" charset="-122"/>
              </a:rPr>
              <a:t>快速地（几乎无间断地）连续给出2-5个高机率要求</a:t>
            </a:r>
            <a:endParaRPr lang="zh-CN" altLang="zh-CN" sz="2000">
              <a:latin typeface="楷体" panose="02010609060101010101" charset="-122"/>
              <a:ea typeface="楷体" panose="02010609060101010101" charset="-122"/>
              <a:cs typeface="楷体" panose="02010609060101010101" charset="-122"/>
            </a:endParaRPr>
          </a:p>
          <a:p>
            <a:pPr indent="0">
              <a:buFont typeface="Arial" panose="020B0604020202020204" pitchFamily="34" charset="0"/>
              <a:buNone/>
            </a:pPr>
            <a:r>
              <a:rPr lang="zh-CN" altLang="zh-CN" sz="2000">
                <a:latin typeface="楷体" panose="02010609060101010101" charset="-122"/>
                <a:ea typeface="楷体" panose="02010609060101010101" charset="-122"/>
                <a:cs typeface="楷体" panose="02010609060101010101" charset="-122"/>
              </a:rPr>
              <a:t> 学生以往的表现达到100%的顺从</a:t>
            </a:r>
            <a:endParaRPr lang="zh-CN" altLang="zh-CN" sz="2000">
              <a:latin typeface="楷体" panose="02010609060101010101" charset="-122"/>
              <a:ea typeface="楷体" panose="02010609060101010101" charset="-122"/>
              <a:cs typeface="楷体" panose="02010609060101010101" charset="-122"/>
            </a:endParaRPr>
          </a:p>
          <a:p>
            <a:pPr indent="0">
              <a:buFont typeface="Arial" panose="020B0604020202020204" pitchFamily="34" charset="0"/>
              <a:buNone/>
            </a:pPr>
            <a:r>
              <a:rPr lang="zh-CN" altLang="zh-CN" sz="2000">
                <a:latin typeface="楷体" panose="02010609060101010101" charset="-122"/>
                <a:ea typeface="楷体" panose="02010609060101010101" charset="-122"/>
                <a:cs typeface="楷体" panose="02010609060101010101" charset="-122"/>
              </a:rPr>
              <a:t> 事先列出高机率要求行为的清单</a:t>
            </a:r>
            <a:endParaRPr lang="zh-CN" altLang="zh-CN" sz="2000">
              <a:latin typeface="楷体" panose="02010609060101010101" charset="-122"/>
              <a:ea typeface="楷体" panose="02010609060101010101" charset="-122"/>
              <a:cs typeface="楷体" panose="02010609060101010101" charset="-122"/>
            </a:endParaRPr>
          </a:p>
          <a:p>
            <a:pPr indent="0">
              <a:buFont typeface="Arial" panose="020B0604020202020204" pitchFamily="34" charset="0"/>
              <a:buNone/>
            </a:pPr>
            <a:r>
              <a:rPr lang="zh-CN" altLang="zh-CN" sz="2000">
                <a:latin typeface="楷体" panose="02010609060101010101" charset="-122"/>
                <a:ea typeface="楷体" panose="02010609060101010101" charset="-122"/>
                <a:cs typeface="楷体" panose="02010609060101010101" charset="-122"/>
              </a:rPr>
              <a:t> 随后快速地给出目标要求（低机率要求）</a:t>
            </a:r>
            <a:endParaRPr lang="zh-CN" altLang="zh-CN" sz="2000">
              <a:latin typeface="楷体" panose="02010609060101010101" charset="-122"/>
              <a:ea typeface="楷体" panose="02010609060101010101" charset="-122"/>
              <a:cs typeface="楷体" panose="02010609060101010101" charset="-122"/>
            </a:endParaRPr>
          </a:p>
          <a:p>
            <a:pPr indent="0">
              <a:buFont typeface="Arial" panose="020B0604020202020204" pitchFamily="34" charset="0"/>
              <a:buNone/>
            </a:pPr>
            <a:r>
              <a:rPr lang="zh-CN" altLang="zh-CN" sz="2000">
                <a:latin typeface="楷体" panose="02010609060101010101" charset="-122"/>
                <a:ea typeface="楷体" panose="02010609060101010101" charset="-122"/>
                <a:cs typeface="楷体" panose="02010609060101010101" charset="-122"/>
              </a:rPr>
              <a:t> 学生服从时马上提供强化</a:t>
            </a:r>
            <a:endParaRPr lang="zh-CN" altLang="zh-CN" sz="2000">
              <a:latin typeface="楷体" panose="02010609060101010101" charset="-122"/>
              <a:ea typeface="楷体" panose="02010609060101010101" charset="-122"/>
              <a:cs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cs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6701790" cy="583565"/>
          </a:xfrm>
          <a:prstGeom prst="rect">
            <a:avLst/>
          </a:prstGeom>
          <a:noFill/>
        </p:spPr>
        <p:txBody>
          <a:bodyPr wrap="square" rtlCol="0">
            <a:spAutoFit/>
          </a:bodyPr>
          <a:p>
            <a:r>
              <a:rPr lang="zh-CN" altLang="en-US" sz="3200"/>
              <a:t>问题行为的</a:t>
            </a:r>
            <a:r>
              <a:rPr lang="zh-CN" altLang="en-US" sz="3200">
                <a:sym typeface="+mn-ea"/>
              </a:rPr>
              <a:t>前事处理高几率要求</a:t>
            </a:r>
            <a:r>
              <a:rPr lang="zh-CN" altLang="en-US" sz="3200">
                <a:sym typeface="+mn-ea"/>
              </a:rPr>
              <a:t>顺序</a:t>
            </a:r>
            <a:endParaRPr lang="zh-CN" altLang="en-US" sz="3200">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638175" y="1212850"/>
            <a:ext cx="11309985" cy="5194935"/>
          </a:xfrm>
          <a:prstGeom prst="rect">
            <a:avLst/>
          </a:prstGeom>
          <a:noFill/>
        </p:spPr>
        <p:txBody>
          <a:bodyPr wrap="square" rtlCol="0">
            <a:noAutofit/>
          </a:bodyPr>
          <a:p>
            <a:pPr indent="0">
              <a:buFont typeface="Arial" panose="020B0604020202020204" pitchFamily="34" charset="0"/>
              <a:buNone/>
            </a:pPr>
            <a:r>
              <a:rPr kumimoji="1" lang="zh-CN" altLang="zh-TW" sz="2800">
                <a:solidFill>
                  <a:srgbClr val="564B3C"/>
                </a:solidFill>
                <a:latin typeface="楷体" panose="02010609060101010101" charset="-122"/>
                <a:ea typeface="楷体" panose="02010609060101010101" charset="-122"/>
                <a:cs typeface="楷体" panose="02010609060101010101" charset="-122"/>
                <a:sym typeface="+mn-ea"/>
              </a:rPr>
              <a:t>举例：</a:t>
            </a:r>
            <a:endParaRPr kumimoji="1" lang="zh-TW" altLang="zh-TW" sz="2800">
              <a:solidFill>
                <a:srgbClr val="564B3C"/>
              </a:solidFill>
              <a:latin typeface="楷体" panose="02010609060101010101" charset="-122"/>
              <a:ea typeface="楷体" panose="02010609060101010101" charset="-122"/>
              <a:cs typeface="楷体" panose="02010609060101010101" charset="-122"/>
              <a:sym typeface="+mn-ea"/>
            </a:endParaRPr>
          </a:p>
          <a:p>
            <a:pPr indent="0">
              <a:buFont typeface="Arial" panose="020B0604020202020204" pitchFamily="34" charset="0"/>
              <a:buNone/>
            </a:pPr>
            <a:r>
              <a:rPr kumimoji="1" lang="zh-TW" altLang="zh-TW" sz="2000">
                <a:solidFill>
                  <a:srgbClr val="564B3C"/>
                </a:solidFill>
                <a:latin typeface="楷体" panose="02010609060101010101" charset="-122"/>
                <a:ea typeface="楷体" panose="02010609060101010101" charset="-122"/>
                <a:cs typeface="楷体" panose="02010609060101010101" charset="-122"/>
                <a:sym typeface="+mn-ea"/>
              </a:rPr>
              <a:t>在进行回合制训练时，孩子可能因为任务难度高而产生逃避行为，包括目光看向其它地方（不看老师）、不尝试反应、从事自我刺激行为等。</a:t>
            </a:r>
            <a:endParaRPr kumimoji="1" lang="zh-TW" altLang="zh-TW" sz="2000">
              <a:solidFill>
                <a:srgbClr val="564B3C"/>
              </a:solidFill>
              <a:latin typeface="楷体" panose="02010609060101010101" charset="-122"/>
              <a:ea typeface="楷体" panose="02010609060101010101" charset="-122"/>
              <a:cs typeface="楷体" panose="02010609060101010101" charset="-122"/>
              <a:sym typeface="+mn-ea"/>
            </a:endParaRPr>
          </a:p>
          <a:p>
            <a:pPr indent="0">
              <a:buFont typeface="Arial" panose="020B0604020202020204" pitchFamily="34" charset="0"/>
              <a:buNone/>
            </a:pPr>
            <a:r>
              <a:rPr kumimoji="1" lang="zh-TW" altLang="zh-TW" sz="2000">
                <a:solidFill>
                  <a:srgbClr val="564B3C"/>
                </a:solidFill>
                <a:latin typeface="楷体" panose="02010609060101010101" charset="-122"/>
                <a:ea typeface="楷体" panose="02010609060101010101" charset="-122"/>
                <a:cs typeface="楷体" panose="02010609060101010101" charset="-122"/>
                <a:sym typeface="+mn-ea"/>
              </a:rPr>
              <a:t>典型的训练回合：</a:t>
            </a:r>
            <a:endParaRPr kumimoji="1" lang="zh-TW" altLang="zh-TW" sz="2000">
              <a:solidFill>
                <a:srgbClr val="564B3C"/>
              </a:solidFill>
              <a:latin typeface="楷体" panose="02010609060101010101" charset="-122"/>
              <a:ea typeface="楷体" panose="02010609060101010101" charset="-122"/>
              <a:cs typeface="楷体" panose="02010609060101010101" charset="-122"/>
              <a:sym typeface="+mn-ea"/>
            </a:endParaRPr>
          </a:p>
          <a:p>
            <a:pPr indent="0">
              <a:buFont typeface="Arial" panose="020B0604020202020204" pitchFamily="34" charset="0"/>
              <a:buNone/>
            </a:pPr>
            <a:r>
              <a:rPr kumimoji="1" lang="zh-TW" altLang="zh-TW" sz="2000">
                <a:solidFill>
                  <a:srgbClr val="564B3C"/>
                </a:solidFill>
                <a:latin typeface="楷体" panose="02010609060101010101" charset="-122"/>
                <a:ea typeface="楷体" panose="02010609060101010101" charset="-122"/>
                <a:cs typeface="楷体" panose="02010609060101010101" charset="-122"/>
                <a:sym typeface="+mn-ea"/>
              </a:rPr>
              <a:t>老师：“搭积木”（低机率指令）</a:t>
            </a:r>
            <a:endParaRPr kumimoji="1" lang="zh-TW" altLang="zh-TW" sz="2000">
              <a:solidFill>
                <a:srgbClr val="564B3C"/>
              </a:solidFill>
              <a:latin typeface="楷体" panose="02010609060101010101" charset="-122"/>
              <a:ea typeface="楷体" panose="02010609060101010101" charset="-122"/>
              <a:cs typeface="楷体" panose="02010609060101010101" charset="-122"/>
              <a:sym typeface="+mn-ea"/>
            </a:endParaRPr>
          </a:p>
          <a:p>
            <a:pPr indent="0">
              <a:buFont typeface="Arial" panose="020B0604020202020204" pitchFamily="34" charset="0"/>
              <a:buNone/>
            </a:pPr>
            <a:r>
              <a:rPr kumimoji="1" lang="zh-TW" altLang="zh-TW" sz="2000">
                <a:solidFill>
                  <a:srgbClr val="564B3C"/>
                </a:solidFill>
                <a:latin typeface="楷体" panose="02010609060101010101" charset="-122"/>
                <a:ea typeface="楷体" panose="02010609060101010101" charset="-122"/>
                <a:cs typeface="楷体" panose="02010609060101010101" charset="-122"/>
                <a:sym typeface="+mn-ea"/>
              </a:rPr>
              <a:t>学生无反应，老师提供辅助</a:t>
            </a:r>
            <a:endParaRPr kumimoji="1" lang="zh-TW" altLang="zh-TW" sz="2000">
              <a:solidFill>
                <a:srgbClr val="564B3C"/>
              </a:solidFill>
              <a:latin typeface="楷体" panose="02010609060101010101" charset="-122"/>
              <a:ea typeface="楷体" panose="02010609060101010101" charset="-122"/>
              <a:cs typeface="楷体" panose="02010609060101010101" charset="-122"/>
              <a:sym typeface="+mn-ea"/>
            </a:endParaRPr>
          </a:p>
          <a:p>
            <a:pPr indent="0">
              <a:buFont typeface="Arial" panose="020B0604020202020204" pitchFamily="34" charset="0"/>
              <a:buNone/>
            </a:pPr>
            <a:r>
              <a:rPr kumimoji="1" lang="zh-TW" altLang="zh-TW" sz="2000">
                <a:solidFill>
                  <a:srgbClr val="564B3C"/>
                </a:solidFill>
                <a:latin typeface="楷体" panose="02010609060101010101" charset="-122"/>
                <a:ea typeface="楷体" panose="02010609060101010101" charset="-122"/>
                <a:cs typeface="楷体" panose="02010609060101010101" charset="-122"/>
                <a:sym typeface="+mn-ea"/>
              </a:rPr>
              <a:t>高几率顺序训练回合：</a:t>
            </a:r>
            <a:endParaRPr kumimoji="1" lang="zh-TW" altLang="zh-TW" sz="2000">
              <a:solidFill>
                <a:srgbClr val="564B3C"/>
              </a:solidFill>
              <a:latin typeface="楷体" panose="02010609060101010101" charset="-122"/>
              <a:ea typeface="楷体" panose="02010609060101010101" charset="-122"/>
              <a:cs typeface="楷体" panose="02010609060101010101" charset="-122"/>
              <a:sym typeface="+mn-ea"/>
            </a:endParaRPr>
          </a:p>
          <a:p>
            <a:pPr indent="0">
              <a:buFont typeface="Arial" panose="020B0604020202020204" pitchFamily="34" charset="0"/>
              <a:buNone/>
            </a:pPr>
            <a:r>
              <a:rPr kumimoji="1" lang="zh-TW" altLang="zh-TW" sz="2000">
                <a:solidFill>
                  <a:srgbClr val="564B3C"/>
                </a:solidFill>
                <a:latin typeface="楷体" panose="02010609060101010101" charset="-122"/>
                <a:ea typeface="楷体" panose="02010609060101010101" charset="-122"/>
                <a:cs typeface="楷体" panose="02010609060101010101" charset="-122"/>
                <a:sym typeface="+mn-ea"/>
              </a:rPr>
              <a:t>老师：“拍手”（高几率要求）à 学生拍手</a:t>
            </a:r>
            <a:endParaRPr kumimoji="1" lang="zh-TW" altLang="zh-TW" sz="2000">
              <a:solidFill>
                <a:srgbClr val="564B3C"/>
              </a:solidFill>
              <a:latin typeface="楷体" panose="02010609060101010101" charset="-122"/>
              <a:ea typeface="楷体" panose="02010609060101010101" charset="-122"/>
              <a:cs typeface="楷体" panose="02010609060101010101" charset="-122"/>
              <a:sym typeface="+mn-ea"/>
            </a:endParaRPr>
          </a:p>
          <a:p>
            <a:pPr indent="0">
              <a:buFont typeface="Arial" panose="020B0604020202020204" pitchFamily="34" charset="0"/>
              <a:buNone/>
            </a:pPr>
            <a:r>
              <a:rPr kumimoji="1" lang="zh-TW" altLang="zh-TW" sz="2000">
                <a:solidFill>
                  <a:srgbClr val="564B3C"/>
                </a:solidFill>
                <a:latin typeface="楷体" panose="02010609060101010101" charset="-122"/>
                <a:ea typeface="楷体" panose="02010609060101010101" charset="-122"/>
                <a:cs typeface="楷体" panose="02010609060101010101" charset="-122"/>
                <a:sym typeface="+mn-ea"/>
              </a:rPr>
              <a:t>老师：“击掌”（高几率要求）à 学生与老师击掌</a:t>
            </a:r>
            <a:endParaRPr kumimoji="1" lang="zh-TW" altLang="zh-TW" sz="2000">
              <a:solidFill>
                <a:srgbClr val="564B3C"/>
              </a:solidFill>
              <a:latin typeface="楷体" panose="02010609060101010101" charset="-122"/>
              <a:ea typeface="楷体" panose="02010609060101010101" charset="-122"/>
              <a:cs typeface="楷体" panose="02010609060101010101" charset="-122"/>
              <a:sym typeface="+mn-ea"/>
            </a:endParaRPr>
          </a:p>
          <a:p>
            <a:pPr indent="0">
              <a:buFont typeface="Arial" panose="020B0604020202020204" pitchFamily="34" charset="0"/>
              <a:buNone/>
            </a:pPr>
            <a:r>
              <a:rPr kumimoji="1" lang="zh-TW" altLang="zh-TW" sz="2000">
                <a:solidFill>
                  <a:srgbClr val="564B3C"/>
                </a:solidFill>
                <a:latin typeface="楷体" panose="02010609060101010101" charset="-122"/>
                <a:ea typeface="楷体" panose="02010609060101010101" charset="-122"/>
                <a:cs typeface="楷体" panose="02010609060101010101" charset="-122"/>
                <a:sym typeface="+mn-ea"/>
              </a:rPr>
              <a:t>老师：“手放好”（高几率要求）à 学生手放好</a:t>
            </a:r>
            <a:endParaRPr kumimoji="1" lang="zh-TW" altLang="zh-TW" sz="2000">
              <a:solidFill>
                <a:srgbClr val="564B3C"/>
              </a:solidFill>
              <a:latin typeface="楷体" panose="02010609060101010101" charset="-122"/>
              <a:ea typeface="楷体" panose="02010609060101010101" charset="-122"/>
              <a:cs typeface="楷体" panose="02010609060101010101" charset="-122"/>
              <a:sym typeface="+mn-ea"/>
            </a:endParaRPr>
          </a:p>
          <a:p>
            <a:pPr indent="0">
              <a:buFont typeface="Arial" panose="020B0604020202020204" pitchFamily="34" charset="0"/>
              <a:buNone/>
            </a:pPr>
            <a:r>
              <a:rPr kumimoji="1" lang="zh-TW" altLang="zh-TW" sz="2000">
                <a:solidFill>
                  <a:srgbClr val="564B3C"/>
                </a:solidFill>
                <a:latin typeface="楷体" panose="02010609060101010101" charset="-122"/>
                <a:ea typeface="楷体" panose="02010609060101010101" charset="-122"/>
                <a:cs typeface="楷体" panose="02010609060101010101" charset="-122"/>
                <a:sym typeface="+mn-ea"/>
              </a:rPr>
              <a:t>老师：搭积木（低机率指令)à 学生服从指令的可能性↑</a:t>
            </a:r>
            <a:endParaRPr kumimoji="1" lang="zh-TW" altLang="zh-TW" sz="2000">
              <a:solidFill>
                <a:srgbClr val="564B3C"/>
              </a:solidFill>
              <a:latin typeface="楷体" panose="02010609060101010101" charset="-122"/>
              <a:ea typeface="楷体" panose="02010609060101010101" charset="-122"/>
              <a:cs typeface="楷体" panose="02010609060101010101" charset="-122"/>
              <a:sym typeface="+mn-ea"/>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7045325" cy="583565"/>
          </a:xfrm>
          <a:prstGeom prst="rect">
            <a:avLst/>
          </a:prstGeom>
          <a:noFill/>
        </p:spPr>
        <p:txBody>
          <a:bodyPr wrap="square" rtlCol="0">
            <a:spAutoFit/>
          </a:bodyPr>
          <a:p>
            <a:r>
              <a:rPr lang="zh-CN" altLang="en-US" sz="3200"/>
              <a:t>问题行为的</a:t>
            </a:r>
            <a:r>
              <a:rPr lang="zh-CN" altLang="en-US" sz="3200">
                <a:sym typeface="+mn-ea"/>
              </a:rPr>
              <a:t>前事处理高几率要求顺序</a:t>
            </a:r>
            <a:endParaRPr lang="zh-CN" altLang="en-US" sz="32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15010" y="1173480"/>
            <a:ext cx="11309985" cy="5194935"/>
          </a:xfrm>
          <a:prstGeom prst="rect">
            <a:avLst/>
          </a:prstGeom>
          <a:noFill/>
        </p:spPr>
        <p:txBody>
          <a:bodyPr wrap="square" rtlCol="0">
            <a:noAutofit/>
          </a:bodyPr>
          <a:p>
            <a:pPr indent="0" algn="l">
              <a:buFont typeface="Arial" panose="020B0604020202020204" pitchFamily="34" charset="0"/>
              <a:buNone/>
            </a:pPr>
            <a:r>
              <a:rPr lang="en-US" altLang="zh-CN" sz="2800">
                <a:latin typeface="楷体" panose="02010609060101010101" charset="-122"/>
                <a:ea typeface="楷体" panose="02010609060101010101" charset="-122"/>
              </a:rPr>
              <a:t>    </a:t>
            </a:r>
            <a:r>
              <a:rPr lang="zh-CN" altLang="zh-CN" sz="2800">
                <a:latin typeface="楷体" panose="02010609060101010101" charset="-122"/>
                <a:ea typeface="楷体" panose="02010609060101010101" charset="-122"/>
              </a:rPr>
              <a:t>高几率要求顺序有效使用</a:t>
            </a:r>
            <a:endParaRPr lang="zh-CN" altLang="zh-CN" sz="28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选择有效高机率要求</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 学生能100%服从这些要求</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已经会的</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 简单技能（不需要付出太多努力去完成）</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 耗时短</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 事先建立高机率要求清单</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 高几率要求的次数增加，其效果也相对增加</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 使用5个高机率要求比使用2个要更为有效</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 快速连续地给出指令</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 强化物跟随低机率指令</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赞美学生服从指令的行为（包括所有高机率与低机率要求）</a:t>
            </a:r>
            <a:endParaRPr lang="zh-CN" altLang="zh-CN" sz="20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6953885" cy="583565"/>
          </a:xfrm>
          <a:prstGeom prst="rect">
            <a:avLst/>
          </a:prstGeom>
          <a:noFill/>
        </p:spPr>
        <p:txBody>
          <a:bodyPr wrap="square" rtlCol="0">
            <a:spAutoFit/>
          </a:bodyPr>
          <a:p>
            <a:r>
              <a:rPr lang="zh-CN" altLang="en-US" sz="3200"/>
              <a:t>问题行为的</a:t>
            </a:r>
            <a:r>
              <a:rPr lang="zh-CN" altLang="en-US" sz="3200">
                <a:sym typeface="+mn-ea"/>
              </a:rPr>
              <a:t>前事处理高几率要求顺序</a:t>
            </a:r>
            <a:endParaRPr lang="zh-CN" altLang="en-US" sz="3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610235" y="963295"/>
            <a:ext cx="11309985" cy="5194935"/>
          </a:xfrm>
          <a:prstGeom prst="rect">
            <a:avLst/>
          </a:prstGeom>
          <a:noFill/>
        </p:spPr>
        <p:txBody>
          <a:bodyPr wrap="square" rtlCol="0">
            <a:noAutofit/>
          </a:bodyPr>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建立适当的沟通行为，并通过该行为来获得想要得到的强化物</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与问题行为相抗衡，从而取代问题行为</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被视为区别性增强替代行为（DRA）</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新建立的沟通行为与问题行为所产生的强化后果一致</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沟通方式多样性</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口语、手语、图片、文字等</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程序</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en-US" altLang="zh-CN" sz="2000">
                <a:latin typeface="楷体" panose="02010609060101010101" charset="-122"/>
                <a:ea typeface="楷体" panose="02010609060101010101" charset="-122"/>
              </a:rPr>
              <a:t>1.</a:t>
            </a:r>
            <a:r>
              <a:rPr lang="zh-CN" altLang="zh-CN" sz="2000">
                <a:latin typeface="楷体" panose="02010609060101010101" charset="-122"/>
                <a:ea typeface="楷体" panose="02010609060101010101" charset="-122"/>
              </a:rPr>
              <a:t>运用功能评估来分析在维持行为的增强物</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en-US" altLang="zh-CN" sz="2000">
                <a:latin typeface="楷体" panose="02010609060101010101" charset="-122"/>
                <a:ea typeface="楷体" panose="02010609060101010101" charset="-122"/>
              </a:rPr>
              <a:t>2.</a:t>
            </a:r>
            <a:r>
              <a:rPr lang="zh-CN" altLang="zh-CN" sz="2000">
                <a:latin typeface="楷体" panose="02010609060101010101" charset="-122"/>
                <a:ea typeface="楷体" panose="02010609060101010101" charset="-122"/>
              </a:rPr>
              <a:t>运用该增强物来发展出替代行为</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en-US" altLang="zh-CN" sz="2000">
                <a:latin typeface="楷体" panose="02010609060101010101" charset="-122"/>
                <a:ea typeface="楷体" panose="02010609060101010101" charset="-122"/>
              </a:rPr>
              <a:t> </a:t>
            </a:r>
            <a:r>
              <a:rPr lang="zh-CN" altLang="zh-CN" sz="2000">
                <a:latin typeface="楷体" panose="02010609060101010101" charset="-122"/>
                <a:ea typeface="楷体" panose="02010609060101010101" charset="-122"/>
              </a:rPr>
              <a:t>在处理问题行为（为了获得注意）上很有效</a:t>
            </a:r>
            <a:endParaRPr lang="zh-CN" altLang="zh-CN" sz="20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6131560" cy="583565"/>
          </a:xfrm>
          <a:prstGeom prst="rect">
            <a:avLst/>
          </a:prstGeom>
          <a:noFill/>
        </p:spPr>
        <p:txBody>
          <a:bodyPr wrap="square" rtlCol="0">
            <a:spAutoFit/>
          </a:bodyPr>
          <a:p>
            <a:r>
              <a:rPr lang="zh-CN" altLang="en-US" sz="3200"/>
              <a:t>问题行为的</a:t>
            </a:r>
            <a:r>
              <a:rPr lang="zh-CN" altLang="en-US" sz="3200">
                <a:sym typeface="+mn-ea"/>
              </a:rPr>
              <a:t>前事处理功能性</a:t>
            </a:r>
            <a:r>
              <a:rPr lang="zh-CN" altLang="en-US" sz="3200">
                <a:sym typeface="+mn-ea"/>
              </a:rPr>
              <a:t>沟通</a:t>
            </a:r>
            <a:endParaRPr lang="zh-CN" altLang="en-US" sz="3200">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15010" y="1202690"/>
            <a:ext cx="11309985" cy="5194935"/>
          </a:xfrm>
          <a:prstGeom prst="rect">
            <a:avLst/>
          </a:prstGeom>
          <a:noFill/>
        </p:spPr>
        <p:txBody>
          <a:bodyPr wrap="square" rtlCol="0">
            <a:noAutofit/>
          </a:bodyPr>
          <a:p>
            <a:pPr marL="342900" indent="-342900" algn="l">
              <a:buFont typeface="Arial" panose="020B0604020202020204" pitchFamily="34" charset="0"/>
              <a:buChar char="•"/>
            </a:pPr>
            <a:r>
              <a:rPr lang="zh-CN" altLang="zh-CN" sz="2800">
                <a:latin typeface="楷体" panose="02010609060101010101" charset="-122"/>
                <a:ea typeface="楷体" panose="02010609060101010101" charset="-122"/>
              </a:rPr>
              <a:t>介入前：</a:t>
            </a:r>
            <a:endParaRPr lang="zh-CN" altLang="zh-CN" sz="28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孩子打不开水瓶的盖子，用力地用水瓶敲打桌面，并且大叫</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妈妈帮助孩子打开水瓶盖子，并且把水瓶递给孩子</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800">
                <a:latin typeface="楷体" panose="02010609060101010101" charset="-122"/>
                <a:ea typeface="楷体" panose="02010609060101010101" charset="-122"/>
              </a:rPr>
              <a:t>功能性沟通训练：</a:t>
            </a:r>
            <a:endParaRPr lang="zh-CN" altLang="zh-CN" sz="28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妈妈把盖有盖子的水瓶递给孩子</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孩子尝试打开失败（在问题行为发生前）</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妈妈辅助孩子把水瓶递给妈妈，并且示范说“打开”</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孩子仿说“打开”</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妈妈帮助孩子打开水瓶盖子，并且把水瓶递给孩子</a:t>
            </a:r>
            <a:endParaRPr lang="zh-CN" altLang="zh-CN" sz="20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6131560" cy="583565"/>
          </a:xfrm>
          <a:prstGeom prst="rect">
            <a:avLst/>
          </a:prstGeom>
          <a:noFill/>
        </p:spPr>
        <p:txBody>
          <a:bodyPr wrap="square" rtlCol="0">
            <a:spAutoFit/>
          </a:bodyPr>
          <a:p>
            <a:r>
              <a:rPr lang="zh-CN" altLang="en-US" sz="3200"/>
              <a:t>问题行为的</a:t>
            </a:r>
            <a:r>
              <a:rPr lang="zh-CN" altLang="en-US" sz="3200">
                <a:sym typeface="+mn-ea"/>
              </a:rPr>
              <a:t>前事处理功能性</a:t>
            </a:r>
            <a:r>
              <a:rPr lang="zh-CN" altLang="en-US" sz="3200">
                <a:sym typeface="+mn-ea"/>
              </a:rPr>
              <a:t>沟通</a:t>
            </a:r>
            <a:endParaRPr lang="zh-CN" altLang="en-US" sz="3200">
              <a:sym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15010" y="1040130"/>
            <a:ext cx="11309985" cy="5194935"/>
          </a:xfrm>
          <a:prstGeom prst="rect">
            <a:avLst/>
          </a:prstGeom>
          <a:noFill/>
        </p:spPr>
        <p:txBody>
          <a:bodyPr wrap="square" rtlCol="0">
            <a:noAutofit/>
          </a:bodyPr>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功能性沟通的有效使用</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en-US" altLang="zh-CN" sz="2000">
                <a:latin typeface="楷体" panose="02010609060101010101" charset="-122"/>
                <a:ea typeface="楷体" panose="02010609060101010101" charset="-122"/>
              </a:rPr>
              <a:t>1.</a:t>
            </a:r>
            <a:r>
              <a:rPr lang="zh-CN" altLang="zh-CN" sz="2000">
                <a:latin typeface="楷体" panose="02010609060101010101" charset="-122"/>
                <a:ea typeface="楷体" panose="02010609060101010101" charset="-122"/>
              </a:rPr>
              <a:t>在训练初期使用密集强化计划</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连续增强适当的替代行为</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例子：打头引起注意</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zh-CN" altLang="zh-CN" sz="2000">
                <a:latin typeface="楷体" panose="02010609060101010101" charset="-122"/>
                <a:ea typeface="楷体" panose="02010609060101010101" charset="-122"/>
              </a:rPr>
              <a:t>2. 减少口头提示</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zh-CN" altLang="zh-CN" sz="2000">
                <a:latin typeface="楷体" panose="02010609060101010101" charset="-122"/>
                <a:ea typeface="楷体" panose="02010609060101010101" charset="-122"/>
              </a:rPr>
              <a:t>初期在教替代行为时，会使用口头提示</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zh-CN" altLang="zh-CN" sz="2000">
                <a:latin typeface="楷体" panose="02010609060101010101" charset="-122"/>
                <a:ea typeface="楷体" panose="02010609060101010101" charset="-122"/>
              </a:rPr>
              <a:t>当个案能表现时，减少提示，然后退除（避免依赖）</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zh-CN" altLang="zh-CN" sz="2000">
                <a:latin typeface="楷体" panose="02010609060101010101" charset="-122"/>
                <a:ea typeface="楷体" panose="02010609060101010101" charset="-122"/>
              </a:rPr>
              <a:t>3. 减少行为的程序</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zh-CN" altLang="zh-CN" sz="2000">
                <a:latin typeface="楷体" panose="02010609060101010101" charset="-122"/>
                <a:ea typeface="楷体" panose="02010609060101010101" charset="-122"/>
              </a:rPr>
              <a:t>加入其他策略能提高效果</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zh-CN" altLang="zh-CN" sz="2000">
                <a:latin typeface="楷体" panose="02010609060101010101" charset="-122"/>
                <a:ea typeface="楷体" panose="02010609060101010101" charset="-122"/>
              </a:rPr>
              <a:t>例：消弱、隔离</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zh-CN" altLang="zh-CN" sz="2000">
                <a:latin typeface="楷体" panose="02010609060101010101" charset="-122"/>
                <a:ea typeface="楷体" panose="02010609060101010101" charset="-122"/>
              </a:rPr>
              <a:t>使用功能沟通得到强化物</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zh-CN" altLang="zh-CN" sz="2000">
                <a:latin typeface="楷体" panose="02010609060101010101" charset="-122"/>
                <a:ea typeface="楷体" panose="02010609060101010101" charset="-122"/>
              </a:rPr>
              <a:t>使用问题行为不得到强化物（消弱）</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4. 淡化计划表</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FCT很重要的一部份</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只有在沟通反应稳固后才能开始淡化</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在淡化时间表时，持续观察问题行为是否恢复</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对新建立的功能沟通行为进行维持和泛化训练</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6131560" cy="583565"/>
          </a:xfrm>
          <a:prstGeom prst="rect">
            <a:avLst/>
          </a:prstGeom>
          <a:noFill/>
        </p:spPr>
        <p:txBody>
          <a:bodyPr wrap="square" rtlCol="0">
            <a:spAutoFit/>
          </a:bodyPr>
          <a:p>
            <a:r>
              <a:rPr lang="zh-CN" altLang="en-US" sz="3200"/>
              <a:t>问题行为的</a:t>
            </a:r>
            <a:r>
              <a:rPr lang="zh-CN" altLang="en-US" sz="3200">
                <a:sym typeface="+mn-ea"/>
              </a:rPr>
              <a:t>前事处理功能性</a:t>
            </a:r>
            <a:r>
              <a:rPr lang="zh-CN" altLang="en-US" sz="3200">
                <a:sym typeface="+mn-ea"/>
              </a:rPr>
              <a:t>沟通</a:t>
            </a:r>
            <a:endParaRPr lang="zh-CN" altLang="en-US" sz="3200">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944880" y="1040130"/>
            <a:ext cx="11309985" cy="5194935"/>
          </a:xfrm>
          <a:prstGeom prst="rect">
            <a:avLst/>
          </a:prstGeom>
          <a:noFill/>
        </p:spPr>
        <p:txBody>
          <a:bodyPr wrap="square" rtlCol="0">
            <a:noAutofit/>
          </a:bodyPr>
          <a:p>
            <a:pPr indent="0" algn="l">
              <a:buFont typeface="Arial" panose="020B0604020202020204" pitchFamily="34" charset="0"/>
              <a:buNone/>
            </a:pPr>
            <a:r>
              <a:rPr lang="en-US" altLang="zh-CN" sz="2800">
                <a:latin typeface="楷体" panose="02010609060101010101" charset="-122"/>
                <a:ea typeface="楷体" panose="02010609060101010101" charset="-122"/>
              </a:rPr>
              <a:t>  </a:t>
            </a:r>
            <a:r>
              <a:rPr lang="zh-CN" altLang="zh-CN" sz="2800">
                <a:latin typeface="楷体" panose="02010609060101010101" charset="-122"/>
                <a:ea typeface="楷体" panose="02010609060101010101" charset="-122"/>
              </a:rPr>
              <a:t>区别性强化</a:t>
            </a:r>
            <a:endParaRPr lang="zh-CN" altLang="zh-CN" sz="28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DRI- 区别性强化不相容行为</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DRA- 区别性强化替代行为</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DAO- 区别性强化其他行为</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DRL- 区别性强化低频率行为</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en-US" altLang="zh-CN" sz="2800">
                <a:latin typeface="楷体" panose="02010609060101010101" charset="-122"/>
                <a:ea typeface="楷体" panose="02010609060101010101" charset="-122"/>
              </a:rPr>
              <a:t>  </a:t>
            </a:r>
            <a:r>
              <a:rPr lang="zh-CN" altLang="zh-CN" sz="2800">
                <a:latin typeface="楷体" panose="02010609060101010101" charset="-122"/>
                <a:ea typeface="楷体" panose="02010609060101010101" charset="-122"/>
              </a:rPr>
              <a:t>惩罚</a:t>
            </a:r>
            <a:endParaRPr lang="zh-CN" altLang="zh-CN" sz="28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反应阻挡</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计划性忽略</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r>
              <a:rPr lang="zh-CN" altLang="zh-CN" sz="2000">
                <a:latin typeface="楷体" panose="02010609060101010101" charset="-122"/>
                <a:ea typeface="楷体" panose="02010609060101010101" charset="-122"/>
              </a:rPr>
              <a:t>反应代价</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en-US" altLang="zh-CN" sz="2800">
                <a:latin typeface="楷体" panose="02010609060101010101" charset="-122"/>
                <a:ea typeface="楷体" panose="02010609060101010101" charset="-122"/>
              </a:rPr>
              <a:t>  </a:t>
            </a:r>
            <a:r>
              <a:rPr lang="zh-CN" altLang="zh-CN" sz="2800">
                <a:latin typeface="楷体" panose="02010609060101010101" charset="-122"/>
                <a:ea typeface="楷体" panose="02010609060101010101" charset="-122"/>
              </a:rPr>
              <a:t>削弱</a:t>
            </a:r>
            <a:endParaRPr lang="zh-CN" altLang="zh-CN" sz="28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6131560" cy="583565"/>
          </a:xfrm>
          <a:prstGeom prst="rect">
            <a:avLst/>
          </a:prstGeom>
          <a:noFill/>
        </p:spPr>
        <p:txBody>
          <a:bodyPr wrap="square" rtlCol="0">
            <a:spAutoFit/>
          </a:bodyPr>
          <a:p>
            <a:r>
              <a:rPr lang="zh-CN" altLang="en-US" sz="3200"/>
              <a:t>问题行为的</a:t>
            </a:r>
            <a:r>
              <a:rPr lang="zh-CN" altLang="en-US" sz="3200">
                <a:sym typeface="+mn-ea"/>
              </a:rPr>
              <a:t>后果处理</a:t>
            </a:r>
            <a:endParaRPr lang="zh-CN" altLang="en-US" sz="3200">
              <a:sym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610235" y="963295"/>
            <a:ext cx="11309985" cy="5194935"/>
          </a:xfrm>
          <a:prstGeom prst="rect">
            <a:avLst/>
          </a:prstGeom>
          <a:noFill/>
        </p:spPr>
        <p:txBody>
          <a:bodyPr wrap="square" rtlCol="0">
            <a:noAutofit/>
          </a:bodyPr>
          <a:p>
            <a:pPr indent="0" algn="l">
              <a:buFont typeface="Arial" panose="020B0604020202020204" pitchFamily="34" charset="0"/>
              <a:buNone/>
            </a:pPr>
            <a:r>
              <a:rPr lang="en-US" altLang="zh-CN" sz="2000">
                <a:latin typeface="楷体" panose="02010609060101010101" charset="-122"/>
                <a:ea typeface="楷体" panose="02010609060101010101" charset="-122"/>
              </a:rPr>
              <a:t>  </a:t>
            </a:r>
            <a:r>
              <a:rPr lang="zh-CN" altLang="zh-CN" sz="2800">
                <a:latin typeface="楷体" panose="02010609060101010101" charset="-122"/>
                <a:ea typeface="楷体" panose="02010609060101010101" charset="-122"/>
              </a:rPr>
              <a:t>DRI区别性强化不兼容行为</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zh-CN" altLang="zh-CN" sz="2000">
                <a:latin typeface="楷体" panose="02010609060101010101" charset="-122"/>
                <a:ea typeface="楷体" panose="02010609060101010101" charset="-122"/>
              </a:rPr>
              <a:t>选择一与目标行为不能兼容的行为(安坐/离座)</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zh-CN" altLang="zh-CN" sz="2000">
                <a:latin typeface="楷体" panose="02010609060101010101" charset="-122"/>
                <a:ea typeface="楷体" panose="02010609060101010101" charset="-122"/>
              </a:rPr>
              <a:t>强化该不能兼容行为</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zh-CN" altLang="zh-CN" sz="2000">
                <a:latin typeface="楷体" panose="02010609060101010101" charset="-122"/>
                <a:ea typeface="楷体" panose="02010609060101010101" charset="-122"/>
              </a:rPr>
              <a:t>结果：自然减少目标行为的发生</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en-US" altLang="zh-CN" sz="2000">
                <a:latin typeface="楷体" panose="02010609060101010101" charset="-122"/>
                <a:ea typeface="楷体" panose="02010609060101010101" charset="-122"/>
              </a:rPr>
              <a:t>  </a:t>
            </a:r>
            <a:r>
              <a:rPr lang="zh-CN" altLang="zh-CN" sz="2800">
                <a:latin typeface="楷体" panose="02010609060101010101" charset="-122"/>
                <a:ea typeface="楷体" panose="02010609060101010101" charset="-122"/>
              </a:rPr>
              <a:t>DRA-区别性强化替代行为(用抢的/用指出的</a:t>
            </a:r>
            <a:r>
              <a:rPr lang="zh-CN" altLang="zh-CN" sz="2000">
                <a:latin typeface="楷体" panose="02010609060101010101" charset="-122"/>
                <a:ea typeface="楷体" panose="02010609060101010101" charset="-122"/>
              </a:rPr>
              <a:t>)</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zh-CN" altLang="zh-CN" sz="2000">
                <a:latin typeface="楷体" panose="02010609060101010101" charset="-122"/>
                <a:ea typeface="楷体" panose="02010609060101010101" charset="-122"/>
              </a:rPr>
              <a:t>选择一与目标行为的替代行为</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zh-CN" altLang="zh-CN" sz="2000">
                <a:latin typeface="楷体" panose="02010609060101010101" charset="-122"/>
                <a:ea typeface="楷体" panose="02010609060101010101" charset="-122"/>
              </a:rPr>
              <a:t>强化该替代行为</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zh-CN" altLang="zh-CN" sz="2000">
                <a:latin typeface="楷体" panose="02010609060101010101" charset="-122"/>
                <a:ea typeface="楷体" panose="02010609060101010101" charset="-122"/>
              </a:rPr>
              <a:t>结果：减少目标行为的发生</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en-US" altLang="zh-CN" sz="2000">
                <a:latin typeface="楷体" panose="02010609060101010101" charset="-122"/>
                <a:ea typeface="楷体" panose="02010609060101010101" charset="-122"/>
              </a:rPr>
              <a:t>  </a:t>
            </a:r>
            <a:r>
              <a:rPr lang="zh-CN" altLang="zh-CN" sz="2800">
                <a:latin typeface="楷体" panose="02010609060101010101" charset="-122"/>
                <a:ea typeface="楷体" panose="02010609060101010101" charset="-122"/>
              </a:rPr>
              <a:t>DRO区别性强化其他行为</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zh-CN" altLang="zh-CN" sz="2000">
                <a:latin typeface="楷体" panose="02010609060101010101" charset="-122"/>
                <a:ea typeface="楷体" panose="02010609060101010101" charset="-122"/>
              </a:rPr>
              <a:t>界定：当目标行为在一特定时间没有出现，则给予强化</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zh-CN" altLang="zh-CN" sz="2000">
                <a:latin typeface="楷体" panose="02010609060101010101" charset="-122"/>
                <a:ea typeface="楷体" panose="02010609060101010101" charset="-122"/>
              </a:rPr>
              <a:t>使用过程：</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zh-CN" altLang="zh-CN" sz="2000">
                <a:latin typeface="楷体" panose="02010609060101010101" charset="-122"/>
                <a:ea typeface="楷体" panose="02010609060101010101" charset="-122"/>
              </a:rPr>
              <a:t>时间间距需事先设定</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zh-CN" altLang="zh-CN" sz="2000">
                <a:latin typeface="楷体" panose="02010609060101010101" charset="-122"/>
                <a:ea typeface="楷体" panose="02010609060101010101" charset="-122"/>
              </a:rPr>
              <a:t>若目标行为没有在时距中出现，任何一项出现在时距结束的当下的适当行为就受到强化</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zh-CN" altLang="zh-CN" sz="2000">
                <a:latin typeface="楷体" panose="02010609060101010101" charset="-122"/>
                <a:ea typeface="楷体" panose="02010609060101010101" charset="-122"/>
              </a:rPr>
              <a:t>目标行为出现则重新计时</a:t>
            </a:r>
            <a:endParaRPr lang="zh-CN" altLang="zh-CN" sz="20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6131560" cy="583565"/>
          </a:xfrm>
          <a:prstGeom prst="rect">
            <a:avLst/>
          </a:prstGeom>
          <a:noFill/>
        </p:spPr>
        <p:txBody>
          <a:bodyPr wrap="square" rtlCol="0">
            <a:spAutoFit/>
          </a:bodyPr>
          <a:p>
            <a:r>
              <a:rPr lang="zh-CN" altLang="en-US" sz="3200"/>
              <a:t>问题行为的</a:t>
            </a:r>
            <a:r>
              <a:rPr lang="zh-CN" altLang="en-US" sz="3200">
                <a:sym typeface="+mn-ea"/>
              </a:rPr>
              <a:t>后果处理区别性强化</a:t>
            </a:r>
            <a:endParaRPr lang="zh-CN" altLang="en-US" sz="320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15010" y="1327150"/>
            <a:ext cx="11309985" cy="4226560"/>
          </a:xfrm>
          <a:prstGeom prst="rect">
            <a:avLst/>
          </a:prstGeom>
          <a:noFill/>
        </p:spPr>
        <p:txBody>
          <a:bodyPr wrap="square" rtlCol="0">
            <a:noAutofit/>
          </a:bodyPr>
          <a:p>
            <a:pPr indent="0" algn="l">
              <a:buFont typeface="Arial" panose="020B0604020202020204" pitchFamily="34" charset="0"/>
              <a:buNone/>
            </a:pPr>
            <a:r>
              <a:rPr lang="zh-CN" altLang="zh-CN" sz="2800">
                <a:latin typeface="楷体" panose="02010609060101010101" charset="-122"/>
                <a:ea typeface="楷体" panose="02010609060101010101" charset="-122"/>
              </a:rPr>
              <a:t>如果孩子的行为直接伤害了自己或者他人，阻碍了孩子的生活学习，阻碍了孩子的社交，那么这个行为就是问题行为，就</a:t>
            </a:r>
            <a:r>
              <a:rPr lang="zh-CN" altLang="zh-CN" sz="2800">
                <a:solidFill>
                  <a:srgbClr val="FF0000"/>
                </a:solidFill>
                <a:latin typeface="楷体" panose="02010609060101010101" charset="-122"/>
                <a:ea typeface="楷体" panose="02010609060101010101" charset="-122"/>
              </a:rPr>
              <a:t>可能</a:t>
            </a:r>
            <a:r>
              <a:rPr lang="zh-CN" altLang="zh-CN" sz="2800">
                <a:latin typeface="楷体" panose="02010609060101010101" charset="-122"/>
                <a:ea typeface="楷体" panose="02010609060101010101" charset="-122"/>
              </a:rPr>
              <a:t>需要处理。</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en-US" altLang="zh-CN" sz="2800">
                <a:latin typeface="楷体" panose="02010609060101010101" charset="-122"/>
                <a:ea typeface="楷体" panose="02010609060101010101" charset="-122"/>
              </a:rPr>
              <a:t>1.</a:t>
            </a:r>
            <a:r>
              <a:rPr lang="zh-CN" altLang="en-US" sz="2800">
                <a:latin typeface="楷体" panose="02010609060101010101" charset="-122"/>
                <a:ea typeface="楷体" panose="02010609060101010101" charset="-122"/>
              </a:rPr>
              <a:t>伤害</a:t>
            </a:r>
            <a:endParaRPr lang="zh-CN" altLang="en-US" sz="2800">
              <a:latin typeface="楷体" panose="02010609060101010101" charset="-122"/>
              <a:ea typeface="楷体" panose="02010609060101010101" charset="-122"/>
            </a:endParaRPr>
          </a:p>
          <a:p>
            <a:pPr indent="0" algn="l">
              <a:buFont typeface="Arial" panose="020B0604020202020204" pitchFamily="34" charset="0"/>
              <a:buNone/>
            </a:pPr>
            <a:r>
              <a:rPr lang="en-US" altLang="zh-CN" sz="2800">
                <a:latin typeface="楷体" panose="02010609060101010101" charset="-122"/>
                <a:ea typeface="楷体" panose="02010609060101010101" charset="-122"/>
              </a:rPr>
              <a:t>2.</a:t>
            </a:r>
            <a:r>
              <a:rPr lang="zh-CN" altLang="en-US" sz="2800">
                <a:latin typeface="楷体" panose="02010609060101010101" charset="-122"/>
                <a:ea typeface="楷体" panose="02010609060101010101" charset="-122"/>
              </a:rPr>
              <a:t>阻碍发展</a:t>
            </a:r>
            <a:endParaRPr lang="zh-CN" altLang="en-US" sz="2800">
              <a:latin typeface="楷体" panose="02010609060101010101" charset="-122"/>
              <a:ea typeface="楷体" panose="02010609060101010101" charset="-122"/>
            </a:endParaRPr>
          </a:p>
          <a:p>
            <a:pPr indent="0" algn="l">
              <a:buFont typeface="Arial" panose="020B0604020202020204" pitchFamily="34" charset="0"/>
              <a:buNone/>
            </a:pPr>
            <a:r>
              <a:rPr lang="en-US" altLang="zh-CN" sz="2800">
                <a:latin typeface="楷体" panose="02010609060101010101" charset="-122"/>
                <a:ea typeface="楷体" panose="02010609060101010101" charset="-122"/>
              </a:rPr>
              <a:t>3.</a:t>
            </a:r>
            <a:r>
              <a:rPr lang="zh-CN" altLang="en-US" sz="2800">
                <a:latin typeface="楷体" panose="02010609060101010101" charset="-122"/>
                <a:ea typeface="楷体" panose="02010609060101010101" charset="-122"/>
              </a:rPr>
              <a:t>负面评价</a:t>
            </a:r>
            <a:endParaRPr lang="zh-CN" altLang="en-US" sz="2800">
              <a:latin typeface="楷体" panose="02010609060101010101" charset="-122"/>
              <a:ea typeface="楷体" panose="02010609060101010101" charset="-122"/>
            </a:endParaRPr>
          </a:p>
        </p:txBody>
      </p:sp>
      <p:sp>
        <p:nvSpPr>
          <p:cNvPr id="3" name="文本框 2"/>
          <p:cNvSpPr txBox="1"/>
          <p:nvPr/>
        </p:nvSpPr>
        <p:spPr>
          <a:xfrm>
            <a:off x="2433955" y="300355"/>
            <a:ext cx="6384925" cy="583565"/>
          </a:xfrm>
          <a:prstGeom prst="rect">
            <a:avLst/>
          </a:prstGeom>
          <a:noFill/>
        </p:spPr>
        <p:txBody>
          <a:bodyPr wrap="square" rtlCol="0">
            <a:spAutoFit/>
          </a:bodyPr>
          <a:p>
            <a:r>
              <a:rPr lang="zh-CN" altLang="en-US" sz="3200" b="1">
                <a:latin typeface="楷体" panose="02010609060101010101" charset="-122"/>
                <a:ea typeface="楷体" panose="02010609060101010101" charset="-122"/>
              </a:rPr>
              <a:t>问题行为定义</a:t>
            </a:r>
            <a:endParaRPr lang="zh-CN" altLang="en-US" sz="3200" b="1">
              <a:latin typeface="楷体" panose="02010609060101010101" charset="-122"/>
              <a:ea typeface="楷体" panose="02010609060101010101" charset="-122"/>
            </a:endParaRPr>
          </a:p>
        </p:txBody>
      </p:sp>
      <p:pic>
        <p:nvPicPr>
          <p:cNvPr id="6" name="图片 5"/>
          <p:cNvPicPr>
            <a:picLocks noChangeAspect="1"/>
          </p:cNvPicPr>
          <p:nvPr>
            <p:custDataLst>
              <p:tags r:id="rId4"/>
            </p:custDataLst>
          </p:nvPr>
        </p:nvPicPr>
        <p:blipFill>
          <a:blip r:embed="rId5"/>
          <a:stretch>
            <a:fillRect/>
          </a:stretch>
        </p:blipFill>
        <p:spPr>
          <a:xfrm>
            <a:off x="363855" y="384810"/>
            <a:ext cx="2070100" cy="52324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15010" y="1116330"/>
            <a:ext cx="11309985" cy="5194935"/>
          </a:xfrm>
          <a:prstGeom prst="rect">
            <a:avLst/>
          </a:prstGeom>
          <a:noFill/>
        </p:spPr>
        <p:txBody>
          <a:bodyPr wrap="square" rtlCol="0">
            <a:noAutofit/>
          </a:bodyPr>
          <a:p>
            <a:pPr indent="0" algn="l">
              <a:buFont typeface="Arial" panose="020B0604020202020204" pitchFamily="34" charset="0"/>
              <a:buNone/>
            </a:pPr>
            <a:r>
              <a:rPr lang="en-US" altLang="zh-CN" sz="2800">
                <a:latin typeface="楷体" panose="02010609060101010101" charset="-122"/>
                <a:ea typeface="楷体" panose="02010609060101010101" charset="-122"/>
              </a:rPr>
              <a:t>DHL</a:t>
            </a:r>
            <a:r>
              <a:rPr lang="zh-CN" altLang="en-US" sz="2800">
                <a:latin typeface="楷体" panose="02010609060101010101" charset="-122"/>
                <a:ea typeface="楷体" panose="02010609060101010101" charset="-122"/>
              </a:rPr>
              <a:t>区别性强化低频行为</a:t>
            </a:r>
            <a:endParaRPr lang="zh-CN" altLang="zh-CN" sz="28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 全时段区别性强化低频率行为：</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当目标行为在一特定时间的出现等于或低于设定的标准，则给予该个体强化</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使用过程：</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选定一完整时段内</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需事先设定标准点</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若目标行为的出现频率低于或等于标准点，结束时可以得到强化</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当目标行为在经过一特定时距后再出现，则给予该个体强化</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en-US" altLang="zh-CN" sz="2000">
                <a:latin typeface="楷体" panose="02010609060101010101" charset="-122"/>
                <a:ea typeface="楷体" panose="02010609060101010101" charset="-122"/>
              </a:rPr>
              <a:t>   </a:t>
            </a:r>
            <a:r>
              <a:rPr lang="zh-CN" altLang="zh-CN" sz="2000">
                <a:latin typeface="楷体" panose="02010609060101010101" charset="-122"/>
                <a:ea typeface="楷体" panose="02010609060101010101" charset="-122"/>
              </a:rPr>
              <a:t>使用焦点：</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减少行为的出现频率，而非行为本身</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范例</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问问题频率干扰上课时</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吃饭速度太快时 </a:t>
            </a:r>
            <a:endParaRPr lang="zh-CN" altLang="zh-CN" sz="20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6131560" cy="583565"/>
          </a:xfrm>
          <a:prstGeom prst="rect">
            <a:avLst/>
          </a:prstGeom>
          <a:noFill/>
        </p:spPr>
        <p:txBody>
          <a:bodyPr wrap="square" rtlCol="0">
            <a:spAutoFit/>
          </a:bodyPr>
          <a:p>
            <a:r>
              <a:rPr lang="zh-CN" altLang="en-US" sz="3200"/>
              <a:t>问题行为的</a:t>
            </a:r>
            <a:r>
              <a:rPr lang="zh-CN" altLang="en-US" sz="3200">
                <a:sym typeface="+mn-ea"/>
              </a:rPr>
              <a:t>后果处理</a:t>
            </a:r>
            <a:r>
              <a:rPr lang="zh-CN" altLang="en-US" sz="3200">
                <a:sym typeface="+mn-ea"/>
              </a:rPr>
              <a:t>区别性强化</a:t>
            </a:r>
            <a:endParaRPr lang="zh-CN" altLang="en-US" sz="3200">
              <a:sym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610235" y="1041400"/>
            <a:ext cx="11309985" cy="5194935"/>
          </a:xfrm>
          <a:prstGeom prst="rect">
            <a:avLst/>
          </a:prstGeom>
          <a:noFill/>
        </p:spPr>
        <p:txBody>
          <a:bodyPr wrap="square" rtlCol="0">
            <a:noAutofit/>
          </a:bodyPr>
          <a:p>
            <a:pPr indent="0" algn="l">
              <a:buFont typeface="Arial" panose="020B0604020202020204" pitchFamily="34" charset="0"/>
              <a:buNone/>
            </a:pPr>
            <a:r>
              <a:rPr lang="en-US" altLang="zh-CN" sz="2800">
                <a:latin typeface="楷体" panose="02010609060101010101" charset="-122"/>
                <a:ea typeface="楷体" panose="02010609060101010101" charset="-122"/>
              </a:rPr>
              <a:t>  DRA/DRI</a:t>
            </a:r>
            <a:r>
              <a:rPr lang="zh-CN" altLang="en-US" sz="2800">
                <a:latin typeface="楷体" panose="02010609060101010101" charset="-122"/>
                <a:ea typeface="楷体" panose="02010609060101010101" charset="-122"/>
              </a:rPr>
              <a:t>使用原则</a:t>
            </a:r>
            <a:endParaRPr lang="zh-CN" altLang="zh-CN" sz="28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所选择的不能兼容或替代行为应具备下列条件</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必须是个体本来就会的行为</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可以协助个体获得更多的技能</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个体的自然情境也能支持该行为的持续发生</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适当的安排强化作用</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立即/ 持续</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强化的强度应高于原先的强化作用</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建立强化时间表</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结合其他的策略</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随处跑动的干扰行为(DRI+Time out)</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看牙齿的行为    (DRI+其他有表现合作行为的额外强化)</a:t>
            </a:r>
            <a:endParaRPr lang="zh-CN" altLang="zh-CN" sz="20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6131560" cy="583565"/>
          </a:xfrm>
          <a:prstGeom prst="rect">
            <a:avLst/>
          </a:prstGeom>
          <a:noFill/>
        </p:spPr>
        <p:txBody>
          <a:bodyPr wrap="square" rtlCol="0">
            <a:spAutoFit/>
          </a:bodyPr>
          <a:p>
            <a:r>
              <a:rPr lang="zh-CN" altLang="en-US" sz="3200"/>
              <a:t>问题行为的</a:t>
            </a:r>
            <a:r>
              <a:rPr lang="zh-CN" altLang="en-US" sz="3200">
                <a:sym typeface="+mn-ea"/>
              </a:rPr>
              <a:t>后果处理</a:t>
            </a:r>
            <a:r>
              <a:rPr lang="zh-CN" altLang="en-US" sz="3200">
                <a:sym typeface="+mn-ea"/>
              </a:rPr>
              <a:t>区别性强化</a:t>
            </a:r>
            <a:endParaRPr lang="zh-CN" altLang="en-US" sz="3200">
              <a:sym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821055" y="1030605"/>
            <a:ext cx="11309985" cy="5194935"/>
          </a:xfrm>
          <a:prstGeom prst="rect">
            <a:avLst/>
          </a:prstGeom>
          <a:noFill/>
        </p:spPr>
        <p:txBody>
          <a:bodyPr wrap="square" rtlCol="0">
            <a:noAutofit/>
          </a:bodyPr>
          <a:p>
            <a:pPr indent="0" algn="l">
              <a:buFont typeface="Arial" panose="020B0604020202020204" pitchFamily="34" charset="0"/>
              <a:buNone/>
            </a:pPr>
            <a:r>
              <a:rPr lang="zh-CN" altLang="en-US" sz="2800">
                <a:latin typeface="楷体" panose="02010609060101010101" charset="-122"/>
                <a:ea typeface="楷体" panose="02010609060101010101" charset="-122"/>
              </a:rPr>
              <a:t>反应阻挡</a:t>
            </a:r>
            <a:endParaRPr lang="zh-CN" altLang="en-US" sz="28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en-US" sz="2000">
                <a:latin typeface="楷体" panose="02010609060101010101" charset="-122"/>
                <a:ea typeface="楷体" panose="02010609060101010101" charset="-122"/>
              </a:rPr>
              <a:t>反应的发生的一瞬间，阻挡反应的完成。</a:t>
            </a:r>
            <a:endParaRPr lang="zh-CN" altLang="en-US"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en-US" sz="2000">
                <a:latin typeface="楷体" panose="02010609060101010101" charset="-122"/>
                <a:ea typeface="楷体" panose="02010609060101010101" charset="-122"/>
              </a:rPr>
              <a:t>孩子伸手的刹那，阻止孩子拿到糖果。</a:t>
            </a:r>
            <a:endParaRPr lang="zh-CN" altLang="en-US"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en-US" sz="2000">
                <a:latin typeface="楷体" panose="02010609060101010101" charset="-122"/>
                <a:ea typeface="楷体" panose="02010609060101010101" charset="-122"/>
              </a:rPr>
              <a:t>一般情况下我们是移除糖果，不是阻挡孩子的手</a:t>
            </a:r>
            <a:endParaRPr lang="zh-CN" altLang="en-US"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en-US" sz="2000">
                <a:latin typeface="楷体" panose="02010609060101010101" charset="-122"/>
                <a:ea typeface="楷体" panose="02010609060101010101" charset="-122"/>
              </a:rPr>
              <a:t>预防孩子的其他反应</a:t>
            </a:r>
            <a:endParaRPr lang="zh-CN" altLang="en-US"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en-US" sz="2000">
                <a:latin typeface="楷体" panose="02010609060101010101" charset="-122"/>
                <a:ea typeface="楷体" panose="02010609060101010101" charset="-122"/>
              </a:rPr>
              <a:t>配合其他策略同时使用（功能性沟通）</a:t>
            </a:r>
            <a:endParaRPr lang="zh-CN" altLang="en-US" sz="2000">
              <a:latin typeface="楷体" panose="02010609060101010101" charset="-122"/>
              <a:ea typeface="楷体" panose="02010609060101010101" charset="-122"/>
            </a:endParaRPr>
          </a:p>
          <a:p>
            <a:pPr indent="0" algn="l">
              <a:buFont typeface="Arial" panose="020B0604020202020204" pitchFamily="34" charset="0"/>
              <a:buNone/>
            </a:pPr>
            <a:r>
              <a:rPr lang="zh-CN" altLang="en-US" sz="2800">
                <a:latin typeface="楷体" panose="02010609060101010101" charset="-122"/>
                <a:ea typeface="楷体" panose="02010609060101010101" charset="-122"/>
              </a:rPr>
              <a:t>计划性忽略</a:t>
            </a:r>
            <a:endParaRPr lang="zh-CN" altLang="en-US" sz="28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sym typeface="+mn-ea"/>
              </a:rPr>
              <a:t>社会性强化: 关注, 肢体接触, 或是口头上的互动移除一段时间</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sym typeface="+mn-ea"/>
              </a:rPr>
              <a:t>没有眼神注视</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sym typeface="+mn-ea"/>
              </a:rPr>
              <a:t>没有对话</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sym typeface="+mn-ea"/>
              </a:rPr>
              <a:t>在特定的时间范围内没有互动</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zh-CN" altLang="zh-CN" sz="2000">
                <a:latin typeface="楷体" panose="02010609060101010101" charset="-122"/>
                <a:ea typeface="楷体" panose="02010609060101010101" charset="-122"/>
                <a:sym typeface="+mn-ea"/>
              </a:rPr>
              <a:t>计划性忽略的好处</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sym typeface="+mn-ea"/>
              </a:rPr>
              <a:t>无侵略性</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sym typeface="+mn-ea"/>
              </a:rPr>
              <a:t>快速</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sym typeface="+mn-ea"/>
              </a:rPr>
              <a:t>方便</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endParaRPr lang="zh-CN" altLang="en-US" sz="20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6131560" cy="583565"/>
          </a:xfrm>
          <a:prstGeom prst="rect">
            <a:avLst/>
          </a:prstGeom>
          <a:noFill/>
        </p:spPr>
        <p:txBody>
          <a:bodyPr wrap="square" rtlCol="0">
            <a:spAutoFit/>
          </a:bodyPr>
          <a:p>
            <a:r>
              <a:rPr lang="zh-CN" altLang="en-US" sz="3200"/>
              <a:t>问题行为的</a:t>
            </a:r>
            <a:r>
              <a:rPr lang="zh-CN" altLang="en-US" sz="3200">
                <a:sym typeface="+mn-ea"/>
              </a:rPr>
              <a:t>后果处理惩罚</a:t>
            </a:r>
            <a:endParaRPr lang="zh-CN" altLang="en-US" sz="3200">
              <a:sym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15010" y="1010285"/>
            <a:ext cx="11309985" cy="5194935"/>
          </a:xfrm>
          <a:prstGeom prst="rect">
            <a:avLst/>
          </a:prstGeom>
          <a:noFill/>
        </p:spPr>
        <p:txBody>
          <a:bodyPr wrap="square" rtlCol="0">
            <a:noAutofit/>
          </a:bodyPr>
          <a:p>
            <a:pPr indent="0" algn="l">
              <a:buFont typeface="Arial" panose="020B0604020202020204" pitchFamily="34" charset="0"/>
              <a:buNone/>
            </a:pPr>
            <a:r>
              <a:rPr lang="zh-CN" altLang="zh-CN" sz="2800">
                <a:latin typeface="楷体" panose="02010609060101010101" charset="-122"/>
                <a:ea typeface="楷体" panose="02010609060101010101" charset="-122"/>
              </a:rPr>
              <a:t>反应代价</a:t>
            </a:r>
            <a:endParaRPr lang="zh-CN" altLang="zh-CN" sz="28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一种惩罚的型态</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在一特定行为之后，个体失去一特定比率的强化</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效果：减少未来行为发生的可能</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是一种负惩罚</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从过程及功能着眼</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功能：实施之后，行为的减少是重要指标</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范例：干扰行为之后，减少下课休息时间，降低干扰行为/ 扣代币</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过程：在行为之后，个体失去本来有的正强化</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zh-CN" altLang="zh-CN" sz="2000">
                <a:latin typeface="楷体" panose="02010609060101010101" charset="-122"/>
                <a:ea typeface="楷体" panose="02010609060101010101" charset="-122"/>
              </a:rPr>
              <a:t>红利的反应代价</a:t>
            </a: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000">
              <a:latin typeface="楷体" panose="02010609060101010101" charset="-122"/>
              <a:ea typeface="楷体" panose="02010609060101010101" charset="-122"/>
            </a:endParaRPr>
          </a:p>
          <a:p>
            <a:pPr indent="0">
              <a:buFont typeface="Arial" panose="020B0604020202020204" pitchFamily="34" charset="0"/>
              <a:buNone/>
            </a:pPr>
            <a:endParaRPr lang="zh-CN" altLang="zh-CN" sz="20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6131560" cy="583565"/>
          </a:xfrm>
          <a:prstGeom prst="rect">
            <a:avLst/>
          </a:prstGeom>
          <a:noFill/>
        </p:spPr>
        <p:txBody>
          <a:bodyPr wrap="square" rtlCol="0">
            <a:spAutoFit/>
          </a:bodyPr>
          <a:p>
            <a:r>
              <a:rPr lang="zh-CN" altLang="en-US" sz="3200"/>
              <a:t>问题行为的</a:t>
            </a:r>
            <a:r>
              <a:rPr lang="zh-CN" altLang="en-US" sz="3200">
                <a:sym typeface="+mn-ea"/>
              </a:rPr>
              <a:t>后果处理惩罚</a:t>
            </a:r>
            <a:endParaRPr lang="zh-CN" altLang="en-US" sz="3200">
              <a:sym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15010" y="1442085"/>
            <a:ext cx="11309985" cy="5194935"/>
          </a:xfrm>
          <a:prstGeom prst="rect">
            <a:avLst/>
          </a:prstGeom>
          <a:noFill/>
        </p:spPr>
        <p:txBody>
          <a:bodyPr wrap="square" rtlCol="0">
            <a:noAutofit/>
          </a:bodyPr>
          <a:p>
            <a:pPr indent="0" algn="l">
              <a:buFont typeface="Arial" panose="020B0604020202020204" pitchFamily="34" charset="0"/>
              <a:buNone/>
            </a:pPr>
            <a:r>
              <a:rPr lang="zh-CN" altLang="zh-CN" sz="2800">
                <a:latin typeface="楷体" panose="02010609060101010101" charset="-122"/>
                <a:ea typeface="楷体" panose="02010609060101010101" charset="-122"/>
              </a:rPr>
              <a:t>消弱</a:t>
            </a:r>
            <a:r>
              <a:rPr lang="zh-CN" altLang="zh-CN" sz="2000">
                <a:latin typeface="楷体" panose="02010609060101010101" charset="-122"/>
                <a:ea typeface="楷体" panose="02010609060101010101" charset="-122"/>
              </a:rPr>
              <a:t>：</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不再强化过去被强化之行为的过程，结果是造成未来行为的减少</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是一种减少行为的过程</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完全不提供任何强化的机会</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消弱的效果取决于辨识强化物以及持续/一致性的运用</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不需要运用到嫌恶刺激</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不能预防问题行为的发生率</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因环境的改变，使得问题不再获得强化</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过程或功能</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形式-忽略该行为 (较没有效果)</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功能-不给维持的增强物</a:t>
            </a:r>
            <a:endParaRPr lang="zh-CN" altLang="zh-CN" sz="20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6131560" cy="583565"/>
          </a:xfrm>
          <a:prstGeom prst="rect">
            <a:avLst/>
          </a:prstGeom>
          <a:noFill/>
        </p:spPr>
        <p:txBody>
          <a:bodyPr wrap="square" rtlCol="0">
            <a:spAutoFit/>
          </a:bodyPr>
          <a:p>
            <a:r>
              <a:rPr lang="zh-CN" altLang="en-US" sz="3200"/>
              <a:t>问题行为的</a:t>
            </a:r>
            <a:r>
              <a:rPr lang="zh-CN" altLang="en-US" sz="3200">
                <a:sym typeface="+mn-ea"/>
              </a:rPr>
              <a:t>后果处理削弱</a:t>
            </a:r>
            <a:endParaRPr lang="zh-CN" altLang="en-US" sz="3200">
              <a:sym typeface="+mn-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821055" y="1040765"/>
            <a:ext cx="11309985" cy="5194935"/>
          </a:xfrm>
          <a:prstGeom prst="rect">
            <a:avLst/>
          </a:prstGeom>
          <a:noFill/>
        </p:spPr>
        <p:txBody>
          <a:bodyPr wrap="square" rtlCol="0">
            <a:noAutofit/>
          </a:bodyPr>
          <a:p>
            <a:pPr indent="0" algn="l">
              <a:buFont typeface="Arial" panose="020B0604020202020204" pitchFamily="34" charset="0"/>
              <a:buNone/>
            </a:pPr>
            <a:r>
              <a:rPr lang="en-US" altLang="zh-CN" sz="2800">
                <a:latin typeface="楷体" panose="02010609060101010101" charset="-122"/>
                <a:ea typeface="楷体" panose="02010609060101010101" charset="-122"/>
              </a:rPr>
              <a:t>  </a:t>
            </a:r>
            <a:r>
              <a:rPr lang="zh-CN" altLang="zh-CN" sz="2800">
                <a:latin typeface="楷体" panose="02010609060101010101" charset="-122"/>
                <a:ea typeface="楷体" panose="02010609060101010101" charset="-122"/>
              </a:rPr>
              <a:t>程序</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en-US" altLang="zh-CN" sz="2000">
                <a:latin typeface="楷体" panose="02010609060101010101" charset="-122"/>
                <a:ea typeface="楷体" panose="02010609060101010101" charset="-122"/>
              </a:rPr>
              <a:t>   </a:t>
            </a:r>
            <a:r>
              <a:rPr lang="zh-CN" altLang="zh-CN" sz="2000">
                <a:latin typeface="楷体" panose="02010609060101010101" charset="-122"/>
                <a:ea typeface="楷体" panose="02010609060101010101" charset="-122"/>
              </a:rPr>
              <a:t>由正强化维持的行为的消弱</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当行为发生时，个案不再获得强化 （例：注意力）</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en-US" altLang="zh-CN" sz="2000">
                <a:latin typeface="楷体" panose="02010609060101010101" charset="-122"/>
                <a:ea typeface="楷体" panose="02010609060101010101" charset="-122"/>
              </a:rPr>
              <a:t>   </a:t>
            </a:r>
            <a:r>
              <a:rPr lang="zh-CN" altLang="zh-CN" sz="2000">
                <a:latin typeface="楷体" panose="02010609060101010101" charset="-122"/>
                <a:ea typeface="楷体" panose="02010609060101010101" charset="-122"/>
              </a:rPr>
              <a:t>由负强化维持的行为的消弱</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当行为发生时，嫌恶刺激不再被马上移除（立：功课保持存在）</a:t>
            </a:r>
            <a:endParaRPr lang="zh-CN" altLang="zh-CN" sz="2000">
              <a:latin typeface="楷体" panose="02010609060101010101" charset="-122"/>
              <a:ea typeface="楷体" panose="02010609060101010101" charset="-122"/>
            </a:endParaRPr>
          </a:p>
          <a:p>
            <a:pPr indent="0" algn="l">
              <a:buFont typeface="Arial" panose="020B0604020202020204" pitchFamily="34" charset="0"/>
              <a:buNone/>
            </a:pPr>
            <a:r>
              <a:rPr lang="en-US" altLang="zh-CN" sz="2000">
                <a:latin typeface="楷体" panose="02010609060101010101" charset="-122"/>
                <a:ea typeface="楷体" panose="02010609060101010101" charset="-122"/>
              </a:rPr>
              <a:t>   </a:t>
            </a:r>
            <a:r>
              <a:rPr lang="zh-CN" altLang="zh-CN" sz="2000">
                <a:latin typeface="楷体" panose="02010609060101010101" charset="-122"/>
                <a:ea typeface="楷体" panose="02010609060101010101" charset="-122"/>
              </a:rPr>
              <a:t>由自动增强维持的行为的消弱</a:t>
            </a:r>
            <a:endParaRPr lang="zh-CN" altLang="zh-CN" sz="2000">
              <a:latin typeface="楷体" panose="02010609060101010101" charset="-122"/>
              <a:ea typeface="楷体" panose="02010609060101010101" charset="-122"/>
            </a:endParaRPr>
          </a:p>
          <a:p>
            <a:pPr marL="342900" indent="-342900" algn="l">
              <a:buFont typeface="Arial" panose="020B0604020202020204" pitchFamily="34" charset="0"/>
              <a:buChar char="•"/>
            </a:pPr>
            <a:r>
              <a:rPr lang="zh-CN" altLang="zh-CN" sz="2000">
                <a:latin typeface="楷体" panose="02010609060101010101" charset="-122"/>
                <a:ea typeface="楷体" panose="02010609060101010101" charset="-122"/>
              </a:rPr>
              <a:t>通过对环境的改变，覆盖或移除行为发生后个体所得到的感官刺激 （例：切断电源开关）</a:t>
            </a:r>
            <a:endParaRPr lang="zh-CN" altLang="zh-CN" sz="20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6131560" cy="583565"/>
          </a:xfrm>
          <a:prstGeom prst="rect">
            <a:avLst/>
          </a:prstGeom>
          <a:noFill/>
        </p:spPr>
        <p:txBody>
          <a:bodyPr wrap="square" rtlCol="0">
            <a:spAutoFit/>
          </a:bodyPr>
          <a:p>
            <a:r>
              <a:rPr lang="zh-CN" altLang="en-US" sz="3200"/>
              <a:t>问题行为的</a:t>
            </a:r>
            <a:r>
              <a:rPr lang="zh-CN" altLang="en-US" sz="3200">
                <a:sym typeface="+mn-ea"/>
              </a:rPr>
              <a:t>后果处理惩罚</a:t>
            </a:r>
            <a:endParaRPr lang="zh-CN" altLang="en-US" sz="3200">
              <a:sym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821055" y="1040765"/>
            <a:ext cx="11309985" cy="5194935"/>
          </a:xfrm>
          <a:prstGeom prst="rect">
            <a:avLst/>
          </a:prstGeom>
          <a:noFill/>
        </p:spPr>
        <p:txBody>
          <a:bodyPr wrap="square" rtlCol="0">
            <a:noAutofit/>
          </a:bodyPr>
          <a:p>
            <a:pPr indent="0" algn="l">
              <a:buFont typeface="Arial" panose="020B0604020202020204" pitchFamily="34" charset="0"/>
              <a:buNone/>
            </a:pPr>
            <a:r>
              <a:rPr lang="en-US" altLang="zh-CN" sz="2800">
                <a:latin typeface="楷体" panose="02010609060101010101" charset="-122"/>
                <a:ea typeface="楷体" panose="02010609060101010101" charset="-122"/>
              </a:rPr>
              <a:t>1.</a:t>
            </a:r>
            <a:r>
              <a:rPr lang="zh-CN" altLang="en-US" sz="2800">
                <a:latin typeface="楷体" panose="02010609060101010101" charset="-122"/>
                <a:ea typeface="楷体" panose="02010609060101010101" charset="-122"/>
              </a:rPr>
              <a:t>有相同功能</a:t>
            </a:r>
            <a:endParaRPr lang="zh-CN" altLang="en-US" sz="2800">
              <a:latin typeface="楷体" panose="02010609060101010101" charset="-122"/>
              <a:ea typeface="楷体" panose="02010609060101010101" charset="-122"/>
            </a:endParaRPr>
          </a:p>
          <a:p>
            <a:pPr indent="0" algn="l">
              <a:buFont typeface="Arial" panose="020B0604020202020204" pitchFamily="34" charset="0"/>
              <a:buNone/>
            </a:pPr>
            <a:r>
              <a:rPr lang="en-US" altLang="zh-CN" sz="2800">
                <a:latin typeface="楷体" panose="02010609060101010101" charset="-122"/>
                <a:ea typeface="楷体" panose="02010609060101010101" charset="-122"/>
              </a:rPr>
              <a:t>2.</a:t>
            </a:r>
            <a:r>
              <a:rPr lang="zh-CN" altLang="en-US" sz="2800">
                <a:latin typeface="楷体" panose="02010609060101010101" charset="-122"/>
                <a:ea typeface="楷体" panose="02010609060101010101" charset="-122"/>
              </a:rPr>
              <a:t>在孩子的能力范围之内</a:t>
            </a:r>
            <a:endParaRPr lang="zh-CN" altLang="en-US" sz="2800">
              <a:latin typeface="楷体" panose="02010609060101010101" charset="-122"/>
              <a:ea typeface="楷体" panose="02010609060101010101" charset="-122"/>
            </a:endParaRPr>
          </a:p>
          <a:p>
            <a:pPr indent="0" algn="l">
              <a:buFont typeface="Arial" panose="020B0604020202020204" pitchFamily="34" charset="0"/>
              <a:buNone/>
            </a:pPr>
            <a:r>
              <a:rPr lang="en-US" altLang="zh-CN" sz="2800">
                <a:latin typeface="楷体" panose="02010609060101010101" charset="-122"/>
                <a:ea typeface="楷体" panose="02010609060101010101" charset="-122"/>
              </a:rPr>
              <a:t>3.</a:t>
            </a:r>
            <a:r>
              <a:rPr lang="zh-CN" altLang="en-US" sz="2800">
                <a:latin typeface="楷体" panose="02010609060101010101" charset="-122"/>
                <a:ea typeface="楷体" panose="02010609060101010101" charset="-122"/>
              </a:rPr>
              <a:t>简单，比问题行为本身更简单</a:t>
            </a:r>
            <a:endParaRPr lang="zh-CN" altLang="en-US" sz="2800">
              <a:latin typeface="楷体" panose="02010609060101010101" charset="-122"/>
              <a:ea typeface="楷体" panose="02010609060101010101" charset="-122"/>
            </a:endParaRPr>
          </a:p>
          <a:p>
            <a:pPr indent="0" algn="l">
              <a:buFont typeface="Arial" panose="020B0604020202020204" pitchFamily="34" charset="0"/>
              <a:buNone/>
            </a:pPr>
            <a:r>
              <a:rPr lang="en-US" altLang="zh-CN" sz="2800">
                <a:latin typeface="楷体" panose="02010609060101010101" charset="-122"/>
                <a:ea typeface="楷体" panose="02010609060101010101" charset="-122"/>
              </a:rPr>
              <a:t>4.</a:t>
            </a:r>
            <a:r>
              <a:rPr lang="zh-CN" altLang="en-US" sz="2800">
                <a:latin typeface="楷体" panose="02010609060101010101" charset="-122"/>
                <a:ea typeface="楷体" panose="02010609060101010101" charset="-122"/>
              </a:rPr>
              <a:t>目标细分</a:t>
            </a:r>
            <a:endParaRPr lang="zh-CN" altLang="en-US" sz="2800">
              <a:latin typeface="楷体" panose="02010609060101010101" charset="-122"/>
              <a:ea typeface="楷体" panose="02010609060101010101" charset="-122"/>
            </a:endParaRPr>
          </a:p>
          <a:p>
            <a:pPr indent="0" algn="l">
              <a:buFont typeface="Arial" panose="020B0604020202020204" pitchFamily="34" charset="0"/>
              <a:buNone/>
            </a:pPr>
            <a:r>
              <a:rPr lang="en-US" altLang="zh-CN" sz="2800">
                <a:latin typeface="楷体" panose="02010609060101010101" charset="-122"/>
                <a:ea typeface="楷体" panose="02010609060101010101" charset="-122"/>
              </a:rPr>
              <a:t>5.</a:t>
            </a:r>
            <a:r>
              <a:rPr lang="zh-CN" altLang="en-US" sz="2800">
                <a:latin typeface="楷体" panose="02010609060101010101" charset="-122"/>
                <a:ea typeface="楷体" panose="02010609060101010101" charset="-122"/>
              </a:rPr>
              <a:t>符合实际情况</a:t>
            </a:r>
            <a:endParaRPr lang="zh-CN" altLang="en-US" sz="2800">
              <a:latin typeface="楷体" panose="02010609060101010101" charset="-122"/>
              <a:ea typeface="楷体" panose="02010609060101010101" charset="-122"/>
            </a:endParaRPr>
          </a:p>
          <a:p>
            <a:pPr indent="0" algn="l">
              <a:buFont typeface="Arial" panose="020B0604020202020204" pitchFamily="34" charset="0"/>
              <a:buNone/>
            </a:pPr>
            <a:endParaRPr lang="en-US" altLang="zh-CN" sz="28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3199130" y="238760"/>
            <a:ext cx="6131560" cy="583565"/>
          </a:xfrm>
          <a:prstGeom prst="rect">
            <a:avLst/>
          </a:prstGeom>
          <a:noFill/>
        </p:spPr>
        <p:txBody>
          <a:bodyPr wrap="square" rtlCol="0">
            <a:spAutoFit/>
          </a:bodyPr>
          <a:p>
            <a:r>
              <a:rPr lang="zh-CN" altLang="en-US" sz="3200"/>
              <a:t>问题行为替代行为的选择</a:t>
            </a:r>
            <a:endParaRPr lang="zh-CN" altLang="en-US" sz="3200">
              <a:sym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科睿单独logo"/>
          <p:cNvPicPr>
            <a:picLocks noChangeAspect="1"/>
          </p:cNvPicPr>
          <p:nvPr/>
        </p:nvPicPr>
        <p:blipFill>
          <a:blip r:embed="rId1"/>
          <a:stretch>
            <a:fillRect/>
          </a:stretch>
        </p:blipFill>
        <p:spPr>
          <a:xfrm>
            <a:off x="-1225550" y="4295140"/>
            <a:ext cx="3590925" cy="3619500"/>
          </a:xfrm>
          <a:prstGeom prst="rect">
            <a:avLst/>
          </a:prstGeom>
        </p:spPr>
      </p:pic>
      <p:sp>
        <p:nvSpPr>
          <p:cNvPr id="2" name="文本框 1"/>
          <p:cNvSpPr txBox="1"/>
          <p:nvPr/>
        </p:nvSpPr>
        <p:spPr>
          <a:xfrm>
            <a:off x="1524000" y="2303780"/>
            <a:ext cx="8128000" cy="2076450"/>
          </a:xfrm>
          <a:prstGeom prst="rect">
            <a:avLst/>
          </a:prstGeom>
        </p:spPr>
        <p:txBody>
          <a:bodyPr>
            <a:noAutofit/>
            <a:extLst>
              <a:ext uri="{4A0BC546-FE56-4ADE-93B0-CB8AF2F6F144}">
                <wpsdc:textFrameExt xmlns:wpsdc="http://www.wps.cn/officeDocument/2022/drawingmlCustomData" type="title"/>
              </a:ext>
            </a:extLst>
          </a:bodyPr>
          <a:p>
            <a:pPr algn="ctr"/>
            <a:r>
              <a:rPr lang="zh-CN" altLang="en-US" sz="9600" b="1" spc="400">
                <a:latin typeface="Arial" panose="020B0604020202020204" pitchFamily="34" charset="0"/>
                <a:ea typeface="微软雅黑" panose="020B0503020204020204" charset="-122"/>
              </a:rPr>
              <a:t>感谢聆听</a:t>
            </a:r>
            <a:endParaRPr lang="zh-CN" altLang="en-US" sz="9600" b="1" spc="400">
              <a:latin typeface="Arial" panose="020B0604020202020204" pitchFamily="34" charset="0"/>
              <a:ea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15010" y="821690"/>
            <a:ext cx="11309985" cy="5151755"/>
          </a:xfrm>
          <a:prstGeom prst="rect">
            <a:avLst/>
          </a:prstGeom>
          <a:noFill/>
        </p:spPr>
        <p:txBody>
          <a:bodyPr wrap="square" rtlCol="0">
            <a:noAutofit/>
          </a:bodyPr>
          <a:p>
            <a:pPr marL="285750" indent="-285750" algn="l">
              <a:buFont typeface="Arial" panose="020B0604020202020204" pitchFamily="34" charset="0"/>
              <a:buChar char="•"/>
            </a:pPr>
            <a:r>
              <a:rPr lang="en-US" altLang="zh-CN" sz="2800">
                <a:latin typeface="楷体" panose="02010609060101010101" charset="-122"/>
                <a:ea typeface="楷体" panose="02010609060101010101" charset="-122"/>
              </a:rPr>
              <a:t>1.</a:t>
            </a:r>
            <a:r>
              <a:rPr lang="zh-CN" altLang="en-US" sz="2800">
                <a:latin typeface="楷体" panose="02010609060101010101" charset="-122"/>
                <a:ea typeface="楷体" panose="02010609060101010101" charset="-122"/>
              </a:rPr>
              <a:t>暴力行为（伤人，自伤，摔东西</a:t>
            </a:r>
            <a:r>
              <a:rPr lang="zh-CN" altLang="en-US" sz="2800">
                <a:latin typeface="楷体" panose="02010609060101010101" charset="-122"/>
                <a:ea typeface="楷体" panose="02010609060101010101" charset="-122"/>
              </a:rPr>
              <a:t>等等）</a:t>
            </a:r>
            <a:endParaRPr lang="zh-CN" altLang="en-US" sz="28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en-US" sz="2800">
              <a:latin typeface="楷体" panose="02010609060101010101" charset="-122"/>
              <a:ea typeface="楷体" panose="02010609060101010101" charset="-122"/>
            </a:endParaRPr>
          </a:p>
          <a:p>
            <a:pPr marL="285750" indent="-285750" algn="l">
              <a:buFont typeface="Arial" panose="020B0604020202020204" pitchFamily="34" charset="0"/>
              <a:buChar char="•"/>
            </a:pPr>
            <a:r>
              <a:rPr lang="en-US" altLang="zh-CN" sz="2800">
                <a:latin typeface="楷体" panose="02010609060101010101" charset="-122"/>
                <a:ea typeface="楷体" panose="02010609060101010101" charset="-122"/>
              </a:rPr>
              <a:t>2.</a:t>
            </a:r>
            <a:r>
              <a:rPr lang="zh-CN" altLang="en-US" sz="2800">
                <a:latin typeface="楷体" panose="02010609060101010101" charset="-122"/>
                <a:ea typeface="楷体" panose="02010609060101010101" charset="-122"/>
              </a:rPr>
              <a:t>能力欠缺（需求无法表达，导致的行为</a:t>
            </a:r>
            <a:r>
              <a:rPr lang="zh-CN" altLang="en-US" sz="2800">
                <a:latin typeface="楷体" panose="02010609060101010101" charset="-122"/>
                <a:ea typeface="楷体" panose="02010609060101010101" charset="-122"/>
              </a:rPr>
              <a:t>异常）</a:t>
            </a:r>
            <a:endParaRPr lang="zh-CN" altLang="en-US" sz="28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en-US" sz="2800">
              <a:latin typeface="楷体" panose="02010609060101010101" charset="-122"/>
              <a:ea typeface="楷体" panose="02010609060101010101" charset="-122"/>
            </a:endParaRPr>
          </a:p>
          <a:p>
            <a:pPr marL="285750" indent="-285750" algn="l">
              <a:buFont typeface="Arial" panose="020B0604020202020204" pitchFamily="34" charset="0"/>
              <a:buChar char="•"/>
            </a:pPr>
            <a:r>
              <a:rPr lang="en-US" altLang="zh-CN" sz="2800">
                <a:latin typeface="楷体" panose="02010609060101010101" charset="-122"/>
                <a:ea typeface="楷体" panose="02010609060101010101" charset="-122"/>
              </a:rPr>
              <a:t>3.</a:t>
            </a:r>
            <a:r>
              <a:rPr lang="zh-CN" altLang="en-US" sz="2800">
                <a:latin typeface="楷体" panose="02010609060101010101" charset="-122"/>
                <a:ea typeface="楷体" panose="02010609060101010101" charset="-122"/>
              </a:rPr>
              <a:t>感知觉异常</a:t>
            </a:r>
            <a:endParaRPr lang="zh-CN" altLang="en-US" sz="28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en-US" sz="2800">
              <a:latin typeface="楷体" panose="02010609060101010101" charset="-122"/>
              <a:ea typeface="楷体" panose="02010609060101010101" charset="-122"/>
            </a:endParaRPr>
          </a:p>
          <a:p>
            <a:pPr marL="285750" indent="-285750" algn="l">
              <a:buFont typeface="Arial" panose="020B0604020202020204" pitchFamily="34" charset="0"/>
              <a:buChar char="•"/>
            </a:pPr>
            <a:r>
              <a:rPr lang="en-US" altLang="zh-CN" sz="2800">
                <a:latin typeface="楷体" panose="02010609060101010101" charset="-122"/>
                <a:ea typeface="楷体" panose="02010609060101010101" charset="-122"/>
              </a:rPr>
              <a:t>4.</a:t>
            </a:r>
            <a:r>
              <a:rPr lang="zh-CN" altLang="en-US" sz="2800">
                <a:latin typeface="楷体" panose="02010609060101010101" charset="-122"/>
                <a:ea typeface="楷体" panose="02010609060101010101" charset="-122"/>
              </a:rPr>
              <a:t>行为刻板</a:t>
            </a:r>
            <a:endParaRPr lang="zh-CN" altLang="en-US" sz="28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en-US" sz="2800">
              <a:latin typeface="楷体" panose="02010609060101010101" charset="-122"/>
              <a:ea typeface="楷体" panose="02010609060101010101" charset="-122"/>
            </a:endParaRPr>
          </a:p>
          <a:p>
            <a:pPr marL="285750" indent="-285750" algn="l">
              <a:buFont typeface="Arial" panose="020B0604020202020204" pitchFamily="34" charset="0"/>
              <a:buChar char="•"/>
            </a:pPr>
            <a:r>
              <a:rPr lang="en-US" altLang="zh-CN" sz="2800">
                <a:latin typeface="楷体" panose="02010609060101010101" charset="-122"/>
                <a:ea typeface="楷体" panose="02010609060101010101" charset="-122"/>
              </a:rPr>
              <a:t>5.</a:t>
            </a:r>
            <a:r>
              <a:rPr lang="zh-CN" altLang="en-US" sz="2800">
                <a:latin typeface="楷体" panose="02010609060101010101" charset="-122"/>
                <a:ea typeface="楷体" panose="02010609060101010101" charset="-122"/>
              </a:rPr>
              <a:t>课业压力过大</a:t>
            </a:r>
            <a:endParaRPr lang="zh-CN" altLang="en-US" sz="28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en-US" sz="2800">
              <a:latin typeface="楷体" panose="02010609060101010101" charset="-122"/>
              <a:ea typeface="楷体" panose="02010609060101010101" charset="-122"/>
            </a:endParaRPr>
          </a:p>
          <a:p>
            <a:pPr indent="0" algn="l">
              <a:buFont typeface="Arial" panose="020B0604020202020204" pitchFamily="34" charset="0"/>
              <a:buNone/>
            </a:pPr>
            <a:endParaRPr lang="zh-CN" altLang="en-US" sz="28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en-US" sz="28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en-US" sz="2800">
              <a:latin typeface="楷体" panose="02010609060101010101" charset="-122"/>
              <a:ea typeface="楷体" panose="02010609060101010101" charset="-122"/>
            </a:endParaRPr>
          </a:p>
          <a:p>
            <a:pPr marL="285750" indent="-285750" algn="l">
              <a:buFont typeface="Arial" panose="020B0604020202020204" pitchFamily="34" charset="0"/>
              <a:buChar char="•"/>
            </a:pPr>
            <a:endParaRPr lang="zh-CN" altLang="zh-CN" sz="2800">
              <a:latin typeface="楷体" panose="02010609060101010101" charset="-122"/>
              <a:ea typeface="楷体" panose="02010609060101010101" charset="-122"/>
            </a:endParaRPr>
          </a:p>
        </p:txBody>
      </p:sp>
      <p:sp>
        <p:nvSpPr>
          <p:cNvPr id="3" name="文本框 2"/>
          <p:cNvSpPr txBox="1"/>
          <p:nvPr/>
        </p:nvSpPr>
        <p:spPr>
          <a:xfrm>
            <a:off x="2433955" y="300355"/>
            <a:ext cx="6384925" cy="645160"/>
          </a:xfrm>
          <a:prstGeom prst="rect">
            <a:avLst/>
          </a:prstGeom>
          <a:noFill/>
        </p:spPr>
        <p:txBody>
          <a:bodyPr wrap="square" rtlCol="0">
            <a:spAutoFit/>
          </a:bodyPr>
          <a:p>
            <a:r>
              <a:rPr lang="zh-CN" altLang="en-US" sz="3600" b="1">
                <a:latin typeface="楷体" panose="02010609060101010101" charset="-122"/>
                <a:ea typeface="楷体" panose="02010609060101010101" charset="-122"/>
              </a:rPr>
              <a:t>问题行为分类</a:t>
            </a:r>
            <a:endParaRPr lang="zh-CN" altLang="en-US" sz="3600" b="1">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28905" y="116205"/>
            <a:ext cx="2070100" cy="523240"/>
          </a:xfrm>
          <a:prstGeom prst="rect">
            <a:avLst/>
          </a:prstGeom>
        </p:spPr>
      </p:pic>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2"/>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3"/>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4"/>
            <a:stretch>
              <a:fillRect/>
            </a:stretch>
          </p:blipFill>
          <p:spPr>
            <a:xfrm>
              <a:off x="17885" y="9520"/>
              <a:ext cx="1348" cy="1347"/>
            </a:xfrm>
            <a:prstGeom prst="rect">
              <a:avLst/>
            </a:prstGeom>
          </p:spPr>
        </p:pic>
      </p:grpSp>
      <p:sp>
        <p:nvSpPr>
          <p:cNvPr id="2" name="文本框 1"/>
          <p:cNvSpPr txBox="1"/>
          <p:nvPr/>
        </p:nvSpPr>
        <p:spPr>
          <a:xfrm>
            <a:off x="313690" y="1332230"/>
            <a:ext cx="11309985" cy="4217670"/>
          </a:xfrm>
          <a:prstGeom prst="rect">
            <a:avLst/>
          </a:prstGeom>
          <a:noFill/>
        </p:spPr>
        <p:txBody>
          <a:bodyPr wrap="square" rtlCol="0">
            <a:noAutofit/>
          </a:bodyPr>
          <a:p>
            <a:pPr marL="285750" indent="-285750">
              <a:buFont typeface="Arial" panose="020B0604020202020204" pitchFamily="34" charset="0"/>
              <a:buChar char="•"/>
            </a:pPr>
            <a:r>
              <a:rPr lang="zh-CN" altLang="zh-CN" sz="2800">
                <a:latin typeface="楷体" panose="02010609060101010101" charset="-122"/>
                <a:ea typeface="楷体" panose="02010609060101010101" charset="-122"/>
              </a:rPr>
              <a:t>例子：孩子喜欢晚上听音乐，并且声音比较大，影响到了周边的邻居，导致了邻居的投诉。</a:t>
            </a:r>
            <a:endParaRPr lang="zh-CN" altLang="zh-CN" sz="2800">
              <a:latin typeface="楷体" panose="02010609060101010101" charset="-122"/>
              <a:ea typeface="楷体" panose="02010609060101010101" charset="-122"/>
            </a:endParaRPr>
          </a:p>
          <a:p>
            <a:pPr marL="285750" indent="-285750">
              <a:buFont typeface="Arial" panose="020B0604020202020204" pitchFamily="34" charset="0"/>
              <a:buChar char="•"/>
            </a:pPr>
            <a:r>
              <a:rPr lang="zh-CN" altLang="zh-CN" sz="2800">
                <a:latin typeface="楷体" panose="02010609060101010101" charset="-122"/>
                <a:ea typeface="楷体" panose="02010609060101010101" charset="-122"/>
              </a:rPr>
              <a:t>这个算不算问题行为</a:t>
            </a:r>
            <a:r>
              <a:rPr lang="en-US" altLang="zh-CN" sz="2800">
                <a:latin typeface="楷体" panose="02010609060101010101" charset="-122"/>
                <a:ea typeface="楷体" panose="02010609060101010101" charset="-122"/>
              </a:rPr>
              <a:t>?</a:t>
            </a:r>
            <a:r>
              <a:rPr lang="zh-CN" altLang="zh-CN" sz="2800">
                <a:latin typeface="楷体" panose="02010609060101010101" charset="-122"/>
                <a:ea typeface="楷体" panose="02010609060101010101" charset="-122"/>
              </a:rPr>
              <a:t>可以说</a:t>
            </a:r>
            <a:r>
              <a:rPr lang="zh-CN" altLang="zh-CN" sz="2800">
                <a:latin typeface="楷体" panose="02010609060101010101" charset="-122"/>
                <a:ea typeface="楷体" panose="02010609060101010101" charset="-122"/>
              </a:rPr>
              <a:t>算。</a:t>
            </a:r>
            <a:endParaRPr lang="zh-CN" altLang="zh-CN" sz="2800">
              <a:latin typeface="楷体" panose="02010609060101010101" charset="-122"/>
              <a:ea typeface="楷体" panose="02010609060101010101" charset="-122"/>
            </a:endParaRPr>
          </a:p>
          <a:p>
            <a:pPr marL="285750" indent="-285750">
              <a:buFont typeface="Arial" panose="020B0604020202020204" pitchFamily="34" charset="0"/>
              <a:buChar char="•"/>
            </a:pPr>
            <a:r>
              <a:rPr lang="zh-CN" altLang="zh-CN" sz="2800">
                <a:latin typeface="楷体" panose="02010609060101010101" charset="-122"/>
                <a:ea typeface="楷体" panose="02010609060101010101" charset="-122"/>
              </a:rPr>
              <a:t>需要解决问题行为吗</a:t>
            </a:r>
            <a:r>
              <a:rPr lang="en-US" altLang="zh-CN" sz="2800">
                <a:latin typeface="楷体" panose="02010609060101010101" charset="-122"/>
                <a:ea typeface="楷体" panose="02010609060101010101" charset="-122"/>
              </a:rPr>
              <a:t>?</a:t>
            </a:r>
            <a:r>
              <a:rPr lang="zh-CN" altLang="en-US" sz="2800">
                <a:latin typeface="楷体" panose="02010609060101010101" charset="-122"/>
                <a:ea typeface="楷体" panose="02010609060101010101" charset="-122"/>
              </a:rPr>
              <a:t>不一定。</a:t>
            </a:r>
            <a:endParaRPr lang="zh-CN" altLang="en-US" sz="2800">
              <a:latin typeface="楷体" panose="02010609060101010101" charset="-122"/>
              <a:ea typeface="楷体" panose="02010609060101010101" charset="-122"/>
            </a:endParaRPr>
          </a:p>
          <a:p>
            <a:pPr marL="285750" indent="-285750">
              <a:buFont typeface="Arial" panose="020B0604020202020204" pitchFamily="34" charset="0"/>
              <a:buChar char="•"/>
            </a:pPr>
            <a:r>
              <a:rPr lang="zh-CN" altLang="en-US" sz="2800">
                <a:latin typeface="楷体" panose="02010609060101010101" charset="-122"/>
                <a:ea typeface="楷体" panose="02010609060101010101" charset="-122"/>
              </a:rPr>
              <a:t>可以搬家到一个年轻人比较多的社区，都比较喜欢夜生活的</a:t>
            </a:r>
            <a:r>
              <a:rPr lang="zh-CN" altLang="en-US" sz="2800">
                <a:latin typeface="楷体" panose="02010609060101010101" charset="-122"/>
                <a:ea typeface="楷体" panose="02010609060101010101" charset="-122"/>
              </a:rPr>
              <a:t>地方。</a:t>
            </a:r>
            <a:endParaRPr lang="zh-CN" altLang="en-US" sz="2800">
              <a:latin typeface="楷体" panose="02010609060101010101" charset="-122"/>
              <a:ea typeface="楷体" panose="02010609060101010101" charset="-122"/>
            </a:endParaRPr>
          </a:p>
          <a:p>
            <a:pPr marL="285750" indent="-285750">
              <a:buFont typeface="Arial" panose="020B0604020202020204" pitchFamily="34" charset="0"/>
              <a:buChar char="•"/>
            </a:pPr>
            <a:r>
              <a:rPr lang="zh-CN" altLang="en-US" sz="2800">
                <a:latin typeface="楷体" panose="02010609060101010101" charset="-122"/>
                <a:ea typeface="楷体" panose="02010609060101010101" charset="-122"/>
              </a:rPr>
              <a:t>或者搬家到商业区</a:t>
            </a:r>
            <a:r>
              <a:rPr lang="zh-CN" altLang="en-US" sz="2800">
                <a:latin typeface="楷体" panose="02010609060101010101" charset="-122"/>
                <a:ea typeface="楷体" panose="02010609060101010101" charset="-122"/>
              </a:rPr>
              <a:t>周边</a:t>
            </a:r>
            <a:endParaRPr lang="zh-CN" altLang="en-US" sz="2800">
              <a:latin typeface="楷体" panose="02010609060101010101" charset="-122"/>
              <a:ea typeface="楷体" panose="02010609060101010101" charset="-122"/>
            </a:endParaRPr>
          </a:p>
          <a:p>
            <a:pPr marL="285750" indent="-285750">
              <a:buFont typeface="Arial" panose="020B0604020202020204" pitchFamily="34" charset="0"/>
              <a:buChar char="•"/>
            </a:pPr>
            <a:r>
              <a:rPr lang="zh-CN" altLang="en-US" sz="2800">
                <a:latin typeface="楷体" panose="02010609060101010101" charset="-122"/>
                <a:ea typeface="楷体" panose="02010609060101010101" charset="-122"/>
              </a:rPr>
              <a:t>如果这个行为在其他的环境可以允许的情况下，可以换一个环境，比解决行为问题更简单，对孩子更有利。</a:t>
            </a:r>
            <a:endParaRPr lang="zh-CN" altLang="en-US" sz="2800">
              <a:latin typeface="楷体" panose="02010609060101010101" charset="-122"/>
              <a:ea typeface="楷体" panose="02010609060101010101" charset="-122"/>
            </a:endParaRPr>
          </a:p>
          <a:p>
            <a:pPr marL="285750" indent="-285750">
              <a:buFont typeface="Arial" panose="020B0604020202020204" pitchFamily="34" charset="0"/>
              <a:buChar char="•"/>
            </a:pPr>
            <a:endParaRPr lang="zh-CN" altLang="en-US" sz="2800">
              <a:latin typeface="楷体" panose="02010609060101010101" charset="-122"/>
              <a:ea typeface="楷体" panose="02010609060101010101" charset="-122"/>
            </a:endParaRPr>
          </a:p>
        </p:txBody>
      </p:sp>
      <p:sp>
        <p:nvSpPr>
          <p:cNvPr id="3" name="文本框 2"/>
          <p:cNvSpPr txBox="1"/>
          <p:nvPr/>
        </p:nvSpPr>
        <p:spPr>
          <a:xfrm>
            <a:off x="2433955" y="300355"/>
            <a:ext cx="6384925" cy="645160"/>
          </a:xfrm>
          <a:prstGeom prst="rect">
            <a:avLst/>
          </a:prstGeom>
          <a:noFill/>
        </p:spPr>
        <p:txBody>
          <a:bodyPr wrap="square" rtlCol="0">
            <a:spAutoFit/>
          </a:bodyPr>
          <a:p>
            <a:r>
              <a:rPr lang="zh-CN" altLang="en-US" sz="3600" b="1">
                <a:latin typeface="楷体" panose="02010609060101010101" charset="-122"/>
                <a:ea typeface="楷体" panose="02010609060101010101" charset="-122"/>
              </a:rPr>
              <a:t>问题行为是否干预</a:t>
            </a:r>
            <a:endParaRPr lang="zh-CN" altLang="en-US" sz="3600" b="1">
              <a:latin typeface="楷体" panose="02010609060101010101" charset="-122"/>
              <a:ea typeface="楷体" panose="020106090601010101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441325" y="1091565"/>
            <a:ext cx="11309985" cy="5194935"/>
          </a:xfrm>
          <a:prstGeom prst="rect">
            <a:avLst/>
          </a:prstGeom>
          <a:noFill/>
        </p:spPr>
        <p:txBody>
          <a:bodyPr wrap="square" rtlCol="0">
            <a:noAutofit/>
          </a:bodyPr>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1.</a:t>
            </a:r>
            <a:r>
              <a:rPr lang="zh-CN" altLang="en-US" sz="3200">
                <a:latin typeface="楷体" panose="02010609060101010101" charset="-122"/>
                <a:ea typeface="楷体" panose="02010609060101010101" charset="-122"/>
              </a:rPr>
              <a:t>首先看看同龄的</a:t>
            </a:r>
            <a:r>
              <a:rPr lang="en-US" altLang="zh-CN" sz="3200">
                <a:latin typeface="楷体" panose="02010609060101010101" charset="-122"/>
                <a:ea typeface="楷体" panose="02010609060101010101" charset="-122"/>
              </a:rPr>
              <a:t>NT</a:t>
            </a:r>
            <a:r>
              <a:rPr lang="zh-CN" altLang="en-US" sz="3200">
                <a:latin typeface="楷体" panose="02010609060101010101" charset="-122"/>
                <a:ea typeface="楷体" panose="02010609060101010101" charset="-122"/>
              </a:rPr>
              <a:t>是否也有这种行为，频率是否一直。</a:t>
            </a:r>
            <a:endParaRPr lang="zh-CN" altLang="en-US"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2.</a:t>
            </a:r>
            <a:r>
              <a:rPr lang="zh-CN" altLang="en-US" sz="3200">
                <a:latin typeface="楷体" panose="02010609060101010101" charset="-122"/>
                <a:ea typeface="楷体" panose="02010609060101010101" charset="-122"/>
              </a:rPr>
              <a:t>孩子的行为有没有在一些地方算合适的</a:t>
            </a:r>
            <a:endParaRPr lang="zh-CN" altLang="en-US"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3.</a:t>
            </a:r>
            <a:r>
              <a:rPr lang="zh-CN" altLang="en-US" sz="3200">
                <a:latin typeface="楷体" panose="02010609060101010101" charset="-122"/>
                <a:ea typeface="楷体" panose="02010609060101010101" charset="-122"/>
              </a:rPr>
              <a:t>是孩子本身的问题还是我们的过度焦虑。</a:t>
            </a:r>
            <a:endParaRPr lang="zh-CN" altLang="en-US"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4.</a:t>
            </a:r>
            <a:r>
              <a:rPr lang="zh-CN" altLang="en-US" sz="3200">
                <a:latin typeface="楷体" panose="02010609060101010101" charset="-122"/>
                <a:ea typeface="楷体" panose="02010609060101010101" charset="-122"/>
              </a:rPr>
              <a:t>孩子的行为是否可以即使的转移。</a:t>
            </a:r>
            <a:endParaRPr lang="zh-CN" altLang="en-US"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5.</a:t>
            </a:r>
            <a:r>
              <a:rPr lang="zh-CN" altLang="en-US" sz="3200">
                <a:latin typeface="楷体" panose="02010609060101010101" charset="-122"/>
                <a:ea typeface="楷体" panose="02010609060101010101" charset="-122"/>
              </a:rPr>
              <a:t>孩子行为是否影响孩子的学习社交</a:t>
            </a:r>
            <a:endParaRPr lang="zh-CN" altLang="en-US" sz="32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3200">
                <a:latin typeface="楷体" panose="02010609060101010101" charset="-122"/>
                <a:ea typeface="楷体" panose="02010609060101010101" charset="-122"/>
              </a:rPr>
              <a:t>6.</a:t>
            </a:r>
            <a:r>
              <a:rPr lang="zh-CN" altLang="en-US" sz="3200">
                <a:latin typeface="楷体" panose="02010609060101010101" charset="-122"/>
                <a:ea typeface="楷体" panose="02010609060101010101" charset="-122"/>
              </a:rPr>
              <a:t>孩子行为是否导致其他人的负面注意</a:t>
            </a:r>
            <a:endParaRPr lang="zh-CN" altLang="en-US" sz="3200">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69240" y="177165"/>
            <a:ext cx="1900555" cy="537845"/>
          </a:xfrm>
          <a:prstGeom prst="rect">
            <a:avLst/>
          </a:prstGeom>
        </p:spPr>
      </p:pic>
      <p:sp>
        <p:nvSpPr>
          <p:cNvPr id="3" name="文本框 2"/>
          <p:cNvSpPr txBox="1"/>
          <p:nvPr/>
        </p:nvSpPr>
        <p:spPr>
          <a:xfrm>
            <a:off x="2647950" y="177800"/>
            <a:ext cx="4734560" cy="706755"/>
          </a:xfrm>
          <a:prstGeom prst="rect">
            <a:avLst/>
          </a:prstGeom>
          <a:noFill/>
        </p:spPr>
        <p:txBody>
          <a:bodyPr wrap="square" rtlCol="0">
            <a:noAutofit/>
          </a:bodyPr>
          <a:p>
            <a:r>
              <a:rPr lang="zh-CN" altLang="en-US" sz="3600" b="1">
                <a:latin typeface="楷体" panose="02010609060101010101" charset="-122"/>
                <a:ea typeface="楷体" panose="02010609060101010101" charset="-122"/>
                <a:sym typeface="+mn-ea"/>
              </a:rPr>
              <a:t>问题行为是否干预</a:t>
            </a:r>
            <a:endParaRPr lang="zh-CN" altLang="en-US" sz="3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15010" y="1245235"/>
            <a:ext cx="11309985" cy="4728210"/>
          </a:xfrm>
          <a:prstGeom prst="rect">
            <a:avLst/>
          </a:prstGeom>
          <a:noFill/>
        </p:spPr>
        <p:txBody>
          <a:bodyPr wrap="square" rtlCol="0">
            <a:noAutofit/>
          </a:bodyPr>
          <a:p>
            <a:pPr marL="457200" indent="-457200" algn="l">
              <a:buFont typeface="Arial" panose="020B0604020202020204" pitchFamily="34" charset="0"/>
              <a:buChar char="•"/>
            </a:pPr>
            <a:r>
              <a:rPr lang="en-US" altLang="zh-CN" sz="2800">
                <a:latin typeface="楷体" panose="02010609060101010101" charset="-122"/>
                <a:ea typeface="楷体" panose="02010609060101010101" charset="-122"/>
              </a:rPr>
              <a:t>1.</a:t>
            </a:r>
            <a:r>
              <a:rPr lang="zh-CN" altLang="en-US" sz="2800">
                <a:latin typeface="楷体" panose="02010609060101010101" charset="-122"/>
                <a:ea typeface="楷体" panose="02010609060101010101" charset="-122"/>
              </a:rPr>
              <a:t>对健康和安全有威胁的</a:t>
            </a:r>
            <a:endParaRPr lang="zh-CN" altLang="en-US" sz="2800">
              <a:latin typeface="楷体" panose="02010609060101010101" charset="-122"/>
              <a:ea typeface="楷体" panose="02010609060101010101" charset="-122"/>
            </a:endParaRPr>
          </a:p>
          <a:p>
            <a:pPr marL="457200" indent="-457200" algn="l">
              <a:buFont typeface="Arial" panose="020B0604020202020204" pitchFamily="34" charset="0"/>
              <a:buChar char="•"/>
            </a:pPr>
            <a:r>
              <a:rPr lang="en-US" altLang="zh-CN" sz="2800">
                <a:latin typeface="楷体" panose="02010609060101010101" charset="-122"/>
                <a:ea typeface="楷体" panose="02010609060101010101" charset="-122"/>
              </a:rPr>
              <a:t>2.</a:t>
            </a:r>
            <a:r>
              <a:rPr lang="zh-CN" altLang="en-US" sz="2800">
                <a:latin typeface="楷体" panose="02010609060101010101" charset="-122"/>
                <a:ea typeface="楷体" panose="02010609060101010101" charset="-122"/>
              </a:rPr>
              <a:t>次数</a:t>
            </a:r>
            <a:endParaRPr lang="zh-CN" altLang="en-US" sz="2800">
              <a:latin typeface="楷体" panose="02010609060101010101" charset="-122"/>
              <a:ea typeface="楷体" panose="02010609060101010101" charset="-122"/>
            </a:endParaRPr>
          </a:p>
          <a:p>
            <a:pPr indent="0" algn="l">
              <a:buFont typeface="Arial" panose="020B0604020202020204" pitchFamily="34" charset="0"/>
              <a:buNone/>
            </a:pPr>
            <a:r>
              <a:rPr lang="en-US" altLang="zh-CN" sz="2800">
                <a:latin typeface="楷体" panose="02010609060101010101" charset="-122"/>
                <a:ea typeface="楷体" panose="02010609060101010101" charset="-122"/>
              </a:rPr>
              <a:t>     </a:t>
            </a:r>
            <a:r>
              <a:rPr lang="zh-CN" altLang="en-US" sz="2800">
                <a:latin typeface="楷体" panose="02010609060101010101" charset="-122"/>
                <a:ea typeface="楷体" panose="02010609060101010101" charset="-122"/>
              </a:rPr>
              <a:t>问题发生的频率</a:t>
            </a:r>
            <a:endParaRPr lang="zh-CN" altLang="en-US" sz="2800">
              <a:latin typeface="楷体" panose="02010609060101010101" charset="-122"/>
              <a:ea typeface="楷体" panose="02010609060101010101" charset="-122"/>
            </a:endParaRPr>
          </a:p>
          <a:p>
            <a:pPr marL="457200" indent="-457200" algn="l">
              <a:buFont typeface="Arial" panose="020B0604020202020204" pitchFamily="34" charset="0"/>
              <a:buChar char="•"/>
            </a:pPr>
            <a:r>
              <a:rPr lang="en-US" altLang="zh-CN" sz="2800">
                <a:latin typeface="楷体" panose="02010609060101010101" charset="-122"/>
                <a:ea typeface="楷体" panose="02010609060101010101" charset="-122"/>
              </a:rPr>
              <a:t>3.</a:t>
            </a:r>
            <a:r>
              <a:rPr lang="zh-CN" altLang="en-US" sz="2800">
                <a:latin typeface="楷体" panose="02010609060101010101" charset="-122"/>
                <a:ea typeface="楷体" panose="02010609060101010101" charset="-122"/>
              </a:rPr>
              <a:t>问题长期性</a:t>
            </a:r>
            <a:endParaRPr lang="zh-CN" altLang="en-US" sz="2800">
              <a:latin typeface="楷体" panose="02010609060101010101" charset="-122"/>
              <a:ea typeface="楷体" panose="02010609060101010101" charset="-122"/>
            </a:endParaRPr>
          </a:p>
          <a:p>
            <a:pPr marL="457200" indent="-457200" algn="l">
              <a:buFont typeface="Arial" panose="020B0604020202020204" pitchFamily="34" charset="0"/>
              <a:buChar char="•"/>
            </a:pPr>
            <a:r>
              <a:rPr lang="en-US" altLang="zh-CN" sz="2800">
                <a:latin typeface="楷体" panose="02010609060101010101" charset="-122"/>
                <a:ea typeface="楷体" panose="02010609060101010101" charset="-122"/>
              </a:rPr>
              <a:t>4.</a:t>
            </a:r>
            <a:r>
              <a:rPr lang="zh-CN" altLang="zh-CN" sz="2800">
                <a:latin typeface="楷体" panose="02010609060101010101" charset="-122"/>
                <a:ea typeface="楷体" panose="02010609060101010101" charset="-122"/>
                <a:sym typeface="+mn-ea"/>
              </a:rPr>
              <a:t>降低他人的负面注意</a:t>
            </a:r>
            <a:endParaRPr lang="zh-CN" altLang="zh-CN" sz="2800">
              <a:latin typeface="楷体" panose="02010609060101010101" charset="-122"/>
              <a:ea typeface="楷体" panose="02010609060101010101" charset="-122"/>
            </a:endParaRPr>
          </a:p>
          <a:p>
            <a:pPr marL="457200" indent="-457200">
              <a:buFont typeface="Arial" panose="020B0604020202020204" pitchFamily="34" charset="0"/>
              <a:buChar char="•"/>
            </a:pPr>
            <a:r>
              <a:rPr lang="en-US" altLang="zh-CN" sz="2800">
                <a:latin typeface="楷体" panose="02010609060101010101" charset="-122"/>
                <a:ea typeface="楷体" panose="02010609060101010101" charset="-122"/>
              </a:rPr>
              <a:t>5.</a:t>
            </a:r>
            <a:r>
              <a:rPr lang="zh-CN" altLang="zh-CN" sz="2800">
                <a:latin typeface="楷体" panose="02010609060101010101" charset="-122"/>
                <a:ea typeface="楷体" panose="02010609060101010101" charset="-122"/>
                <a:sym typeface="+mn-ea"/>
              </a:rPr>
              <a:t>成功的可能性</a:t>
            </a:r>
            <a:r>
              <a:rPr lang="en-US" altLang="zh-CN" sz="2800">
                <a:latin typeface="楷体" panose="02010609060101010101" charset="-122"/>
                <a:ea typeface="楷体" panose="02010609060101010101" charset="-122"/>
                <a:sym typeface="+mn-ea"/>
              </a:rPr>
              <a:t>.</a:t>
            </a:r>
            <a:endParaRPr lang="en-US" altLang="zh-CN" sz="2800">
              <a:latin typeface="楷体" panose="02010609060101010101" charset="-122"/>
              <a:ea typeface="楷体" panose="02010609060101010101" charset="-122"/>
              <a:sym typeface="+mn-ea"/>
            </a:endParaRPr>
          </a:p>
          <a:p>
            <a:pPr marL="457200" indent="-457200" algn="l">
              <a:buFont typeface="Arial" panose="020B0604020202020204" pitchFamily="34" charset="0"/>
              <a:buChar char="•"/>
            </a:pPr>
            <a:r>
              <a:rPr lang="en-US" altLang="zh-CN" sz="2800">
                <a:latin typeface="楷体" panose="02010609060101010101" charset="-122"/>
                <a:ea typeface="楷体" panose="02010609060101010101" charset="-122"/>
                <a:sym typeface="+mn-ea"/>
              </a:rPr>
              <a:t>6.</a:t>
            </a:r>
            <a:r>
              <a:rPr lang="zh-CN" altLang="zh-CN" sz="2800">
                <a:latin typeface="楷体" panose="02010609060101010101" charset="-122"/>
                <a:ea typeface="楷体" panose="02010609060101010101" charset="-122"/>
                <a:sym typeface="+mn-ea"/>
              </a:rPr>
              <a:t>成本效益</a:t>
            </a:r>
            <a:endParaRPr lang="zh-CN" altLang="zh-CN" sz="2800">
              <a:latin typeface="楷体" panose="02010609060101010101" charset="-122"/>
              <a:ea typeface="楷体" panose="02010609060101010101" charset="-122"/>
            </a:endParaRPr>
          </a:p>
          <a:p>
            <a:pPr indent="0" algn="l">
              <a:buFont typeface="Arial" panose="020B0604020202020204" pitchFamily="34" charset="0"/>
              <a:buNone/>
            </a:pPr>
            <a:r>
              <a:rPr lang="en-US" altLang="zh-CN" sz="2800">
                <a:latin typeface="楷体" panose="02010609060101010101" charset="-122"/>
                <a:ea typeface="楷体" panose="02010609060101010101" charset="-122"/>
                <a:sym typeface="+mn-ea"/>
              </a:rPr>
              <a:t>   </a:t>
            </a:r>
            <a:endParaRPr lang="zh-CN" altLang="en-US" sz="2800">
              <a:latin typeface="楷体" panose="02010609060101010101" charset="-122"/>
              <a:ea typeface="楷体" panose="02010609060101010101" charset="-122"/>
              <a:sym typeface="+mn-ea"/>
            </a:endParaRPr>
          </a:p>
        </p:txBody>
      </p:sp>
      <p:sp>
        <p:nvSpPr>
          <p:cNvPr id="3" name="文本框 2"/>
          <p:cNvSpPr txBox="1"/>
          <p:nvPr/>
        </p:nvSpPr>
        <p:spPr>
          <a:xfrm>
            <a:off x="2433955" y="300355"/>
            <a:ext cx="6384925" cy="645160"/>
          </a:xfrm>
          <a:prstGeom prst="rect">
            <a:avLst/>
          </a:prstGeom>
          <a:noFill/>
        </p:spPr>
        <p:txBody>
          <a:bodyPr wrap="square" rtlCol="0">
            <a:spAutoFit/>
          </a:bodyPr>
          <a:p>
            <a:r>
              <a:rPr lang="zh-CN" altLang="en-US" sz="3600" b="1">
                <a:latin typeface="楷体" panose="02010609060101010101" charset="-122"/>
                <a:ea typeface="楷体" panose="02010609060101010101" charset="-122"/>
                <a:sym typeface="+mn-ea"/>
              </a:rPr>
              <a:t>问题行为干预排序</a:t>
            </a:r>
            <a:endParaRPr lang="zh-CN" altLang="en-US" sz="3600" b="1">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9900920" y="5936615"/>
            <a:ext cx="2230120" cy="855345"/>
            <a:chOff x="15721" y="9520"/>
            <a:chExt cx="3512" cy="1347"/>
          </a:xfrm>
        </p:grpSpPr>
        <p:grpSp>
          <p:nvGrpSpPr>
            <p:cNvPr id="11" name="组合 10"/>
            <p:cNvGrpSpPr/>
            <p:nvPr/>
          </p:nvGrpSpPr>
          <p:grpSpPr>
            <a:xfrm>
              <a:off x="15721" y="9577"/>
              <a:ext cx="1763" cy="1222"/>
              <a:chOff x="165" y="0"/>
              <a:chExt cx="1763" cy="1222"/>
            </a:xfrm>
          </p:grpSpPr>
          <p:pic>
            <p:nvPicPr>
              <p:cNvPr id="7" name="图片 6" descr="科睿特教公众号二维码"/>
              <p:cNvPicPr>
                <a:picLocks noChangeAspect="1"/>
              </p:cNvPicPr>
              <p:nvPr/>
            </p:nvPicPr>
            <p:blipFill>
              <a:blip r:embed="rId1"/>
              <a:stretch>
                <a:fillRect/>
              </a:stretch>
            </p:blipFill>
            <p:spPr>
              <a:xfrm>
                <a:off x="706" y="0"/>
                <a:ext cx="1223" cy="1223"/>
              </a:xfrm>
              <a:prstGeom prst="rect">
                <a:avLst/>
              </a:prstGeom>
            </p:spPr>
          </p:pic>
          <p:sp>
            <p:nvSpPr>
              <p:cNvPr id="10" name="文本框 9"/>
              <p:cNvSpPr txBox="1"/>
              <p:nvPr/>
            </p:nvSpPr>
            <p:spPr>
              <a:xfrm>
                <a:off x="165" y="0"/>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科睿教育</a:t>
                </a:r>
                <a:endParaRPr lang="zh-CN" altLang="en-US" sz="1200">
                  <a:solidFill>
                    <a:srgbClr val="5DB8C5"/>
                  </a:solidFill>
                  <a:latin typeface="楷体" panose="02010609060101010101" charset="-122"/>
                  <a:ea typeface="楷体" panose="02010609060101010101" charset="-122"/>
                </a:endParaRPr>
              </a:p>
            </p:txBody>
          </p:sp>
        </p:grpSp>
        <p:sp>
          <p:nvSpPr>
            <p:cNvPr id="14" name="文本框 13"/>
            <p:cNvSpPr txBox="1"/>
            <p:nvPr>
              <p:custDataLst>
                <p:tags r:id="rId2"/>
              </p:custDataLst>
            </p:nvPr>
          </p:nvSpPr>
          <p:spPr>
            <a:xfrm>
              <a:off x="17487" y="9577"/>
              <a:ext cx="398" cy="1223"/>
            </a:xfrm>
            <a:prstGeom prst="rect">
              <a:avLst/>
            </a:prstGeom>
            <a:noFill/>
          </p:spPr>
          <p:txBody>
            <a:bodyPr wrap="square" rtlCol="0" anchor="t">
              <a:noAutofit/>
            </a:bodyPr>
            <a:p>
              <a:r>
                <a:rPr lang="zh-CN" altLang="en-US" sz="1200">
                  <a:solidFill>
                    <a:srgbClr val="5DB8C5"/>
                  </a:solidFill>
                  <a:latin typeface="楷体" panose="02010609060101010101" charset="-122"/>
                  <a:ea typeface="楷体" panose="02010609060101010101" charset="-122"/>
                </a:rPr>
                <a:t>客服微信</a:t>
              </a:r>
              <a:endParaRPr lang="zh-CN" altLang="en-US" sz="1200">
                <a:solidFill>
                  <a:srgbClr val="5DB8C5"/>
                </a:solidFill>
                <a:latin typeface="楷体" panose="02010609060101010101" charset="-122"/>
                <a:ea typeface="楷体" panose="02010609060101010101" charset="-122"/>
              </a:endParaRPr>
            </a:p>
          </p:txBody>
        </p:sp>
        <p:pic>
          <p:nvPicPr>
            <p:cNvPr id="15" name="图片 14" descr="周玉客服二维码"/>
            <p:cNvPicPr>
              <a:picLocks noChangeAspect="1"/>
            </p:cNvPicPr>
            <p:nvPr/>
          </p:nvPicPr>
          <p:blipFill>
            <a:blip r:embed="rId3"/>
            <a:stretch>
              <a:fillRect/>
            </a:stretch>
          </p:blipFill>
          <p:spPr>
            <a:xfrm>
              <a:off x="17885" y="9520"/>
              <a:ext cx="1348" cy="1347"/>
            </a:xfrm>
            <a:prstGeom prst="rect">
              <a:avLst/>
            </a:prstGeom>
          </p:spPr>
        </p:pic>
      </p:grpSp>
      <p:sp>
        <p:nvSpPr>
          <p:cNvPr id="2" name="文本框 1"/>
          <p:cNvSpPr txBox="1"/>
          <p:nvPr/>
        </p:nvSpPr>
        <p:spPr>
          <a:xfrm>
            <a:off x="715010" y="1245235"/>
            <a:ext cx="11309985" cy="4728210"/>
          </a:xfrm>
          <a:prstGeom prst="rect">
            <a:avLst/>
          </a:prstGeom>
          <a:noFill/>
        </p:spPr>
        <p:txBody>
          <a:bodyPr wrap="square" rtlCol="0">
            <a:noAutofit/>
          </a:bodyPr>
          <a:p>
            <a:pPr marL="342900" indent="-342900" algn="l">
              <a:buFont typeface="Arial" panose="020B0604020202020204" pitchFamily="34" charset="0"/>
              <a:buChar char="•"/>
            </a:pPr>
            <a:r>
              <a:rPr lang="en-US" altLang="zh-CN" sz="2800">
                <a:latin typeface="楷体" panose="02010609060101010101" charset="-122"/>
                <a:ea typeface="楷体" panose="02010609060101010101" charset="-122"/>
              </a:rPr>
              <a:t>1.</a:t>
            </a:r>
            <a:r>
              <a:rPr lang="zh-CN" altLang="en-US" sz="2800">
                <a:latin typeface="楷体" panose="02010609060101010101" charset="-122"/>
                <a:ea typeface="楷体" panose="02010609060101010101" charset="-122"/>
              </a:rPr>
              <a:t>一次处理一到两个问题，最好是一个。</a:t>
            </a:r>
            <a:endParaRPr lang="zh-CN" altLang="en-US" sz="2800">
              <a:latin typeface="楷体" panose="02010609060101010101" charset="-122"/>
              <a:ea typeface="楷体" panose="02010609060101010101" charset="-122"/>
            </a:endParaRPr>
          </a:p>
          <a:p>
            <a:pPr marL="342900" indent="-342900" algn="l">
              <a:buFont typeface="Arial" panose="020B0604020202020204" pitchFamily="34" charset="0"/>
              <a:buChar char="•"/>
            </a:pPr>
            <a:r>
              <a:rPr lang="en-US" altLang="zh-CN" sz="2800">
                <a:latin typeface="楷体" panose="02010609060101010101" charset="-122"/>
                <a:ea typeface="楷体" panose="02010609060101010101" charset="-122"/>
              </a:rPr>
              <a:t>2.</a:t>
            </a:r>
            <a:r>
              <a:rPr lang="zh-CN" altLang="en-US" sz="2800">
                <a:latin typeface="楷体" panose="02010609060101010101" charset="-122"/>
                <a:ea typeface="楷体" panose="02010609060101010101" charset="-122"/>
              </a:rPr>
              <a:t>处理问题首先满足孩子的需求</a:t>
            </a:r>
            <a:endParaRPr lang="zh-CN" altLang="en-US" sz="2800">
              <a:latin typeface="楷体" panose="02010609060101010101" charset="-122"/>
              <a:ea typeface="楷体" panose="02010609060101010101" charset="-122"/>
            </a:endParaRPr>
          </a:p>
          <a:p>
            <a:pPr marL="342900" indent="-342900" algn="l">
              <a:buFont typeface="Arial" panose="020B0604020202020204" pitchFamily="34" charset="0"/>
              <a:buChar char="•"/>
            </a:pPr>
            <a:r>
              <a:rPr lang="en-US" altLang="zh-CN" sz="2800">
                <a:latin typeface="楷体" panose="02010609060101010101" charset="-122"/>
                <a:ea typeface="楷体" panose="02010609060101010101" charset="-122"/>
              </a:rPr>
              <a:t>3.</a:t>
            </a:r>
            <a:r>
              <a:rPr lang="zh-CN" altLang="en-US" sz="2800">
                <a:latin typeface="楷体" panose="02010609060101010101" charset="-122"/>
                <a:ea typeface="楷体" panose="02010609060101010101" charset="-122"/>
              </a:rPr>
              <a:t>积极寻找适合孩子能力的替代</a:t>
            </a:r>
            <a:r>
              <a:rPr lang="zh-CN" altLang="en-US" sz="2800">
                <a:latin typeface="楷体" panose="02010609060101010101" charset="-122"/>
                <a:ea typeface="楷体" panose="02010609060101010101" charset="-122"/>
              </a:rPr>
              <a:t>行为</a:t>
            </a:r>
            <a:endParaRPr lang="zh-CN" altLang="en-US" sz="2800">
              <a:latin typeface="楷体" panose="02010609060101010101" charset="-122"/>
              <a:ea typeface="楷体" panose="02010609060101010101" charset="-122"/>
            </a:endParaRPr>
          </a:p>
          <a:p>
            <a:pPr marL="342900" indent="-342900" algn="l">
              <a:buFont typeface="Arial" panose="020B0604020202020204" pitchFamily="34" charset="0"/>
              <a:buChar char="•"/>
            </a:pPr>
            <a:r>
              <a:rPr lang="en-US" altLang="zh-CN" sz="2800">
                <a:latin typeface="楷体" panose="02010609060101010101" charset="-122"/>
                <a:ea typeface="楷体" panose="02010609060101010101" charset="-122"/>
              </a:rPr>
              <a:t>4.</a:t>
            </a:r>
            <a:r>
              <a:rPr lang="zh-CN" altLang="en-US" sz="2800">
                <a:latin typeface="楷体" panose="02010609060101010101" charset="-122"/>
                <a:ea typeface="楷体" panose="02010609060101010101" charset="-122"/>
              </a:rPr>
              <a:t>优先使用增强的方式</a:t>
            </a:r>
            <a:endParaRPr lang="zh-CN" altLang="en-US" sz="2800">
              <a:latin typeface="楷体" panose="02010609060101010101" charset="-122"/>
              <a:ea typeface="楷体" panose="02010609060101010101" charset="-122"/>
            </a:endParaRPr>
          </a:p>
          <a:p>
            <a:pPr marL="342900" indent="-342900" algn="l">
              <a:buFont typeface="Arial" panose="020B0604020202020204" pitchFamily="34" charset="0"/>
              <a:buChar char="•"/>
            </a:pPr>
            <a:r>
              <a:rPr lang="en-US" altLang="zh-CN" sz="2800">
                <a:latin typeface="楷体" panose="02010609060101010101" charset="-122"/>
                <a:ea typeface="楷体" panose="02010609060101010101" charset="-122"/>
              </a:rPr>
              <a:t>5.</a:t>
            </a:r>
            <a:r>
              <a:rPr lang="zh-CN" altLang="en-US" sz="2800">
                <a:latin typeface="楷体" panose="02010609060101010101" charset="-122"/>
                <a:ea typeface="楷体" panose="02010609060101010101" charset="-122"/>
              </a:rPr>
              <a:t>尽量使用侵入性地的方式</a:t>
            </a:r>
            <a:endParaRPr lang="zh-CN" altLang="en-US" sz="2800">
              <a:latin typeface="楷体" panose="02010609060101010101" charset="-122"/>
              <a:ea typeface="楷体" panose="02010609060101010101" charset="-122"/>
            </a:endParaRPr>
          </a:p>
          <a:p>
            <a:pPr marL="342900" indent="-342900" algn="l">
              <a:buFont typeface="Arial" panose="020B0604020202020204" pitchFamily="34" charset="0"/>
              <a:buChar char="•"/>
            </a:pPr>
            <a:r>
              <a:rPr lang="en-US" altLang="zh-CN" sz="2800">
                <a:latin typeface="楷体" panose="02010609060101010101" charset="-122"/>
                <a:ea typeface="楷体" panose="02010609060101010101" charset="-122"/>
              </a:rPr>
              <a:t>6.</a:t>
            </a:r>
            <a:r>
              <a:rPr lang="zh-CN" altLang="en-US" sz="2800">
                <a:latin typeface="楷体" panose="02010609060101010101" charset="-122"/>
                <a:ea typeface="楷体" panose="02010609060101010101" charset="-122"/>
              </a:rPr>
              <a:t>所用情景使用同一的方式</a:t>
            </a:r>
            <a:endParaRPr lang="zh-CN" altLang="en-US" sz="2800">
              <a:latin typeface="楷体" panose="02010609060101010101" charset="-122"/>
              <a:ea typeface="楷体" panose="02010609060101010101" charset="-122"/>
            </a:endParaRPr>
          </a:p>
          <a:p>
            <a:pPr marL="342900" indent="-342900" algn="l">
              <a:buFont typeface="Arial" panose="020B0604020202020204" pitchFamily="34" charset="0"/>
              <a:buChar char="•"/>
            </a:pPr>
            <a:r>
              <a:rPr lang="en-US" altLang="zh-CN" sz="2800">
                <a:latin typeface="楷体" panose="02010609060101010101" charset="-122"/>
                <a:ea typeface="楷体" panose="02010609060101010101" charset="-122"/>
              </a:rPr>
              <a:t>7.</a:t>
            </a:r>
            <a:r>
              <a:rPr lang="zh-CN" altLang="en-US" sz="2800">
                <a:latin typeface="楷体" panose="02010609060101010101" charset="-122"/>
                <a:ea typeface="楷体" panose="02010609060101010101" charset="-122"/>
              </a:rPr>
              <a:t>在确定行为干预方案前不要盲目干预</a:t>
            </a:r>
            <a:endParaRPr lang="zh-CN" altLang="en-US" sz="2800">
              <a:latin typeface="楷体" panose="02010609060101010101" charset="-122"/>
              <a:ea typeface="楷体" panose="02010609060101010101" charset="-122"/>
            </a:endParaRPr>
          </a:p>
          <a:p>
            <a:pPr indent="0" algn="l">
              <a:buFont typeface="Arial" panose="020B0604020202020204" pitchFamily="34" charset="0"/>
              <a:buNone/>
            </a:pPr>
            <a:endParaRPr lang="en-US" altLang="zh-CN" sz="2800">
              <a:latin typeface="楷体" panose="02010609060101010101" charset="-122"/>
              <a:ea typeface="楷体" panose="02010609060101010101" charset="-122"/>
            </a:endParaRPr>
          </a:p>
        </p:txBody>
      </p:sp>
      <p:sp>
        <p:nvSpPr>
          <p:cNvPr id="3" name="文本框 2"/>
          <p:cNvSpPr txBox="1"/>
          <p:nvPr/>
        </p:nvSpPr>
        <p:spPr>
          <a:xfrm>
            <a:off x="2433955" y="300355"/>
            <a:ext cx="6384925" cy="583565"/>
          </a:xfrm>
          <a:prstGeom prst="rect">
            <a:avLst/>
          </a:prstGeom>
          <a:noFill/>
        </p:spPr>
        <p:txBody>
          <a:bodyPr wrap="square" rtlCol="0">
            <a:spAutoFit/>
          </a:bodyPr>
          <a:p>
            <a:r>
              <a:rPr lang="zh-CN" altLang="en-US" sz="3200" b="1">
                <a:latin typeface="楷体" panose="02010609060101010101" charset="-122"/>
                <a:ea typeface="楷体" panose="02010609060101010101" charset="-122"/>
              </a:rPr>
              <a:t>问题行为干预要求</a:t>
            </a:r>
            <a:endParaRPr lang="zh-CN" altLang="en-US" sz="3200" b="1">
              <a:latin typeface="楷体" panose="02010609060101010101" charset="-122"/>
              <a:ea typeface="楷体" panose="02010609060101010101" charset="-122"/>
            </a:endParaRPr>
          </a:p>
        </p:txBody>
      </p:sp>
      <p:pic>
        <p:nvPicPr>
          <p:cNvPr id="4" name="图片 3" descr="科睿教育横板"/>
          <p:cNvPicPr>
            <a:picLocks noChangeAspect="1"/>
          </p:cNvPicPr>
          <p:nvPr>
            <p:custDataLst>
              <p:tags r:id="rId4"/>
            </p:custDataLst>
          </p:nvPr>
        </p:nvPicPr>
        <p:blipFill>
          <a:blip r:embed="rId5"/>
          <a:stretch>
            <a:fillRect/>
          </a:stretch>
        </p:blipFill>
        <p:spPr>
          <a:xfrm>
            <a:off x="297815" y="127000"/>
            <a:ext cx="1900555" cy="53784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COMMONDATA" val="eyJoZGlkIjoiNDQyN2VlYmI3NDI1YjRhNjJmOWNmOGJiYzRkYWQ4MTEifQ=="/>
  <p:tag name="KSO_WPP_MARK_KEY" val="2dd2d3fa-2665-4054-ab58-92454c78be64"/>
  <p:tag name="commondata" val="eyJoZGlkIjoiZTk2NGViYzJkODA4ZGYyMmIzYjNiNWI5YzRhMTQ4YjQifQ=="/>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6341</Words>
  <Application>WPS 演示</Application>
  <PresentationFormat>宽屏</PresentationFormat>
  <Paragraphs>785</Paragraphs>
  <Slides>47</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47</vt:i4>
      </vt:variant>
    </vt:vector>
  </HeadingPairs>
  <TitlesOfParts>
    <vt:vector size="58" baseType="lpstr">
      <vt:lpstr>Arial</vt:lpstr>
      <vt:lpstr>宋体</vt:lpstr>
      <vt:lpstr>Wingdings</vt:lpstr>
      <vt:lpstr>楷体</vt:lpstr>
      <vt:lpstr>华文楷体</vt:lpstr>
      <vt:lpstr>微软雅黑</vt:lpstr>
      <vt:lpstr>Arial Unicode MS</vt:lpstr>
      <vt:lpstr>Calibri</vt:lpstr>
      <vt:lpstr>MS PGothic</vt:lpstr>
      <vt:lpstr>PMingLiU</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Baier</cp:lastModifiedBy>
  <cp:revision>109</cp:revision>
  <dcterms:created xsi:type="dcterms:W3CDTF">2023-08-23T06:15:00Z</dcterms:created>
  <dcterms:modified xsi:type="dcterms:W3CDTF">2023-12-25T13:47:14Z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32763678535D4586B7E8EB14EC855F33_12</vt:lpwstr>
  </property>
  <property fmtid="{D5CDD505-2E9C-101B-9397-08002B2CF9AE}" pid="3" name="KSOProductBuildVer">
    <vt:lpwstr>2052-12.1.0.16120</vt:lpwstr>
  </property>
</Properties>
</file>