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3"/>
    <p:sldId id="287" r:id="rId4"/>
    <p:sldId id="288" r:id="rId5"/>
    <p:sldId id="289" r:id="rId6"/>
    <p:sldId id="290" r:id="rId7"/>
    <p:sldId id="279" r:id="rId8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1"/>
  <p:cmAuthor id="2" name="mi" initials="m" lastIdx="1" clrIdx="1"/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B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5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ppt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" y="-635"/>
            <a:ext cx="12193905" cy="6859270"/>
          </a:xfrm>
          <a:prstGeom prst="rect">
            <a:avLst/>
          </a:prstGeom>
        </p:spPr>
      </p:pic>
      <p:pic>
        <p:nvPicPr>
          <p:cNvPr id="5" name="图片 4" descr="4647db2e651d1a654f3bd0f635cdbfc 拷贝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" y="-635"/>
            <a:ext cx="12193270" cy="68586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70000" y="1940560"/>
            <a:ext cx="7155180" cy="1725295"/>
          </a:xfrm>
        </p:spPr>
        <p:txBody>
          <a:bodyPr>
            <a:normAutofit/>
          </a:bodyPr>
          <a:p>
            <a:pPr algn="l"/>
            <a:r>
              <a:rPr lang="en-US" spc="100">
                <a:solidFill>
                  <a:srgbClr val="2A3F74"/>
                </a:solidFill>
                <a:uFillTx/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100</a:t>
            </a:r>
            <a:r>
              <a:rPr lang="zh-CN" altLang="en-US" spc="100">
                <a:solidFill>
                  <a:srgbClr val="2A3F74"/>
                </a:solidFill>
                <a:uFillTx/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个常见</a:t>
            </a:r>
            <a:r>
              <a:rPr lang="zh-CN" altLang="en-US" spc="100">
                <a:solidFill>
                  <a:srgbClr val="2A3F74"/>
                </a:solidFill>
                <a:uFillTx/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问题</a:t>
            </a:r>
            <a:endParaRPr lang="zh-CN" altLang="en-US" spc="100">
              <a:solidFill>
                <a:srgbClr val="2A3F74"/>
              </a:solidFill>
              <a:uFillTx/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80515" y="4255135"/>
            <a:ext cx="2940050" cy="361950"/>
          </a:xfrm>
        </p:spPr>
        <p:txBody>
          <a:bodyPr>
            <a:noAutofit/>
          </a:bodyPr>
          <a:p>
            <a:r>
              <a:rPr lang="zh-CN" altLang="en-US" sz="2000" b="1" spc="200">
                <a:solidFill>
                  <a:schemeClr val="bg1"/>
                </a:solidFill>
                <a:uFillTx/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主讲人:BCBA朱雄保</a:t>
            </a:r>
            <a:endParaRPr lang="zh-CN" altLang="en-US" sz="2000" b="1" spc="200">
              <a:solidFill>
                <a:schemeClr val="bg1"/>
              </a:solidFill>
              <a:uFillTx/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81" name="标题 1"/>
          <p:cNvSpPr>
            <a:spLocks noGrp="1"/>
          </p:cNvSpPr>
          <p:nvPr>
            <p:ph type="title"/>
          </p:nvPr>
        </p:nvSpPr>
        <p:spPr>
          <a:xfrm>
            <a:off x="909955" y="830580"/>
            <a:ext cx="8140700" cy="331788"/>
          </a:xfrm>
        </p:spPr>
        <p:txBody>
          <a:bodyPr wrap="square" lIns="90170" tIns="46990" rIns="90170" bIns="46990" anchor="ctr" anchorCtr="0">
            <a:normAutofit fontScale="90000"/>
          </a:bodyPr>
          <a:p>
            <a:pPr indent="0" defTabSz="914400">
              <a:buNone/>
            </a:pPr>
            <a:r>
              <a:rPr lang="en-US" altLang="zh-CN" kern="1200" normalizeH="0" baseline="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42.</a:t>
            </a:r>
            <a:r>
              <a:rPr lang="zh-CN" altLang="zh-CN" kern="1200" normalizeH="0" baseline="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孩子背台词</a:t>
            </a:r>
            <a:endParaRPr lang="zh-CN" altLang="zh-CN" kern="1200" normalizeH="0" baseline="0">
              <a:latin typeface="Arial" panose="020B0604020202020204" pitchFamily="34" charset="0"/>
              <a:ea typeface="汉仪行者笔记简" charset="-122"/>
              <a:cs typeface="+mj-cs"/>
              <a:sym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3625" y="1625600"/>
            <a:ext cx="9766300" cy="4522470"/>
          </a:xfrm>
        </p:spPr>
        <p:txBody>
          <a:bodyPr lIns="90170" tIns="46990" rIns="90170" bIns="46990" rtlCol="0">
            <a:normAutofit/>
          </a:bodyPr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1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）观察记录孩子是在没有任务的时候多还是在什么情况下都很多。根据记录的</a:t>
            </a: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ABC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，分析一下可能的功能在哪里，根据这个制定一些相应的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策略。</a:t>
            </a: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2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）考虑红利反应代价，给孩子三个红绳或代币一段时间内（半小时或者十分钟），孩子出现一次，就扣除一个红绳或代币，如果孩子手上还有，还是可以得到奖励，如果没有就失去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奖励。</a:t>
            </a: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3905" name="标题 1"/>
          <p:cNvSpPr>
            <a:spLocks noGrp="1"/>
          </p:cNvSpPr>
          <p:nvPr>
            <p:ph type="title"/>
          </p:nvPr>
        </p:nvSpPr>
        <p:spPr>
          <a:xfrm>
            <a:off x="900430" y="652145"/>
            <a:ext cx="8140700" cy="331788"/>
          </a:xfrm>
        </p:spPr>
        <p:txBody>
          <a:bodyPr wrap="square" lIns="90170" tIns="46990" rIns="90170" bIns="46990" anchor="ctr" anchorCtr="0">
            <a:normAutofit fontScale="90000"/>
          </a:bodyPr>
          <a:p>
            <a:pPr indent="0" defTabSz="914400">
              <a:buNone/>
            </a:pPr>
            <a:r>
              <a:rPr lang="en-US" altLang="zh-CN" kern="1200" normalizeH="0" baseline="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43.</a:t>
            </a:r>
            <a:r>
              <a:rPr lang="zh-CN" altLang="zh-CN" kern="1200" normalizeH="0" baseline="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孩子不会命名</a:t>
            </a:r>
            <a:endParaRPr lang="zh-CN" altLang="zh-CN" kern="1200" normalizeH="0" baseline="0">
              <a:latin typeface="Arial" panose="020B0604020202020204" pitchFamily="34" charset="0"/>
              <a:ea typeface="汉仪行者笔记简" charset="-122"/>
              <a:cs typeface="+mj-cs"/>
              <a:sym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67740" y="1481455"/>
            <a:ext cx="9996170" cy="4695825"/>
          </a:xfrm>
        </p:spPr>
        <p:txBody>
          <a:bodyPr lIns="90170" tIns="46990" rIns="90170" bIns="46990" rtlCol="0">
            <a:normAutofit/>
          </a:bodyPr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1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）看到一个非语言刺激，用语言说出来。这是命名简单的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解释。</a:t>
            </a: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2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）命名常见的提示方式是，</a:t>
            </a: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VP+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时间延宕的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方式。</a:t>
            </a: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3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）从孩子喜欢的或者比较简单的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名字</a:t>
            </a: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4929" name="标题 1"/>
          <p:cNvSpPr>
            <a:spLocks noGrp="1"/>
          </p:cNvSpPr>
          <p:nvPr>
            <p:ph type="title"/>
          </p:nvPr>
        </p:nvSpPr>
        <p:spPr>
          <a:xfrm>
            <a:off x="688340" y="892810"/>
            <a:ext cx="8140700" cy="331788"/>
          </a:xfrm>
        </p:spPr>
        <p:txBody>
          <a:bodyPr wrap="square" lIns="90170" tIns="46990" rIns="90170" bIns="46990" anchor="ctr" anchorCtr="0">
            <a:normAutofit fontScale="90000"/>
          </a:bodyPr>
          <a:p>
            <a:pPr indent="0" defTabSz="914400">
              <a:buNone/>
            </a:pPr>
            <a:r>
              <a:rPr lang="en-US" altLang="zh-CN" kern="1200" normalizeH="0" baseline="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44.</a:t>
            </a:r>
            <a:r>
              <a:rPr lang="zh-CN" altLang="zh-CN" kern="1200" normalizeH="0" baseline="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孩子句型单一</a:t>
            </a:r>
            <a:endParaRPr lang="zh-CN" altLang="zh-CN" kern="1200" normalizeH="0" baseline="0">
              <a:latin typeface="Arial" panose="020B0604020202020204" pitchFamily="34" charset="0"/>
              <a:ea typeface="汉仪行者笔记简" charset="-122"/>
              <a:cs typeface="+mj-cs"/>
              <a:sym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3625" y="1539240"/>
            <a:ext cx="8140700" cy="4041775"/>
          </a:xfrm>
        </p:spPr>
        <p:txBody>
          <a:bodyPr lIns="90170" tIns="46990" rIns="90170" bIns="46990" rtlCol="0">
            <a:normAutofit/>
          </a:bodyPr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1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）孩子只能用我要</a:t>
            </a: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/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我想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开启</a:t>
            </a: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2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）扩充句型课程（我需要，能把</a:t>
            </a: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..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给我吗？</a:t>
            </a: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)</a:t>
            </a: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3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）桌面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有一些</a:t>
            </a: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5953" name="标题 1"/>
          <p:cNvSpPr>
            <a:spLocks noGrp="1"/>
          </p:cNvSpPr>
          <p:nvPr>
            <p:ph type="title"/>
          </p:nvPr>
        </p:nvSpPr>
        <p:spPr>
          <a:xfrm>
            <a:off x="746125" y="830580"/>
            <a:ext cx="8140700" cy="331788"/>
          </a:xfrm>
        </p:spPr>
        <p:txBody>
          <a:bodyPr wrap="square" lIns="90170" tIns="46990" rIns="90170" bIns="46990" anchor="ctr" anchorCtr="0">
            <a:normAutofit fontScale="90000"/>
          </a:bodyPr>
          <a:p>
            <a:pPr indent="0" defTabSz="914400">
              <a:buNone/>
            </a:pPr>
            <a:r>
              <a:rPr lang="en-US" altLang="zh-CN" kern="1200" normalizeH="0" baseline="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45.</a:t>
            </a:r>
            <a:r>
              <a:rPr lang="zh-CN" altLang="zh-CN" kern="1200" normalizeH="0" baseline="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没法对话</a:t>
            </a:r>
            <a:endParaRPr lang="zh-CN" altLang="zh-CN" kern="1200" normalizeH="0" baseline="0">
              <a:latin typeface="Arial" panose="020B0604020202020204" pitchFamily="34" charset="0"/>
              <a:ea typeface="汉仪行者笔记简" charset="-122"/>
              <a:cs typeface="+mj-cs"/>
              <a:sym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46125" y="1408430"/>
            <a:ext cx="10227945" cy="4338955"/>
          </a:xfrm>
        </p:spPr>
        <p:txBody>
          <a:bodyPr lIns="90170" tIns="46990" rIns="90170" bIns="46990" rtlCol="0">
            <a:normAutofit/>
          </a:bodyPr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孩子的动机有时候是对话最大的障碍，孩子在没有很好的理解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能力，很多成功经验以及说没有动机回应别人是重要的原因。</a:t>
            </a: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家长说孩子不感兴趣的，不回答。对话我说不出来，不回答。</a:t>
            </a:r>
            <a:endParaRPr kumimoji="0" lang="en-US" altLang="zh-CN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1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）需要第三人在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旁边</a:t>
            </a: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2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）需要孩子会表达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句子</a:t>
            </a: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3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）全</a:t>
            </a: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VP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到慢慢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减少</a:t>
            </a: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4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）生活经验要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丰富</a:t>
            </a: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科睿单独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613275"/>
            <a:ext cx="2102485" cy="21196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676015" y="2317750"/>
            <a:ext cx="5660390" cy="20034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9600"/>
              <a:t>谢谢</a:t>
            </a:r>
            <a:endParaRPr lang="zh-CN" altLang="en-US" sz="96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#wm#"/>
  <p:tag name="KSO_WM_TEMPLATE_CATEGORY" val="custom"/>
  <p:tag name="KSO_WM_TEMPLATE_INDEX" val="20220983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20220983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220983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220983"/>
</p:tagLst>
</file>

<file path=ppt/tags/tag5.xml><?xml version="1.0" encoding="utf-8"?>
<p:tagLst xmlns:p="http://schemas.openxmlformats.org/presentationml/2006/main">
  <p:tag name="COMMONDATA" val="eyJoZGlkIjoiZTRjNjhmZWNiMjdkZWNhNzg3N2ZhN2FkYzNkMjQzMWM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437</Words>
  <Application>WPS 演示</Application>
  <PresentationFormat>宽屏</PresentationFormat>
  <Paragraphs>33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宋体</vt:lpstr>
      <vt:lpstr>Wingdings</vt:lpstr>
      <vt:lpstr>思源黑体 Medium</vt:lpstr>
      <vt:lpstr>黑体</vt:lpstr>
      <vt:lpstr>楷体</vt:lpstr>
      <vt:lpstr>汉仪行者笔记简</vt:lpstr>
      <vt:lpstr>微软雅黑</vt:lpstr>
      <vt:lpstr>Arial Unicode MS</vt:lpstr>
      <vt:lpstr>Calibri</vt:lpstr>
      <vt:lpstr>WPS</vt:lpstr>
      <vt:lpstr>100个常见问题</vt:lpstr>
      <vt:lpstr>42.孩子背台词</vt:lpstr>
      <vt:lpstr>43.孩子不会命名</vt:lpstr>
      <vt:lpstr>44.孩子句型单一</vt:lpstr>
      <vt:lpstr>45.没法对话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Tao00</cp:lastModifiedBy>
  <cp:revision>55</cp:revision>
  <dcterms:created xsi:type="dcterms:W3CDTF">2023-08-23T06:15:00Z</dcterms:created>
  <dcterms:modified xsi:type="dcterms:W3CDTF">2023-12-26T04:43:57Z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32763678535D4586B7E8EB14EC855F33_12</vt:lpwstr>
  </property>
  <property fmtid="{D5CDD505-2E9C-101B-9397-08002B2CF9AE}" pid="3" name="KSOProductBuildVer">
    <vt:lpwstr>2052-12.1.0.16120</vt:lpwstr>
  </property>
</Properties>
</file>