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mp4" ContentType="video/mp4"/>
  <Default Extension="rels" ContentType="application/vnd.openxmlformats-package.relationships+xml"/>
  <Override PartName="/customXml/itemProps564.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5.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6" r:id="rId3"/>
    <p:sldId id="489" r:id="rId4"/>
    <p:sldId id="256" r:id="rId5"/>
    <p:sldId id="260" r:id="rId6"/>
    <p:sldId id="282" r:id="rId7"/>
    <p:sldId id="283" r:id="rId8"/>
    <p:sldId id="284" r:id="rId9"/>
    <p:sldId id="286" r:id="rId10"/>
    <p:sldId id="285" r:id="rId11"/>
    <p:sldId id="287" r:id="rId12"/>
    <p:sldId id="257" r:id="rId13"/>
    <p:sldId id="261" r:id="rId14"/>
    <p:sldId id="275" r:id="rId15"/>
    <p:sldId id="276" r:id="rId16"/>
    <p:sldId id="277" r:id="rId17"/>
    <p:sldId id="295" r:id="rId18"/>
    <p:sldId id="258" r:id="rId19"/>
    <p:sldId id="278" r:id="rId20"/>
    <p:sldId id="262" r:id="rId21"/>
    <p:sldId id="307" r:id="rId22"/>
    <p:sldId id="308" r:id="rId23"/>
    <p:sldId id="288" r:id="rId24"/>
    <p:sldId id="325" r:id="rId25"/>
    <p:sldId id="289" r:id="rId26"/>
    <p:sldId id="309" r:id="rId27"/>
    <p:sldId id="310" r:id="rId28"/>
    <p:sldId id="290" r:id="rId29"/>
    <p:sldId id="291" r:id="rId30"/>
    <p:sldId id="292" r:id="rId31"/>
    <p:sldId id="293" r:id="rId32"/>
    <p:sldId id="294" r:id="rId33"/>
    <p:sldId id="312" r:id="rId34"/>
    <p:sldId id="311" r:id="rId35"/>
    <p:sldId id="328" r:id="rId36"/>
    <p:sldId id="329" r:id="rId37"/>
    <p:sldId id="347" r:id="rId38"/>
    <p:sldId id="348" r:id="rId39"/>
    <p:sldId id="349" r:id="rId40"/>
    <p:sldId id="350" r:id="rId41"/>
    <p:sldId id="351" r:id="rId42"/>
    <p:sldId id="352" r:id="rId43"/>
    <p:sldId id="353" r:id="rId44"/>
    <p:sldId id="354" r:id="rId45"/>
    <p:sldId id="355" r:id="rId46"/>
    <p:sldId id="356" r:id="rId47"/>
    <p:sldId id="357" r:id="rId48"/>
    <p:sldId id="358" r:id="rId49"/>
    <p:sldId id="359" r:id="rId50"/>
    <p:sldId id="360" r:id="rId51"/>
    <p:sldId id="361" r:id="rId52"/>
    <p:sldId id="362" r:id="rId53"/>
    <p:sldId id="363" r:id="rId54"/>
    <p:sldId id="364" r:id="rId55"/>
    <p:sldId id="365" r:id="rId56"/>
    <p:sldId id="366" r:id="rId57"/>
    <p:sldId id="367" r:id="rId58"/>
    <p:sldId id="378" r:id="rId59"/>
    <p:sldId id="368" r:id="rId60"/>
    <p:sldId id="369" r:id="rId61"/>
    <p:sldId id="370" r:id="rId62"/>
    <p:sldId id="371" r:id="rId63"/>
    <p:sldId id="372" r:id="rId64"/>
    <p:sldId id="373" r:id="rId65"/>
    <p:sldId id="374" r:id="rId66"/>
    <p:sldId id="375" r:id="rId67"/>
    <p:sldId id="376" r:id="rId68"/>
    <p:sldId id="377" r:id="rId69"/>
    <p:sldId id="379" r:id="rId70"/>
    <p:sldId id="380" r:id="rId71"/>
    <p:sldId id="381" r:id="rId72"/>
    <p:sldId id="382" r:id="rId73"/>
    <p:sldId id="383" r:id="rId74"/>
    <p:sldId id="384" r:id="rId75"/>
    <p:sldId id="385" r:id="rId76"/>
    <p:sldId id="386" r:id="rId77"/>
    <p:sldId id="387" r:id="rId78"/>
    <p:sldId id="388" r:id="rId79"/>
    <p:sldId id="389" r:id="rId80"/>
    <p:sldId id="390" r:id="rId81"/>
    <p:sldId id="391" r:id="rId82"/>
    <p:sldId id="392" r:id="rId83"/>
    <p:sldId id="393" r:id="rId84"/>
    <p:sldId id="394" r:id="rId85"/>
    <p:sldId id="395" r:id="rId86"/>
    <p:sldId id="396" r:id="rId87"/>
    <p:sldId id="397" r:id="rId88"/>
    <p:sldId id="398" r:id="rId89"/>
    <p:sldId id="399" r:id="rId90"/>
    <p:sldId id="400" r:id="rId91"/>
    <p:sldId id="401" r:id="rId92"/>
    <p:sldId id="402" r:id="rId93"/>
    <p:sldId id="403" r:id="rId94"/>
    <p:sldId id="404" r:id="rId95"/>
    <p:sldId id="405" r:id="rId96"/>
    <p:sldId id="406" r:id="rId97"/>
    <p:sldId id="407" r:id="rId98"/>
    <p:sldId id="408" r:id="rId99"/>
    <p:sldId id="409" r:id="rId100"/>
    <p:sldId id="410" r:id="rId101"/>
    <p:sldId id="411" r:id="rId102"/>
    <p:sldId id="412" r:id="rId103"/>
    <p:sldId id="413" r:id="rId104"/>
    <p:sldId id="414" r:id="rId105"/>
    <p:sldId id="415" r:id="rId106"/>
    <p:sldId id="416" r:id="rId107"/>
    <p:sldId id="417" r:id="rId108"/>
    <p:sldId id="418" r:id="rId109"/>
    <p:sldId id="419" r:id="rId110"/>
    <p:sldId id="420" r:id="rId111"/>
    <p:sldId id="421" r:id="rId112"/>
    <p:sldId id="422" r:id="rId113"/>
    <p:sldId id="423" r:id="rId114"/>
    <p:sldId id="424" r:id="rId115"/>
    <p:sldId id="425" r:id="rId116"/>
    <p:sldId id="426" r:id="rId117"/>
    <p:sldId id="427" r:id="rId118"/>
    <p:sldId id="428" r:id="rId119"/>
    <p:sldId id="429" r:id="rId120"/>
    <p:sldId id="430" r:id="rId121"/>
    <p:sldId id="431" r:id="rId122"/>
    <p:sldId id="432" r:id="rId123"/>
    <p:sldId id="433" r:id="rId124"/>
    <p:sldId id="434" r:id="rId125"/>
    <p:sldId id="435" r:id="rId126"/>
    <p:sldId id="436" r:id="rId127"/>
    <p:sldId id="437" r:id="rId128"/>
    <p:sldId id="438" r:id="rId129"/>
    <p:sldId id="439" r:id="rId130"/>
    <p:sldId id="440" r:id="rId131"/>
    <p:sldId id="441" r:id="rId132"/>
    <p:sldId id="442" r:id="rId133"/>
    <p:sldId id="443" r:id="rId134"/>
    <p:sldId id="444" r:id="rId135"/>
    <p:sldId id="445" r:id="rId136"/>
    <p:sldId id="446" r:id="rId137"/>
    <p:sldId id="447" r:id="rId138"/>
    <p:sldId id="448" r:id="rId139"/>
    <p:sldId id="449" r:id="rId140"/>
    <p:sldId id="450" r:id="rId141"/>
    <p:sldId id="451" r:id="rId142"/>
    <p:sldId id="452" r:id="rId143"/>
    <p:sldId id="453" r:id="rId144"/>
    <p:sldId id="454" r:id="rId145"/>
    <p:sldId id="455" r:id="rId146"/>
    <p:sldId id="456" r:id="rId147"/>
    <p:sldId id="457" r:id="rId148"/>
    <p:sldId id="458" r:id="rId149"/>
    <p:sldId id="459" r:id="rId150"/>
    <p:sldId id="460" r:id="rId151"/>
    <p:sldId id="461" r:id="rId152"/>
    <p:sldId id="462" r:id="rId153"/>
    <p:sldId id="463" r:id="rId154"/>
    <p:sldId id="464" r:id="rId155"/>
    <p:sldId id="465" r:id="rId156"/>
    <p:sldId id="466" r:id="rId157"/>
    <p:sldId id="467" r:id="rId158"/>
    <p:sldId id="468" r:id="rId159"/>
    <p:sldId id="469" r:id="rId160"/>
    <p:sldId id="470" r:id="rId161"/>
    <p:sldId id="471" r:id="rId162"/>
    <p:sldId id="472" r:id="rId163"/>
    <p:sldId id="473" r:id="rId164"/>
    <p:sldId id="474" r:id="rId165"/>
    <p:sldId id="475" r:id="rId166"/>
    <p:sldId id="476" r:id="rId167"/>
    <p:sldId id="477" r:id="rId168"/>
    <p:sldId id="478" r:id="rId169"/>
    <p:sldId id="479" r:id="rId170"/>
    <p:sldId id="480" r:id="rId171"/>
    <p:sldId id="481" r:id="rId172"/>
    <p:sldId id="482" r:id="rId173"/>
    <p:sldId id="483" r:id="rId174"/>
    <p:sldId id="484" r:id="rId175"/>
    <p:sldId id="485" r:id="rId176"/>
    <p:sldId id="486" r:id="rId177"/>
    <p:sldId id="487" r:id="rId178"/>
    <p:sldId id="488" r:id="rId179"/>
    <p:sldId id="259" r:id="rId180"/>
  </p:sldIdLst>
  <p:sldSz cx="12192000" cy="6858000"/>
  <p:notesSz cx="6858000" cy="9144000"/>
  <p:custDataLst>
    <p:tags r:id="rId18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A" lastIdx="0" clrIdx="1"/>
  <p:cmAuthor id="2" name="mi" initials="m" lastIdx="1" clrIdx="1"/>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DB8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7" Type="http://schemas.openxmlformats.org/officeDocument/2006/relationships/tags" Target="tags/tag565.xml"/><Relationship Id="rId186" Type="http://schemas.openxmlformats.org/officeDocument/2006/relationships/customXml" Target="../customXml/item1.xml"/><Relationship Id="rId185" Type="http://schemas.openxmlformats.org/officeDocument/2006/relationships/customXmlProps" Target="../customXml/itemProps564.xml"/><Relationship Id="rId184" Type="http://schemas.openxmlformats.org/officeDocument/2006/relationships/commentAuthors" Target="commentAuthors.xml"/><Relationship Id="rId183" Type="http://schemas.openxmlformats.org/officeDocument/2006/relationships/tableStyles" Target="tableStyles.xml"/><Relationship Id="rId182" Type="http://schemas.openxmlformats.org/officeDocument/2006/relationships/viewProps" Target="viewProps.xml"/><Relationship Id="rId181" Type="http://schemas.openxmlformats.org/officeDocument/2006/relationships/presProps" Target="presProps.xml"/><Relationship Id="rId180" Type="http://schemas.openxmlformats.org/officeDocument/2006/relationships/slide" Target="slides/slide178.xml"/><Relationship Id="rId18" Type="http://schemas.openxmlformats.org/officeDocument/2006/relationships/slide" Target="slides/slide16.xml"/><Relationship Id="rId179" Type="http://schemas.openxmlformats.org/officeDocument/2006/relationships/slide" Target="slides/slide177.xml"/><Relationship Id="rId178" Type="http://schemas.openxmlformats.org/officeDocument/2006/relationships/slide" Target="slides/slide176.xml"/><Relationship Id="rId177" Type="http://schemas.openxmlformats.org/officeDocument/2006/relationships/slide" Target="slides/slide175.xml"/><Relationship Id="rId176" Type="http://schemas.openxmlformats.org/officeDocument/2006/relationships/slide" Target="slides/slide174.xml"/><Relationship Id="rId175" Type="http://schemas.openxmlformats.org/officeDocument/2006/relationships/slide" Target="slides/slide173.xml"/><Relationship Id="rId174" Type="http://schemas.openxmlformats.org/officeDocument/2006/relationships/slide" Target="slides/slide172.xml"/><Relationship Id="rId173" Type="http://schemas.openxmlformats.org/officeDocument/2006/relationships/slide" Target="slides/slide171.xml"/><Relationship Id="rId172" Type="http://schemas.openxmlformats.org/officeDocument/2006/relationships/slide" Target="slides/slide170.xml"/><Relationship Id="rId171" Type="http://schemas.openxmlformats.org/officeDocument/2006/relationships/slide" Target="slides/slide169.xml"/><Relationship Id="rId170" Type="http://schemas.openxmlformats.org/officeDocument/2006/relationships/slide" Target="slides/slide168.xml"/><Relationship Id="rId17" Type="http://schemas.openxmlformats.org/officeDocument/2006/relationships/slide" Target="slides/slide15.xml"/><Relationship Id="rId169" Type="http://schemas.openxmlformats.org/officeDocument/2006/relationships/slide" Target="slides/slide167.xml"/><Relationship Id="rId168" Type="http://schemas.openxmlformats.org/officeDocument/2006/relationships/slide" Target="slides/slide166.xml"/><Relationship Id="rId167" Type="http://schemas.openxmlformats.org/officeDocument/2006/relationships/slide" Target="slides/slide165.xml"/><Relationship Id="rId166" Type="http://schemas.openxmlformats.org/officeDocument/2006/relationships/slide" Target="slides/slide164.xml"/><Relationship Id="rId165" Type="http://schemas.openxmlformats.org/officeDocument/2006/relationships/slide" Target="slides/slide163.xml"/><Relationship Id="rId164" Type="http://schemas.openxmlformats.org/officeDocument/2006/relationships/slide" Target="slides/slide162.xml"/><Relationship Id="rId163" Type="http://schemas.openxmlformats.org/officeDocument/2006/relationships/slide" Target="slides/slide161.xml"/><Relationship Id="rId162" Type="http://schemas.openxmlformats.org/officeDocument/2006/relationships/slide" Target="slides/slide160.xml"/><Relationship Id="rId161" Type="http://schemas.openxmlformats.org/officeDocument/2006/relationships/slide" Target="slides/slide159.xml"/><Relationship Id="rId160" Type="http://schemas.openxmlformats.org/officeDocument/2006/relationships/slide" Target="slides/slide158.xml"/><Relationship Id="rId16" Type="http://schemas.openxmlformats.org/officeDocument/2006/relationships/slide" Target="slides/slide14.xml"/><Relationship Id="rId159" Type="http://schemas.openxmlformats.org/officeDocument/2006/relationships/slide" Target="slides/slide157.xml"/><Relationship Id="rId158" Type="http://schemas.openxmlformats.org/officeDocument/2006/relationships/slide" Target="slides/slide156.xml"/><Relationship Id="rId157" Type="http://schemas.openxmlformats.org/officeDocument/2006/relationships/slide" Target="slides/slide155.xml"/><Relationship Id="rId156" Type="http://schemas.openxmlformats.org/officeDocument/2006/relationships/slide" Target="slides/slide154.xml"/><Relationship Id="rId155" Type="http://schemas.openxmlformats.org/officeDocument/2006/relationships/slide" Target="slides/slide153.xml"/><Relationship Id="rId154" Type="http://schemas.openxmlformats.org/officeDocument/2006/relationships/slide" Target="slides/slide152.xml"/><Relationship Id="rId153" Type="http://schemas.openxmlformats.org/officeDocument/2006/relationships/slide" Target="slides/slide151.xml"/><Relationship Id="rId152" Type="http://schemas.openxmlformats.org/officeDocument/2006/relationships/slide" Target="slides/slide150.xml"/><Relationship Id="rId151" Type="http://schemas.openxmlformats.org/officeDocument/2006/relationships/slide" Target="slides/slide149.xml"/><Relationship Id="rId150" Type="http://schemas.openxmlformats.org/officeDocument/2006/relationships/slide" Target="slides/slide148.xml"/><Relationship Id="rId15" Type="http://schemas.openxmlformats.org/officeDocument/2006/relationships/slide" Target="slides/slide13.xml"/><Relationship Id="rId149" Type="http://schemas.openxmlformats.org/officeDocument/2006/relationships/slide" Target="slides/slide147.xml"/><Relationship Id="rId148" Type="http://schemas.openxmlformats.org/officeDocument/2006/relationships/slide" Target="slides/slide146.xml"/><Relationship Id="rId147" Type="http://schemas.openxmlformats.org/officeDocument/2006/relationships/slide" Target="slides/slide145.xml"/><Relationship Id="rId146" Type="http://schemas.openxmlformats.org/officeDocument/2006/relationships/slide" Target="slides/slide144.xml"/><Relationship Id="rId145" Type="http://schemas.openxmlformats.org/officeDocument/2006/relationships/slide" Target="slides/slide143.xml"/><Relationship Id="rId144" Type="http://schemas.openxmlformats.org/officeDocument/2006/relationships/slide" Target="slides/slide142.xml"/><Relationship Id="rId143" Type="http://schemas.openxmlformats.org/officeDocument/2006/relationships/slide" Target="slides/slide141.xml"/><Relationship Id="rId142" Type="http://schemas.openxmlformats.org/officeDocument/2006/relationships/slide" Target="slides/slide140.xml"/><Relationship Id="rId141" Type="http://schemas.openxmlformats.org/officeDocument/2006/relationships/slide" Target="slides/slide139.xml"/><Relationship Id="rId140" Type="http://schemas.openxmlformats.org/officeDocument/2006/relationships/slide" Target="slides/slide138.xml"/><Relationship Id="rId14" Type="http://schemas.openxmlformats.org/officeDocument/2006/relationships/slide" Target="slides/slide12.xml"/><Relationship Id="rId139" Type="http://schemas.openxmlformats.org/officeDocument/2006/relationships/slide" Target="slides/slide137.xml"/><Relationship Id="rId138" Type="http://schemas.openxmlformats.org/officeDocument/2006/relationships/slide" Target="slides/slide136.xml"/><Relationship Id="rId137" Type="http://schemas.openxmlformats.org/officeDocument/2006/relationships/slide" Target="slides/slide135.xml"/><Relationship Id="rId136" Type="http://schemas.openxmlformats.org/officeDocument/2006/relationships/slide" Target="slides/slide134.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9.xml"/><Relationship Id="rId1" Type="http://schemas.openxmlformats.org/officeDocument/2006/relationships/image" Target="../media/image4.jpeg"/></Relationships>
</file>

<file path=ppt/slides/_rels/slide10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314.xml"/><Relationship Id="rId4" Type="http://schemas.openxmlformats.org/officeDocument/2006/relationships/image" Target="../media/image5.png"/><Relationship Id="rId3" Type="http://schemas.openxmlformats.org/officeDocument/2006/relationships/tags" Target="../tags/tag313.xml"/><Relationship Id="rId2" Type="http://schemas.openxmlformats.org/officeDocument/2006/relationships/image" Target="../media/image4.jpeg"/><Relationship Id="rId1" Type="http://schemas.openxmlformats.org/officeDocument/2006/relationships/image" Target="../media/image3.png"/></Relationships>
</file>

<file path=ppt/slides/_rels/slide10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317.xml"/><Relationship Id="rId5" Type="http://schemas.openxmlformats.org/officeDocument/2006/relationships/tags" Target="../tags/tag316.xml"/><Relationship Id="rId4" Type="http://schemas.openxmlformats.org/officeDocument/2006/relationships/image" Target="../media/image5.png"/><Relationship Id="rId3" Type="http://schemas.openxmlformats.org/officeDocument/2006/relationships/tags" Target="../tags/tag315.xml"/><Relationship Id="rId2" Type="http://schemas.openxmlformats.org/officeDocument/2006/relationships/image" Target="../media/image4.jpeg"/><Relationship Id="rId1" Type="http://schemas.openxmlformats.org/officeDocument/2006/relationships/image" Target="../media/image3.png"/></Relationships>
</file>

<file path=ppt/slides/_rels/slide10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21.xml"/><Relationship Id="rId6" Type="http://schemas.openxmlformats.org/officeDocument/2006/relationships/tags" Target="../tags/tag320.xml"/><Relationship Id="rId5" Type="http://schemas.openxmlformats.org/officeDocument/2006/relationships/tags" Target="../tags/tag319.xml"/><Relationship Id="rId4" Type="http://schemas.openxmlformats.org/officeDocument/2006/relationships/image" Target="../media/image5.png"/><Relationship Id="rId3" Type="http://schemas.openxmlformats.org/officeDocument/2006/relationships/tags" Target="../tags/tag318.xml"/><Relationship Id="rId2" Type="http://schemas.openxmlformats.org/officeDocument/2006/relationships/image" Target="../media/image4.jpeg"/><Relationship Id="rId1" Type="http://schemas.openxmlformats.org/officeDocument/2006/relationships/image" Target="../media/image3.png"/></Relationships>
</file>

<file path=ppt/slides/_rels/slide10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25.xml"/><Relationship Id="rId6" Type="http://schemas.openxmlformats.org/officeDocument/2006/relationships/tags" Target="../tags/tag324.xml"/><Relationship Id="rId5" Type="http://schemas.openxmlformats.org/officeDocument/2006/relationships/tags" Target="../tags/tag323.xml"/><Relationship Id="rId4" Type="http://schemas.openxmlformats.org/officeDocument/2006/relationships/image" Target="../media/image5.png"/><Relationship Id="rId3" Type="http://schemas.openxmlformats.org/officeDocument/2006/relationships/tags" Target="../tags/tag322.xml"/><Relationship Id="rId2" Type="http://schemas.openxmlformats.org/officeDocument/2006/relationships/image" Target="../media/image4.jpeg"/><Relationship Id="rId1" Type="http://schemas.openxmlformats.org/officeDocument/2006/relationships/image" Target="../media/image3.png"/></Relationships>
</file>

<file path=ppt/slides/_rels/slide10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image" Target="../media/image5.png"/><Relationship Id="rId3" Type="http://schemas.openxmlformats.org/officeDocument/2006/relationships/tags" Target="../tags/tag326.xml"/><Relationship Id="rId2" Type="http://schemas.openxmlformats.org/officeDocument/2006/relationships/image" Target="../media/image4.jpeg"/><Relationship Id="rId1" Type="http://schemas.openxmlformats.org/officeDocument/2006/relationships/image" Target="../media/image3.png"/></Relationships>
</file>

<file path=ppt/slides/_rels/slide10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33.xml"/><Relationship Id="rId6" Type="http://schemas.openxmlformats.org/officeDocument/2006/relationships/image" Target="../media/image7.png"/><Relationship Id="rId5" Type="http://schemas.openxmlformats.org/officeDocument/2006/relationships/tags" Target="../tags/tag332.xml"/><Relationship Id="rId4" Type="http://schemas.openxmlformats.org/officeDocument/2006/relationships/tags" Target="../tags/tag331.xml"/><Relationship Id="rId3" Type="http://schemas.openxmlformats.org/officeDocument/2006/relationships/image" Target="../media/image5.png"/><Relationship Id="rId2" Type="http://schemas.openxmlformats.org/officeDocument/2006/relationships/tags" Target="../tags/tag330.xml"/><Relationship Id="rId1" Type="http://schemas.openxmlformats.org/officeDocument/2006/relationships/image" Target="../media/image4.jpeg"/></Relationships>
</file>

<file path=ppt/slides/_rels/slide10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37.xml"/><Relationship Id="rId6" Type="http://schemas.openxmlformats.org/officeDocument/2006/relationships/image" Target="../media/image7.png"/><Relationship Id="rId5" Type="http://schemas.openxmlformats.org/officeDocument/2006/relationships/tags" Target="../tags/tag336.xml"/><Relationship Id="rId4" Type="http://schemas.openxmlformats.org/officeDocument/2006/relationships/tags" Target="../tags/tag335.xml"/><Relationship Id="rId3" Type="http://schemas.openxmlformats.org/officeDocument/2006/relationships/image" Target="../media/image5.png"/><Relationship Id="rId2" Type="http://schemas.openxmlformats.org/officeDocument/2006/relationships/tags" Target="../tags/tag334.xml"/><Relationship Id="rId1" Type="http://schemas.openxmlformats.org/officeDocument/2006/relationships/image" Target="../media/image4.jpeg"/></Relationships>
</file>

<file path=ppt/slides/_rels/slide10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41.xml"/><Relationship Id="rId6" Type="http://schemas.openxmlformats.org/officeDocument/2006/relationships/image" Target="../media/image7.png"/><Relationship Id="rId5" Type="http://schemas.openxmlformats.org/officeDocument/2006/relationships/tags" Target="../tags/tag340.xml"/><Relationship Id="rId4" Type="http://schemas.openxmlformats.org/officeDocument/2006/relationships/tags" Target="../tags/tag339.xml"/><Relationship Id="rId3" Type="http://schemas.openxmlformats.org/officeDocument/2006/relationships/image" Target="../media/image5.png"/><Relationship Id="rId2" Type="http://schemas.openxmlformats.org/officeDocument/2006/relationships/tags" Target="../tags/tag338.xml"/><Relationship Id="rId1" Type="http://schemas.openxmlformats.org/officeDocument/2006/relationships/image" Target="../media/image4.jpeg"/></Relationships>
</file>

<file path=ppt/slides/_rels/slide10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343.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342.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3.png"/><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image" Target="../media/image5.png"/><Relationship Id="rId3" Type="http://schemas.openxmlformats.org/officeDocument/2006/relationships/tags" Target="../tags/tag10.xml"/><Relationship Id="rId2" Type="http://schemas.openxmlformats.org/officeDocument/2006/relationships/image" Target="../media/image4.jpeg"/><Relationship Id="rId1" Type="http://schemas.openxmlformats.org/officeDocument/2006/relationships/image" Target="../media/image3.png"/></Relationships>
</file>

<file path=ppt/slides/_rels/slide11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345.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344.xml"/><Relationship Id="rId1" Type="http://schemas.openxmlformats.org/officeDocument/2006/relationships/image" Target="../media/image4.jpeg"/></Relationships>
</file>

<file path=ppt/slides/_rels/slide1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347.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346.xml"/><Relationship Id="rId1" Type="http://schemas.openxmlformats.org/officeDocument/2006/relationships/image" Target="../media/image4.jpeg"/></Relationships>
</file>

<file path=ppt/slides/_rels/slide11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349.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348.xml"/><Relationship Id="rId1" Type="http://schemas.openxmlformats.org/officeDocument/2006/relationships/image" Target="../media/image4.jpeg"/></Relationships>
</file>

<file path=ppt/slides/_rels/slide11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351.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350.xml"/><Relationship Id="rId1" Type="http://schemas.openxmlformats.org/officeDocument/2006/relationships/image" Target="../media/image4.jpeg"/></Relationships>
</file>

<file path=ppt/slides/_rels/slide11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353.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352.xml"/><Relationship Id="rId1" Type="http://schemas.openxmlformats.org/officeDocument/2006/relationships/image" Target="../media/image4.jpeg"/></Relationships>
</file>

<file path=ppt/slides/_rels/slide1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354.xml"/><Relationship Id="rId1" Type="http://schemas.openxmlformats.org/officeDocument/2006/relationships/image" Target="../media/image4.jpeg"/></Relationships>
</file>

<file path=ppt/slides/_rels/slide11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355.xml"/><Relationship Id="rId1" Type="http://schemas.openxmlformats.org/officeDocument/2006/relationships/image" Target="../media/image4.jpeg"/></Relationships>
</file>

<file path=ppt/slides/_rels/slide11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357.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356.xml"/><Relationship Id="rId1" Type="http://schemas.openxmlformats.org/officeDocument/2006/relationships/image" Target="../media/image4.jpeg"/></Relationships>
</file>

<file path=ppt/slides/_rels/slide11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359.xml"/><Relationship Id="rId4" Type="http://schemas.openxmlformats.org/officeDocument/2006/relationships/image" Target="../media/image5.png"/><Relationship Id="rId3" Type="http://schemas.openxmlformats.org/officeDocument/2006/relationships/tags" Target="../tags/tag358.xml"/><Relationship Id="rId2" Type="http://schemas.openxmlformats.org/officeDocument/2006/relationships/image" Target="../media/image4.jpeg"/><Relationship Id="rId1" Type="http://schemas.openxmlformats.org/officeDocument/2006/relationships/image" Target="../media/image3.png"/></Relationships>
</file>

<file path=ppt/slides/_rels/slide1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4.png"/><Relationship Id="rId6" Type="http://schemas.openxmlformats.org/officeDocument/2006/relationships/image" Target="../media/image7.png"/><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image" Target="../media/image5.png"/><Relationship Id="rId2" Type="http://schemas.openxmlformats.org/officeDocument/2006/relationships/tags" Target="../tags/tag13.xml"/><Relationship Id="rId1" Type="http://schemas.openxmlformats.org/officeDocument/2006/relationships/image" Target="../media/image4.jpeg"/></Relationships>
</file>

<file path=ppt/slides/_rels/slide1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tags" Target="../tags/tag360.xml"/><Relationship Id="rId2" Type="http://schemas.openxmlformats.org/officeDocument/2006/relationships/image" Target="../media/image4.jpeg"/><Relationship Id="rId1" Type="http://schemas.openxmlformats.org/officeDocument/2006/relationships/image" Target="../media/image3.png"/></Relationships>
</file>

<file path=ppt/slides/_rels/slide12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362.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361.xml"/><Relationship Id="rId1" Type="http://schemas.openxmlformats.org/officeDocument/2006/relationships/image" Target="../media/image4.jpeg"/></Relationships>
</file>

<file path=ppt/slides/_rels/slide12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365.xml"/><Relationship Id="rId5" Type="http://schemas.openxmlformats.org/officeDocument/2006/relationships/tags" Target="../tags/tag364.xml"/><Relationship Id="rId4" Type="http://schemas.openxmlformats.org/officeDocument/2006/relationships/image" Target="../media/image5.png"/><Relationship Id="rId3" Type="http://schemas.openxmlformats.org/officeDocument/2006/relationships/tags" Target="../tags/tag363.xml"/><Relationship Id="rId2" Type="http://schemas.openxmlformats.org/officeDocument/2006/relationships/image" Target="../media/image4.jpeg"/><Relationship Id="rId1" Type="http://schemas.openxmlformats.org/officeDocument/2006/relationships/image" Target="../media/image3.png"/></Relationships>
</file>

<file path=ppt/slides/_rels/slide12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367.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366.xml"/><Relationship Id="rId1" Type="http://schemas.openxmlformats.org/officeDocument/2006/relationships/image" Target="../media/image4.jpeg"/></Relationships>
</file>

<file path=ppt/slides/_rels/slide12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image" Target="../media/image5.png"/><Relationship Id="rId3" Type="http://schemas.openxmlformats.org/officeDocument/2006/relationships/tags" Target="../tags/tag368.xml"/><Relationship Id="rId2" Type="http://schemas.openxmlformats.org/officeDocument/2006/relationships/image" Target="../media/image4.jpeg"/><Relationship Id="rId1" Type="http://schemas.openxmlformats.org/officeDocument/2006/relationships/image" Target="../media/image3.png"/></Relationships>
</file>

<file path=ppt/slides/_rels/slide12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77.xml"/><Relationship Id="rId7" Type="http://schemas.openxmlformats.org/officeDocument/2006/relationships/tags" Target="../tags/tag376.xml"/><Relationship Id="rId6" Type="http://schemas.openxmlformats.org/officeDocument/2006/relationships/tags" Target="../tags/tag375.xml"/><Relationship Id="rId5" Type="http://schemas.openxmlformats.org/officeDocument/2006/relationships/tags" Target="../tags/tag374.xml"/><Relationship Id="rId4" Type="http://schemas.openxmlformats.org/officeDocument/2006/relationships/image" Target="../media/image5.png"/><Relationship Id="rId3" Type="http://schemas.openxmlformats.org/officeDocument/2006/relationships/tags" Target="../tags/tag373.xml"/><Relationship Id="rId2" Type="http://schemas.openxmlformats.org/officeDocument/2006/relationships/image" Target="../media/image4.jpeg"/><Relationship Id="rId1" Type="http://schemas.openxmlformats.org/officeDocument/2006/relationships/image" Target="../media/image3.png"/></Relationships>
</file>

<file path=ppt/slides/_rels/slide12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81.xml"/><Relationship Id="rId6" Type="http://schemas.openxmlformats.org/officeDocument/2006/relationships/image" Target="../media/image7.png"/><Relationship Id="rId5" Type="http://schemas.openxmlformats.org/officeDocument/2006/relationships/tags" Target="../tags/tag380.xml"/><Relationship Id="rId4" Type="http://schemas.openxmlformats.org/officeDocument/2006/relationships/tags" Target="../tags/tag379.xml"/><Relationship Id="rId3" Type="http://schemas.openxmlformats.org/officeDocument/2006/relationships/image" Target="../media/image5.png"/><Relationship Id="rId2" Type="http://schemas.openxmlformats.org/officeDocument/2006/relationships/tags" Target="../tags/tag378.xml"/><Relationship Id="rId1" Type="http://schemas.openxmlformats.org/officeDocument/2006/relationships/image" Target="../media/image4.jpeg"/></Relationships>
</file>

<file path=ppt/slides/_rels/slide12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85.xml"/><Relationship Id="rId6" Type="http://schemas.openxmlformats.org/officeDocument/2006/relationships/image" Target="../media/image7.png"/><Relationship Id="rId5" Type="http://schemas.openxmlformats.org/officeDocument/2006/relationships/tags" Target="../tags/tag384.xml"/><Relationship Id="rId4" Type="http://schemas.openxmlformats.org/officeDocument/2006/relationships/tags" Target="../tags/tag383.xml"/><Relationship Id="rId3" Type="http://schemas.openxmlformats.org/officeDocument/2006/relationships/image" Target="../media/image5.png"/><Relationship Id="rId2" Type="http://schemas.openxmlformats.org/officeDocument/2006/relationships/tags" Target="../tags/tag382.xml"/><Relationship Id="rId1" Type="http://schemas.openxmlformats.org/officeDocument/2006/relationships/image" Target="../media/image4.jpeg"/></Relationships>
</file>

<file path=ppt/slides/_rels/slide12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89.xml"/><Relationship Id="rId6" Type="http://schemas.openxmlformats.org/officeDocument/2006/relationships/image" Target="../media/image7.png"/><Relationship Id="rId5" Type="http://schemas.openxmlformats.org/officeDocument/2006/relationships/tags" Target="../tags/tag388.xml"/><Relationship Id="rId4" Type="http://schemas.openxmlformats.org/officeDocument/2006/relationships/tags" Target="../tags/tag387.xml"/><Relationship Id="rId3" Type="http://schemas.openxmlformats.org/officeDocument/2006/relationships/image" Target="../media/image5.png"/><Relationship Id="rId2" Type="http://schemas.openxmlformats.org/officeDocument/2006/relationships/tags" Target="../tags/tag386.xml"/><Relationship Id="rId1" Type="http://schemas.openxmlformats.org/officeDocument/2006/relationships/image" Target="../media/image4.jpeg"/></Relationships>
</file>

<file path=ppt/slides/_rels/slide12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93.xml"/><Relationship Id="rId6" Type="http://schemas.openxmlformats.org/officeDocument/2006/relationships/image" Target="../media/image7.png"/><Relationship Id="rId5" Type="http://schemas.openxmlformats.org/officeDocument/2006/relationships/tags" Target="../tags/tag392.xml"/><Relationship Id="rId4" Type="http://schemas.openxmlformats.org/officeDocument/2006/relationships/tags" Target="../tags/tag391.xml"/><Relationship Id="rId3" Type="http://schemas.openxmlformats.org/officeDocument/2006/relationships/image" Target="../media/image5.png"/><Relationship Id="rId2" Type="http://schemas.openxmlformats.org/officeDocument/2006/relationships/tags" Target="../tags/tag390.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5.png"/><Relationship Id="rId6" Type="http://schemas.openxmlformats.org/officeDocument/2006/relationships/image" Target="../media/image7.png"/><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image" Target="../media/image5.png"/><Relationship Id="rId2" Type="http://schemas.openxmlformats.org/officeDocument/2006/relationships/tags" Target="../tags/tag16.xml"/><Relationship Id="rId1" Type="http://schemas.openxmlformats.org/officeDocument/2006/relationships/image" Target="../media/image4.jpeg"/></Relationships>
</file>

<file path=ppt/slides/_rels/slide13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97.xml"/><Relationship Id="rId6" Type="http://schemas.openxmlformats.org/officeDocument/2006/relationships/image" Target="../media/image7.png"/><Relationship Id="rId5" Type="http://schemas.openxmlformats.org/officeDocument/2006/relationships/tags" Target="../tags/tag396.xml"/><Relationship Id="rId4" Type="http://schemas.openxmlformats.org/officeDocument/2006/relationships/tags" Target="../tags/tag395.xml"/><Relationship Id="rId3" Type="http://schemas.openxmlformats.org/officeDocument/2006/relationships/image" Target="../media/image5.png"/><Relationship Id="rId2" Type="http://schemas.openxmlformats.org/officeDocument/2006/relationships/tags" Target="../tags/tag394.xml"/><Relationship Id="rId1" Type="http://schemas.openxmlformats.org/officeDocument/2006/relationships/image" Target="../media/image4.jpeg"/></Relationships>
</file>

<file path=ppt/slides/_rels/slide13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401.xml"/><Relationship Id="rId6" Type="http://schemas.openxmlformats.org/officeDocument/2006/relationships/image" Target="../media/image7.png"/><Relationship Id="rId5" Type="http://schemas.openxmlformats.org/officeDocument/2006/relationships/tags" Target="../tags/tag400.xml"/><Relationship Id="rId4" Type="http://schemas.openxmlformats.org/officeDocument/2006/relationships/tags" Target="../tags/tag399.xml"/><Relationship Id="rId3" Type="http://schemas.openxmlformats.org/officeDocument/2006/relationships/image" Target="../media/image5.png"/><Relationship Id="rId2" Type="http://schemas.openxmlformats.org/officeDocument/2006/relationships/tags" Target="../tags/tag398.xml"/><Relationship Id="rId1" Type="http://schemas.openxmlformats.org/officeDocument/2006/relationships/image" Target="../media/image4.jpeg"/></Relationships>
</file>

<file path=ppt/slides/_rels/slide13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405.xml"/><Relationship Id="rId6" Type="http://schemas.openxmlformats.org/officeDocument/2006/relationships/image" Target="../media/image7.png"/><Relationship Id="rId5" Type="http://schemas.openxmlformats.org/officeDocument/2006/relationships/tags" Target="../tags/tag404.xml"/><Relationship Id="rId4" Type="http://schemas.openxmlformats.org/officeDocument/2006/relationships/tags" Target="../tags/tag403.xml"/><Relationship Id="rId3" Type="http://schemas.openxmlformats.org/officeDocument/2006/relationships/image" Target="../media/image5.png"/><Relationship Id="rId2" Type="http://schemas.openxmlformats.org/officeDocument/2006/relationships/tags" Target="../tags/tag402.xml"/><Relationship Id="rId1" Type="http://schemas.openxmlformats.org/officeDocument/2006/relationships/image" Target="../media/image4.jpeg"/></Relationships>
</file>

<file path=ppt/slides/_rels/slide13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409.xml"/><Relationship Id="rId6" Type="http://schemas.openxmlformats.org/officeDocument/2006/relationships/image" Target="../media/image7.png"/><Relationship Id="rId5" Type="http://schemas.openxmlformats.org/officeDocument/2006/relationships/tags" Target="../tags/tag408.xml"/><Relationship Id="rId4" Type="http://schemas.openxmlformats.org/officeDocument/2006/relationships/tags" Target="../tags/tag407.xml"/><Relationship Id="rId3" Type="http://schemas.openxmlformats.org/officeDocument/2006/relationships/image" Target="../media/image5.png"/><Relationship Id="rId2" Type="http://schemas.openxmlformats.org/officeDocument/2006/relationships/tags" Target="../tags/tag406.xml"/><Relationship Id="rId1" Type="http://schemas.openxmlformats.org/officeDocument/2006/relationships/image" Target="../media/image4.jpeg"/></Relationships>
</file>

<file path=ppt/slides/_rels/slide13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413.xml"/><Relationship Id="rId6" Type="http://schemas.openxmlformats.org/officeDocument/2006/relationships/image" Target="../media/image7.png"/><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image" Target="../media/image5.png"/><Relationship Id="rId2" Type="http://schemas.openxmlformats.org/officeDocument/2006/relationships/tags" Target="../tags/tag410.xml"/><Relationship Id="rId1" Type="http://schemas.openxmlformats.org/officeDocument/2006/relationships/image" Target="../media/image4.jpeg"/></Relationships>
</file>

<file path=ppt/slides/_rels/slide13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417.xml"/><Relationship Id="rId6" Type="http://schemas.openxmlformats.org/officeDocument/2006/relationships/image" Target="../media/image7.png"/><Relationship Id="rId5" Type="http://schemas.openxmlformats.org/officeDocument/2006/relationships/tags" Target="../tags/tag416.xml"/><Relationship Id="rId4" Type="http://schemas.openxmlformats.org/officeDocument/2006/relationships/tags" Target="../tags/tag415.xml"/><Relationship Id="rId3" Type="http://schemas.openxmlformats.org/officeDocument/2006/relationships/image" Target="../media/image5.png"/><Relationship Id="rId2" Type="http://schemas.openxmlformats.org/officeDocument/2006/relationships/tags" Target="../tags/tag414.xml"/><Relationship Id="rId1" Type="http://schemas.openxmlformats.org/officeDocument/2006/relationships/image" Target="../media/image4.jpeg"/></Relationships>
</file>

<file path=ppt/slides/_rels/slide13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422.xml"/><Relationship Id="rId7" Type="http://schemas.openxmlformats.org/officeDocument/2006/relationships/tags" Target="../tags/tag421.xml"/><Relationship Id="rId6" Type="http://schemas.openxmlformats.org/officeDocument/2006/relationships/image" Target="../media/image7.png"/><Relationship Id="rId5" Type="http://schemas.openxmlformats.org/officeDocument/2006/relationships/tags" Target="../tags/tag420.xml"/><Relationship Id="rId4" Type="http://schemas.openxmlformats.org/officeDocument/2006/relationships/tags" Target="../tags/tag419.xml"/><Relationship Id="rId3" Type="http://schemas.openxmlformats.org/officeDocument/2006/relationships/image" Target="../media/image5.png"/><Relationship Id="rId2" Type="http://schemas.openxmlformats.org/officeDocument/2006/relationships/tags" Target="../tags/tag418.xml"/><Relationship Id="rId1" Type="http://schemas.openxmlformats.org/officeDocument/2006/relationships/image" Target="../media/image4.jpeg"/></Relationships>
</file>

<file path=ppt/slides/_rels/slide13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427.xml"/><Relationship Id="rId7" Type="http://schemas.openxmlformats.org/officeDocument/2006/relationships/tags" Target="../tags/tag426.xml"/><Relationship Id="rId6" Type="http://schemas.openxmlformats.org/officeDocument/2006/relationships/image" Target="../media/image7.png"/><Relationship Id="rId5" Type="http://schemas.openxmlformats.org/officeDocument/2006/relationships/tags" Target="../tags/tag425.xml"/><Relationship Id="rId4" Type="http://schemas.openxmlformats.org/officeDocument/2006/relationships/tags" Target="../tags/tag424.xml"/><Relationship Id="rId3" Type="http://schemas.openxmlformats.org/officeDocument/2006/relationships/image" Target="../media/image5.png"/><Relationship Id="rId2" Type="http://schemas.openxmlformats.org/officeDocument/2006/relationships/tags" Target="../tags/tag423.xml"/><Relationship Id="rId1" Type="http://schemas.openxmlformats.org/officeDocument/2006/relationships/image" Target="../media/image4.jpeg"/></Relationships>
</file>

<file path=ppt/slides/_rels/slide13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429.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428.xml"/><Relationship Id="rId1" Type="http://schemas.openxmlformats.org/officeDocument/2006/relationships/image" Target="../media/image4.jpeg"/></Relationships>
</file>

<file path=ppt/slides/_rels/slide13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434.xml"/><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tags" Target="../tags/tag431.xml"/><Relationship Id="rId2" Type="http://schemas.openxmlformats.org/officeDocument/2006/relationships/tags" Target="../tags/tag430.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image" Target="../media/image5.png"/><Relationship Id="rId3" Type="http://schemas.openxmlformats.org/officeDocument/2006/relationships/tags" Target="../tags/tag19.xml"/><Relationship Id="rId2" Type="http://schemas.openxmlformats.org/officeDocument/2006/relationships/image" Target="../media/image4.jpeg"/><Relationship Id="rId1" Type="http://schemas.openxmlformats.org/officeDocument/2006/relationships/image" Target="../media/image3.png"/></Relationships>
</file>

<file path=ppt/slides/_rels/slide14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439.xml"/><Relationship Id="rId5" Type="http://schemas.openxmlformats.org/officeDocument/2006/relationships/tags" Target="../tags/tag438.xml"/><Relationship Id="rId4" Type="http://schemas.openxmlformats.org/officeDocument/2006/relationships/tags" Target="../tags/tag437.xml"/><Relationship Id="rId3" Type="http://schemas.openxmlformats.org/officeDocument/2006/relationships/tags" Target="../tags/tag436.xml"/><Relationship Id="rId2" Type="http://schemas.openxmlformats.org/officeDocument/2006/relationships/tags" Target="../tags/tag435.xml"/><Relationship Id="rId1" Type="http://schemas.openxmlformats.org/officeDocument/2006/relationships/image" Target="../media/image3.png"/></Relationships>
</file>

<file path=ppt/slides/_rels/slide14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442.xml"/><Relationship Id="rId5" Type="http://schemas.openxmlformats.org/officeDocument/2006/relationships/tags" Target="../tags/tag441.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440.xml"/><Relationship Id="rId1" Type="http://schemas.openxmlformats.org/officeDocument/2006/relationships/image" Target="../media/image4.jpeg"/></Relationships>
</file>

<file path=ppt/slides/_rels/slide14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445.xml"/><Relationship Id="rId5" Type="http://schemas.openxmlformats.org/officeDocument/2006/relationships/tags" Target="../tags/tag444.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443.xml"/><Relationship Id="rId1" Type="http://schemas.openxmlformats.org/officeDocument/2006/relationships/image" Target="../media/image4.jpeg"/></Relationships>
</file>

<file path=ppt/slides/_rels/slide14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450.xml"/><Relationship Id="rId5" Type="http://schemas.openxmlformats.org/officeDocument/2006/relationships/tags" Target="../tags/tag449.xml"/><Relationship Id="rId4" Type="http://schemas.openxmlformats.org/officeDocument/2006/relationships/tags" Target="../tags/tag448.xml"/><Relationship Id="rId3" Type="http://schemas.openxmlformats.org/officeDocument/2006/relationships/tags" Target="../tags/tag447.xml"/><Relationship Id="rId2" Type="http://schemas.openxmlformats.org/officeDocument/2006/relationships/tags" Target="../tags/tag446.xml"/><Relationship Id="rId1" Type="http://schemas.openxmlformats.org/officeDocument/2006/relationships/image" Target="../media/image3.png"/></Relationships>
</file>

<file path=ppt/slides/_rels/slide14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44.png"/><Relationship Id="rId7" Type="http://schemas.openxmlformats.org/officeDocument/2006/relationships/image" Target="../media/image43.png"/><Relationship Id="rId6" Type="http://schemas.openxmlformats.org/officeDocument/2006/relationships/tags" Target="../tags/tag455.xml"/><Relationship Id="rId5" Type="http://schemas.openxmlformats.org/officeDocument/2006/relationships/tags" Target="../tags/tag454.xml"/><Relationship Id="rId4" Type="http://schemas.openxmlformats.org/officeDocument/2006/relationships/tags" Target="../tags/tag453.xml"/><Relationship Id="rId3" Type="http://schemas.openxmlformats.org/officeDocument/2006/relationships/tags" Target="../tags/tag452.xml"/><Relationship Id="rId2" Type="http://schemas.openxmlformats.org/officeDocument/2006/relationships/tags" Target="../tags/tag451.xml"/><Relationship Id="rId1" Type="http://schemas.openxmlformats.org/officeDocument/2006/relationships/image" Target="../media/image3.png"/></Relationships>
</file>

<file path=ppt/slides/_rels/slide14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459.xml"/><Relationship Id="rId4" Type="http://schemas.openxmlformats.org/officeDocument/2006/relationships/image" Target="../media/image7.png"/><Relationship Id="rId3" Type="http://schemas.openxmlformats.org/officeDocument/2006/relationships/tags" Target="../tags/tag458.xml"/><Relationship Id="rId2" Type="http://schemas.openxmlformats.org/officeDocument/2006/relationships/tags" Target="../tags/tag457.xml"/><Relationship Id="rId1" Type="http://schemas.openxmlformats.org/officeDocument/2006/relationships/tags" Target="../tags/tag456.xml"/></Relationships>
</file>

<file path=ppt/slides/_rels/slide14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4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tags" Target="../tags/tag460.xml"/><Relationship Id="rId2" Type="http://schemas.openxmlformats.org/officeDocument/2006/relationships/image" Target="../media/image4.jpeg"/><Relationship Id="rId1" Type="http://schemas.openxmlformats.org/officeDocument/2006/relationships/image" Target="../media/image3.png"/></Relationships>
</file>

<file path=ppt/slides/_rels/slide14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462.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461.xml"/><Relationship Id="rId1" Type="http://schemas.openxmlformats.org/officeDocument/2006/relationships/image" Target="../media/image4.jpeg"/></Relationships>
</file>

<file path=ppt/slides/_rels/slide14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464.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463.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9" Type="http://schemas.openxmlformats.org/officeDocument/2006/relationships/video" Target="../media/media2.mp4"/><Relationship Id="rId8" Type="http://schemas.openxmlformats.org/officeDocument/2006/relationships/image" Target="../media/image16.png"/><Relationship Id="rId7" Type="http://schemas.openxmlformats.org/officeDocument/2006/relationships/tags" Target="../tags/tag25.xml"/><Relationship Id="rId6" Type="http://schemas.microsoft.com/office/2007/relationships/media" Target="../media/media1.mp4"/><Relationship Id="rId5" Type="http://schemas.openxmlformats.org/officeDocument/2006/relationships/video" Target="../media/media1.mp4"/><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24.xml"/><Relationship Id="rId17" Type="http://schemas.openxmlformats.org/officeDocument/2006/relationships/slideLayout" Target="../slideLayouts/slideLayout1.xml"/><Relationship Id="rId16" Type="http://schemas.openxmlformats.org/officeDocument/2006/relationships/image" Target="../media/image18.png"/><Relationship Id="rId15" Type="http://schemas.openxmlformats.org/officeDocument/2006/relationships/tags" Target="../tags/tag27.xml"/><Relationship Id="rId14" Type="http://schemas.microsoft.com/office/2007/relationships/media" Target="../media/media3.mp4"/><Relationship Id="rId13" Type="http://schemas.openxmlformats.org/officeDocument/2006/relationships/video" Target="../media/media3.mp4"/><Relationship Id="rId12" Type="http://schemas.openxmlformats.org/officeDocument/2006/relationships/image" Target="../media/image17.png"/><Relationship Id="rId11" Type="http://schemas.openxmlformats.org/officeDocument/2006/relationships/tags" Target="../tags/tag26.xml"/><Relationship Id="rId10" Type="http://schemas.microsoft.com/office/2007/relationships/media" Target="../media/media2.mp4"/><Relationship Id="rId1" Type="http://schemas.openxmlformats.org/officeDocument/2006/relationships/image" Target="../media/image4.jpeg"/></Relationships>
</file>

<file path=ppt/slides/_rels/slide15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469.xml"/><Relationship Id="rId7" Type="http://schemas.openxmlformats.org/officeDocument/2006/relationships/tags" Target="../tags/tag468.xml"/><Relationship Id="rId6" Type="http://schemas.openxmlformats.org/officeDocument/2006/relationships/image" Target="../media/image7.png"/><Relationship Id="rId5" Type="http://schemas.openxmlformats.org/officeDocument/2006/relationships/tags" Target="../tags/tag467.xml"/><Relationship Id="rId4" Type="http://schemas.openxmlformats.org/officeDocument/2006/relationships/tags" Target="../tags/tag466.xml"/><Relationship Id="rId3" Type="http://schemas.openxmlformats.org/officeDocument/2006/relationships/image" Target="../media/image5.png"/><Relationship Id="rId2" Type="http://schemas.openxmlformats.org/officeDocument/2006/relationships/tags" Target="../tags/tag465.xml"/><Relationship Id="rId1" Type="http://schemas.openxmlformats.org/officeDocument/2006/relationships/image" Target="../media/image4.jpeg"/></Relationships>
</file>

<file path=ppt/slides/_rels/slide15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472.xml"/><Relationship Id="rId5" Type="http://schemas.openxmlformats.org/officeDocument/2006/relationships/tags" Target="../tags/tag471.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470.xml"/><Relationship Id="rId1" Type="http://schemas.openxmlformats.org/officeDocument/2006/relationships/image" Target="../media/image4.jpeg"/></Relationships>
</file>

<file path=ppt/slides/_rels/slide15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475.xml"/><Relationship Id="rId5" Type="http://schemas.openxmlformats.org/officeDocument/2006/relationships/tags" Target="../tags/tag474.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473.xml"/><Relationship Id="rId1" Type="http://schemas.openxmlformats.org/officeDocument/2006/relationships/image" Target="../media/image4.jpeg"/></Relationships>
</file>

<file path=ppt/slides/_rels/slide15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478.xml"/><Relationship Id="rId5" Type="http://schemas.openxmlformats.org/officeDocument/2006/relationships/tags" Target="../tags/tag477.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476.xml"/><Relationship Id="rId1" Type="http://schemas.openxmlformats.org/officeDocument/2006/relationships/image" Target="../media/image4.jpeg"/></Relationships>
</file>

<file path=ppt/slides/_rels/slide15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481.xml"/><Relationship Id="rId5" Type="http://schemas.openxmlformats.org/officeDocument/2006/relationships/tags" Target="../tags/tag480.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479.xml"/><Relationship Id="rId1" Type="http://schemas.openxmlformats.org/officeDocument/2006/relationships/image" Target="../media/image4.jpeg"/></Relationships>
</file>

<file path=ppt/slides/_rels/slide15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484.xml"/><Relationship Id="rId5" Type="http://schemas.openxmlformats.org/officeDocument/2006/relationships/tags" Target="../tags/tag483.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482.xml"/><Relationship Id="rId1" Type="http://schemas.openxmlformats.org/officeDocument/2006/relationships/image" Target="../media/image4.jpeg"/></Relationships>
</file>

<file path=ppt/slides/_rels/slide15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486.xml"/><Relationship Id="rId4" Type="http://schemas.openxmlformats.org/officeDocument/2006/relationships/image" Target="../media/image5.png"/><Relationship Id="rId3" Type="http://schemas.openxmlformats.org/officeDocument/2006/relationships/tags" Target="../tags/tag485.xml"/><Relationship Id="rId2" Type="http://schemas.openxmlformats.org/officeDocument/2006/relationships/image" Target="../media/image4.jpeg"/><Relationship Id="rId1" Type="http://schemas.openxmlformats.org/officeDocument/2006/relationships/image" Target="../media/image3.png"/></Relationships>
</file>

<file path=ppt/slides/_rels/slide15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491.xml"/><Relationship Id="rId5" Type="http://schemas.openxmlformats.org/officeDocument/2006/relationships/tags" Target="../tags/tag490.xml"/><Relationship Id="rId4" Type="http://schemas.openxmlformats.org/officeDocument/2006/relationships/image" Target="../media/image7.png"/><Relationship Id="rId3" Type="http://schemas.openxmlformats.org/officeDocument/2006/relationships/tags" Target="../tags/tag489.xml"/><Relationship Id="rId2" Type="http://schemas.openxmlformats.org/officeDocument/2006/relationships/tags" Target="../tags/tag488.xml"/><Relationship Id="rId1" Type="http://schemas.openxmlformats.org/officeDocument/2006/relationships/tags" Target="../tags/tag487.xml"/></Relationships>
</file>

<file path=ppt/slides/_rels/slide15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496.xml"/><Relationship Id="rId5" Type="http://schemas.openxmlformats.org/officeDocument/2006/relationships/tags" Target="../tags/tag495.xml"/><Relationship Id="rId4" Type="http://schemas.openxmlformats.org/officeDocument/2006/relationships/image" Target="../media/image7.png"/><Relationship Id="rId3" Type="http://schemas.openxmlformats.org/officeDocument/2006/relationships/tags" Target="../tags/tag494.xml"/><Relationship Id="rId2" Type="http://schemas.openxmlformats.org/officeDocument/2006/relationships/tags" Target="../tags/tag493.xml"/><Relationship Id="rId1" Type="http://schemas.openxmlformats.org/officeDocument/2006/relationships/tags" Target="../tags/tag492.xml"/></Relationships>
</file>

<file path=ppt/slides/_rels/slide15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500.xml"/><Relationship Id="rId4" Type="http://schemas.openxmlformats.org/officeDocument/2006/relationships/image" Target="../media/image7.png"/><Relationship Id="rId3" Type="http://schemas.openxmlformats.org/officeDocument/2006/relationships/tags" Target="../tags/tag499.xml"/><Relationship Id="rId2" Type="http://schemas.openxmlformats.org/officeDocument/2006/relationships/tags" Target="../tags/tag498.xml"/><Relationship Id="rId1" Type="http://schemas.openxmlformats.org/officeDocument/2006/relationships/tags" Target="../tags/tag497.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tags" Target="../tags/tag28.xml"/><Relationship Id="rId2" Type="http://schemas.openxmlformats.org/officeDocument/2006/relationships/image" Target="../media/image4.jpeg"/><Relationship Id="rId1" Type="http://schemas.openxmlformats.org/officeDocument/2006/relationships/image" Target="../media/image3.png"/></Relationships>
</file>

<file path=ppt/slides/_rels/slide16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504.xml"/><Relationship Id="rId4" Type="http://schemas.openxmlformats.org/officeDocument/2006/relationships/image" Target="../media/image7.png"/><Relationship Id="rId3" Type="http://schemas.openxmlformats.org/officeDocument/2006/relationships/tags" Target="../tags/tag503.xml"/><Relationship Id="rId2" Type="http://schemas.openxmlformats.org/officeDocument/2006/relationships/tags" Target="../tags/tag502.xml"/><Relationship Id="rId1" Type="http://schemas.openxmlformats.org/officeDocument/2006/relationships/tags" Target="../tags/tag501.xml"/></Relationships>
</file>

<file path=ppt/slides/_rels/slide16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508.xml"/><Relationship Id="rId4" Type="http://schemas.openxmlformats.org/officeDocument/2006/relationships/image" Target="../media/image7.png"/><Relationship Id="rId3" Type="http://schemas.openxmlformats.org/officeDocument/2006/relationships/tags" Target="../tags/tag507.xml"/><Relationship Id="rId2" Type="http://schemas.openxmlformats.org/officeDocument/2006/relationships/tags" Target="../tags/tag506.xml"/><Relationship Id="rId1" Type="http://schemas.openxmlformats.org/officeDocument/2006/relationships/tags" Target="../tags/tag505.xml"/></Relationships>
</file>

<file path=ppt/slides/_rels/slide16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513.xml"/><Relationship Id="rId5" Type="http://schemas.openxmlformats.org/officeDocument/2006/relationships/tags" Target="../tags/tag512.xml"/><Relationship Id="rId4" Type="http://schemas.openxmlformats.org/officeDocument/2006/relationships/image" Target="../media/image7.png"/><Relationship Id="rId3" Type="http://schemas.openxmlformats.org/officeDocument/2006/relationships/tags" Target="../tags/tag511.xml"/><Relationship Id="rId2" Type="http://schemas.openxmlformats.org/officeDocument/2006/relationships/tags" Target="../tags/tag510.xml"/><Relationship Id="rId1" Type="http://schemas.openxmlformats.org/officeDocument/2006/relationships/tags" Target="../tags/tag509.xml"/></Relationships>
</file>

<file path=ppt/slides/_rels/slide16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6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516.xml"/><Relationship Id="rId5" Type="http://schemas.openxmlformats.org/officeDocument/2006/relationships/tags" Target="../tags/tag515.xml"/><Relationship Id="rId4" Type="http://schemas.openxmlformats.org/officeDocument/2006/relationships/image" Target="../media/image5.png"/><Relationship Id="rId3" Type="http://schemas.openxmlformats.org/officeDocument/2006/relationships/tags" Target="../tags/tag514.xml"/><Relationship Id="rId2" Type="http://schemas.openxmlformats.org/officeDocument/2006/relationships/image" Target="../media/image4.jpeg"/><Relationship Id="rId1" Type="http://schemas.openxmlformats.org/officeDocument/2006/relationships/image" Target="../media/image3.png"/></Relationships>
</file>

<file path=ppt/slides/_rels/slide16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518.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517.xml"/><Relationship Id="rId1" Type="http://schemas.openxmlformats.org/officeDocument/2006/relationships/image" Target="../media/image4.jpeg"/></Relationships>
</file>

<file path=ppt/slides/_rels/slide16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520.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519.xml"/><Relationship Id="rId1" Type="http://schemas.openxmlformats.org/officeDocument/2006/relationships/image" Target="../media/image4.jpeg"/></Relationships>
</file>

<file path=ppt/slides/_rels/slide16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524.xml"/><Relationship Id="rId6" Type="http://schemas.openxmlformats.org/officeDocument/2006/relationships/image" Target="../media/image7.png"/><Relationship Id="rId5" Type="http://schemas.openxmlformats.org/officeDocument/2006/relationships/tags" Target="../tags/tag523.xml"/><Relationship Id="rId4" Type="http://schemas.openxmlformats.org/officeDocument/2006/relationships/tags" Target="../tags/tag522.xml"/><Relationship Id="rId3" Type="http://schemas.openxmlformats.org/officeDocument/2006/relationships/image" Target="../media/image5.png"/><Relationship Id="rId2" Type="http://schemas.openxmlformats.org/officeDocument/2006/relationships/tags" Target="../tags/tag521.xml"/><Relationship Id="rId1" Type="http://schemas.openxmlformats.org/officeDocument/2006/relationships/image" Target="../media/image4.jpeg"/></Relationships>
</file>

<file path=ppt/slides/_rels/slide16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529.xml"/><Relationship Id="rId7" Type="http://schemas.openxmlformats.org/officeDocument/2006/relationships/tags" Target="../tags/tag528.xml"/><Relationship Id="rId6" Type="http://schemas.openxmlformats.org/officeDocument/2006/relationships/tags" Target="../tags/tag527.xml"/><Relationship Id="rId5" Type="http://schemas.openxmlformats.org/officeDocument/2006/relationships/tags" Target="../tags/tag526.xml"/><Relationship Id="rId4" Type="http://schemas.openxmlformats.org/officeDocument/2006/relationships/image" Target="../media/image5.png"/><Relationship Id="rId3" Type="http://schemas.openxmlformats.org/officeDocument/2006/relationships/tags" Target="../tags/tag525.xml"/><Relationship Id="rId2" Type="http://schemas.openxmlformats.org/officeDocument/2006/relationships/image" Target="../media/image4.jpeg"/><Relationship Id="rId1" Type="http://schemas.openxmlformats.org/officeDocument/2006/relationships/image" Target="../media/image3.png"/></Relationships>
</file>

<file path=ppt/slides/_rels/slide16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534.xml"/><Relationship Id="rId7" Type="http://schemas.openxmlformats.org/officeDocument/2006/relationships/tags" Target="../tags/tag533.xml"/><Relationship Id="rId6" Type="http://schemas.openxmlformats.org/officeDocument/2006/relationships/tags" Target="../tags/tag532.xml"/><Relationship Id="rId5" Type="http://schemas.openxmlformats.org/officeDocument/2006/relationships/tags" Target="../tags/tag531.xml"/><Relationship Id="rId4" Type="http://schemas.openxmlformats.org/officeDocument/2006/relationships/image" Target="../media/image5.png"/><Relationship Id="rId3" Type="http://schemas.openxmlformats.org/officeDocument/2006/relationships/tags" Target="../tags/tag530.xml"/><Relationship Id="rId2" Type="http://schemas.openxmlformats.org/officeDocument/2006/relationships/image" Target="../media/image4.jpe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9" Type="http://schemas.openxmlformats.org/officeDocument/2006/relationships/video" Target="../media/media5.mp4"/><Relationship Id="rId8" Type="http://schemas.openxmlformats.org/officeDocument/2006/relationships/image" Target="../media/image19.png"/><Relationship Id="rId7" Type="http://schemas.openxmlformats.org/officeDocument/2006/relationships/tags" Target="../tags/tag32.xml"/><Relationship Id="rId6" Type="http://schemas.microsoft.com/office/2007/relationships/media" Target="../media/media4.mp4"/><Relationship Id="rId5" Type="http://schemas.openxmlformats.org/officeDocument/2006/relationships/video" Target="../media/media4.mp4"/><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7" Type="http://schemas.openxmlformats.org/officeDocument/2006/relationships/slideLayout" Target="../slideLayouts/slideLayout1.xml"/><Relationship Id="rId16" Type="http://schemas.openxmlformats.org/officeDocument/2006/relationships/image" Target="../media/image21.png"/><Relationship Id="rId15" Type="http://schemas.openxmlformats.org/officeDocument/2006/relationships/tags" Target="../tags/tag34.xml"/><Relationship Id="rId14" Type="http://schemas.microsoft.com/office/2007/relationships/media" Target="../media/media6.mp4"/><Relationship Id="rId13" Type="http://schemas.openxmlformats.org/officeDocument/2006/relationships/video" Target="../media/media6.mp4"/><Relationship Id="rId12" Type="http://schemas.openxmlformats.org/officeDocument/2006/relationships/image" Target="../media/image20.png"/><Relationship Id="rId11" Type="http://schemas.openxmlformats.org/officeDocument/2006/relationships/tags" Target="../tags/tag33.xml"/><Relationship Id="rId10" Type="http://schemas.microsoft.com/office/2007/relationships/media" Target="../media/media5.mp4"/><Relationship Id="rId1" Type="http://schemas.openxmlformats.org/officeDocument/2006/relationships/image" Target="../media/image3.png"/></Relationships>
</file>

<file path=ppt/slides/_rels/slide17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536.xml"/><Relationship Id="rId4" Type="http://schemas.openxmlformats.org/officeDocument/2006/relationships/image" Target="../media/image5.png"/><Relationship Id="rId3" Type="http://schemas.openxmlformats.org/officeDocument/2006/relationships/tags" Target="../tags/tag535.xml"/><Relationship Id="rId2" Type="http://schemas.openxmlformats.org/officeDocument/2006/relationships/image" Target="../media/image4.jpeg"/><Relationship Id="rId1" Type="http://schemas.openxmlformats.org/officeDocument/2006/relationships/image" Target="../media/image3.png"/></Relationships>
</file>

<file path=ppt/slides/_rels/slide17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540.xml"/><Relationship Id="rId4" Type="http://schemas.openxmlformats.org/officeDocument/2006/relationships/image" Target="../media/image7.png"/><Relationship Id="rId3" Type="http://schemas.openxmlformats.org/officeDocument/2006/relationships/tags" Target="../tags/tag539.xml"/><Relationship Id="rId2" Type="http://schemas.openxmlformats.org/officeDocument/2006/relationships/tags" Target="../tags/tag538.xml"/><Relationship Id="rId1" Type="http://schemas.openxmlformats.org/officeDocument/2006/relationships/tags" Target="../tags/tag537.xml"/></Relationships>
</file>

<file path=ppt/slides/_rels/slide17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542.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541.xml"/><Relationship Id="rId1" Type="http://schemas.openxmlformats.org/officeDocument/2006/relationships/image" Target="../media/image4.jpeg"/></Relationships>
</file>

<file path=ppt/slides/_rels/slide17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547.xml"/><Relationship Id="rId7" Type="http://schemas.openxmlformats.org/officeDocument/2006/relationships/tags" Target="../tags/tag546.xml"/><Relationship Id="rId6" Type="http://schemas.openxmlformats.org/officeDocument/2006/relationships/image" Target="../media/image7.png"/><Relationship Id="rId5" Type="http://schemas.openxmlformats.org/officeDocument/2006/relationships/tags" Target="../tags/tag545.xml"/><Relationship Id="rId4" Type="http://schemas.openxmlformats.org/officeDocument/2006/relationships/tags" Target="../tags/tag544.xml"/><Relationship Id="rId3" Type="http://schemas.openxmlformats.org/officeDocument/2006/relationships/image" Target="../media/image5.png"/><Relationship Id="rId2" Type="http://schemas.openxmlformats.org/officeDocument/2006/relationships/tags" Target="../tags/tag543.xml"/><Relationship Id="rId1" Type="http://schemas.openxmlformats.org/officeDocument/2006/relationships/image" Target="../media/image4.jpeg"/></Relationships>
</file>

<file path=ppt/slides/_rels/slide17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552.xml"/><Relationship Id="rId7" Type="http://schemas.openxmlformats.org/officeDocument/2006/relationships/tags" Target="../tags/tag551.xml"/><Relationship Id="rId6" Type="http://schemas.openxmlformats.org/officeDocument/2006/relationships/image" Target="../media/image7.png"/><Relationship Id="rId5" Type="http://schemas.openxmlformats.org/officeDocument/2006/relationships/tags" Target="../tags/tag550.xml"/><Relationship Id="rId4" Type="http://schemas.openxmlformats.org/officeDocument/2006/relationships/tags" Target="../tags/tag549.xml"/><Relationship Id="rId3" Type="http://schemas.openxmlformats.org/officeDocument/2006/relationships/image" Target="../media/image5.png"/><Relationship Id="rId2" Type="http://schemas.openxmlformats.org/officeDocument/2006/relationships/tags" Target="../tags/tag548.xml"/><Relationship Id="rId1" Type="http://schemas.openxmlformats.org/officeDocument/2006/relationships/image" Target="../media/image4.jpeg"/></Relationships>
</file>

<file path=ppt/slides/_rels/slide17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557.xml"/><Relationship Id="rId7" Type="http://schemas.openxmlformats.org/officeDocument/2006/relationships/tags" Target="../tags/tag556.xml"/><Relationship Id="rId6" Type="http://schemas.openxmlformats.org/officeDocument/2006/relationships/image" Target="../media/image7.png"/><Relationship Id="rId5" Type="http://schemas.openxmlformats.org/officeDocument/2006/relationships/tags" Target="../tags/tag555.xml"/><Relationship Id="rId4" Type="http://schemas.openxmlformats.org/officeDocument/2006/relationships/tags" Target="../tags/tag554.xml"/><Relationship Id="rId3" Type="http://schemas.openxmlformats.org/officeDocument/2006/relationships/image" Target="../media/image5.png"/><Relationship Id="rId2" Type="http://schemas.openxmlformats.org/officeDocument/2006/relationships/tags" Target="../tags/tag553.xml"/><Relationship Id="rId1" Type="http://schemas.openxmlformats.org/officeDocument/2006/relationships/image" Target="../media/image4.jpeg"/></Relationships>
</file>

<file path=ppt/slides/_rels/slide17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560.xml"/><Relationship Id="rId5" Type="http://schemas.openxmlformats.org/officeDocument/2006/relationships/tags" Target="../tags/tag559.xml"/><Relationship Id="rId4" Type="http://schemas.openxmlformats.org/officeDocument/2006/relationships/image" Target="../media/image5.png"/><Relationship Id="rId3" Type="http://schemas.openxmlformats.org/officeDocument/2006/relationships/tags" Target="../tags/tag558.xml"/><Relationship Id="rId2" Type="http://schemas.openxmlformats.org/officeDocument/2006/relationships/image" Target="../media/image4.jpeg"/><Relationship Id="rId1" Type="http://schemas.openxmlformats.org/officeDocument/2006/relationships/image" Target="../media/image3.png"/></Relationships>
</file>

<file path=ppt/slides/_rels/slide17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563.xml"/><Relationship Id="rId5" Type="http://schemas.openxmlformats.org/officeDocument/2006/relationships/tags" Target="../tags/tag562.xml"/><Relationship Id="rId4" Type="http://schemas.openxmlformats.org/officeDocument/2006/relationships/image" Target="../media/image5.png"/><Relationship Id="rId3" Type="http://schemas.openxmlformats.org/officeDocument/2006/relationships/tags" Target="../tags/tag561.xml"/><Relationship Id="rId2" Type="http://schemas.openxmlformats.org/officeDocument/2006/relationships/image" Target="../media/image4.jpeg"/><Relationship Id="rId1" Type="http://schemas.openxmlformats.org/officeDocument/2006/relationships/image" Target="../media/image3.png"/></Relationships>
</file>

<file path=ppt/slides/_rels/slide17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5.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tags" Target="../tags/tag35.xml"/><Relationship Id="rId2" Type="http://schemas.openxmlformats.org/officeDocument/2006/relationships/image" Target="../media/image4.jpe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9" Type="http://schemas.openxmlformats.org/officeDocument/2006/relationships/video" Target="../media/media8.mp4"/><Relationship Id="rId8" Type="http://schemas.openxmlformats.org/officeDocument/2006/relationships/image" Target="../media/image22.png"/><Relationship Id="rId7" Type="http://schemas.openxmlformats.org/officeDocument/2006/relationships/tags" Target="../tags/tag39.xml"/><Relationship Id="rId6" Type="http://schemas.microsoft.com/office/2007/relationships/media" Target="../media/media7.mp4"/><Relationship Id="rId5" Type="http://schemas.openxmlformats.org/officeDocument/2006/relationships/video" Target="../media/media7.mp4"/><Relationship Id="rId4" Type="http://schemas.openxmlformats.org/officeDocument/2006/relationships/image" Target="../media/image7.png"/><Relationship Id="rId3" Type="http://schemas.openxmlformats.org/officeDocument/2006/relationships/tags" Target="../tags/tag38.xml"/><Relationship Id="rId2" Type="http://schemas.openxmlformats.org/officeDocument/2006/relationships/tags" Target="../tags/tag37.xml"/><Relationship Id="rId17" Type="http://schemas.openxmlformats.org/officeDocument/2006/relationships/slideLayout" Target="../slideLayouts/slideLayout1.xml"/><Relationship Id="rId16" Type="http://schemas.openxmlformats.org/officeDocument/2006/relationships/image" Target="../media/image24.png"/><Relationship Id="rId15" Type="http://schemas.openxmlformats.org/officeDocument/2006/relationships/tags" Target="../tags/tag41.xml"/><Relationship Id="rId14" Type="http://schemas.microsoft.com/office/2007/relationships/media" Target="../media/media9.mp4"/><Relationship Id="rId13" Type="http://schemas.openxmlformats.org/officeDocument/2006/relationships/video" Target="../media/media9.mp4"/><Relationship Id="rId12" Type="http://schemas.openxmlformats.org/officeDocument/2006/relationships/image" Target="../media/image23.png"/><Relationship Id="rId11" Type="http://schemas.openxmlformats.org/officeDocument/2006/relationships/tags" Target="../tags/tag40.xml"/><Relationship Id="rId10" Type="http://schemas.microsoft.com/office/2007/relationships/media" Target="../media/media8.mp4"/><Relationship Id="rId1" Type="http://schemas.openxmlformats.org/officeDocument/2006/relationships/tags" Target="../tags/tag3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tags" Target="../tags/tag42.xml"/><Relationship Id="rId2" Type="http://schemas.openxmlformats.org/officeDocument/2006/relationships/image" Target="../media/image4.jpe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9" Type="http://schemas.openxmlformats.org/officeDocument/2006/relationships/video" Target="../media/media11.mp4"/><Relationship Id="rId8" Type="http://schemas.openxmlformats.org/officeDocument/2006/relationships/image" Target="../media/image25.png"/><Relationship Id="rId7" Type="http://schemas.openxmlformats.org/officeDocument/2006/relationships/tags" Target="../tags/tag46.xml"/><Relationship Id="rId6" Type="http://schemas.microsoft.com/office/2007/relationships/media" Target="../media/media10.mp4"/><Relationship Id="rId5" Type="http://schemas.openxmlformats.org/officeDocument/2006/relationships/video" Target="../media/media10.mp4"/><Relationship Id="rId4" Type="http://schemas.openxmlformats.org/officeDocument/2006/relationships/image" Target="../media/image7.png"/><Relationship Id="rId3" Type="http://schemas.openxmlformats.org/officeDocument/2006/relationships/tags" Target="../tags/tag45.xml"/><Relationship Id="rId2" Type="http://schemas.openxmlformats.org/officeDocument/2006/relationships/tags" Target="../tags/tag44.xml"/><Relationship Id="rId17" Type="http://schemas.openxmlformats.org/officeDocument/2006/relationships/slideLayout" Target="../slideLayouts/slideLayout1.xml"/><Relationship Id="rId16" Type="http://schemas.openxmlformats.org/officeDocument/2006/relationships/image" Target="../media/image27.png"/><Relationship Id="rId15" Type="http://schemas.openxmlformats.org/officeDocument/2006/relationships/tags" Target="../tags/tag48.xml"/><Relationship Id="rId14" Type="http://schemas.microsoft.com/office/2007/relationships/media" Target="../media/media12.mp4"/><Relationship Id="rId13" Type="http://schemas.openxmlformats.org/officeDocument/2006/relationships/video" Target="../media/media12.mp4"/><Relationship Id="rId12" Type="http://schemas.openxmlformats.org/officeDocument/2006/relationships/image" Target="../media/image26.png"/><Relationship Id="rId11" Type="http://schemas.openxmlformats.org/officeDocument/2006/relationships/tags" Target="../tags/tag47.xml"/><Relationship Id="rId10" Type="http://schemas.microsoft.com/office/2007/relationships/media" Target="../media/media11.mp4"/><Relationship Id="rId1" Type="http://schemas.openxmlformats.org/officeDocument/2006/relationships/tags" Target="../tags/tag43.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52.xml"/><Relationship Id="rId6" Type="http://schemas.openxmlformats.org/officeDocument/2006/relationships/image" Target="../media/image7.png"/><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image" Target="../media/image5.png"/><Relationship Id="rId2" Type="http://schemas.openxmlformats.org/officeDocument/2006/relationships/tags" Target="../tags/tag49.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image" Target="../media/image5.png"/><Relationship Id="rId2" Type="http://schemas.openxmlformats.org/officeDocument/2006/relationships/tags" Target="../tags/tag53.xml"/><Relationship Id="rId1" Type="http://schemas.openxmlformats.org/officeDocument/2006/relationships/image" Target="../media/image4.jpeg"/></Relationships>
</file>

<file path=ppt/slides/_rels/slide24.xml.rels><?xml version="1.0" encoding="UTF-8" standalone="yes"?>
<Relationships xmlns="http://schemas.openxmlformats.org/package/2006/relationships"><Relationship Id="rId9" Type="http://schemas.openxmlformats.org/officeDocument/2006/relationships/tags" Target="../tags/tag59.xml"/><Relationship Id="rId8" Type="http://schemas.microsoft.com/office/2007/relationships/media" Target="../media/media13.mp4"/><Relationship Id="rId7" Type="http://schemas.openxmlformats.org/officeDocument/2006/relationships/video" Target="../media/media13.mp4"/><Relationship Id="rId6" Type="http://schemas.openxmlformats.org/officeDocument/2006/relationships/image" Target="../media/image7.png"/><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image" Target="../media/image5.png"/><Relationship Id="rId2" Type="http://schemas.openxmlformats.org/officeDocument/2006/relationships/tags" Target="../tags/tag56.xml"/><Relationship Id="rId15" Type="http://schemas.openxmlformats.org/officeDocument/2006/relationships/slideLayout" Target="../slideLayouts/slideLayout1.xml"/><Relationship Id="rId14" Type="http://schemas.openxmlformats.org/officeDocument/2006/relationships/image" Target="../media/image29.png"/><Relationship Id="rId13" Type="http://schemas.openxmlformats.org/officeDocument/2006/relationships/tags" Target="../tags/tag60.xml"/><Relationship Id="rId12" Type="http://schemas.microsoft.com/office/2007/relationships/media" Target="../media/media14.mp4"/><Relationship Id="rId11" Type="http://schemas.openxmlformats.org/officeDocument/2006/relationships/video" Target="../media/media14.mp4"/><Relationship Id="rId10" Type="http://schemas.openxmlformats.org/officeDocument/2006/relationships/image" Target="../media/image28.png"/><Relationship Id="rId1" Type="http://schemas.openxmlformats.org/officeDocument/2006/relationships/image" Target="../media/image4.jpeg"/></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image" Target="../media/image5.png"/><Relationship Id="rId2" Type="http://schemas.openxmlformats.org/officeDocument/2006/relationships/tags" Target="../tags/tag61.xml"/><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9" Type="http://schemas.openxmlformats.org/officeDocument/2006/relationships/tags" Target="../tags/tag67.xml"/><Relationship Id="rId8" Type="http://schemas.microsoft.com/office/2007/relationships/media" Target="../media/media15.mp4"/><Relationship Id="rId7" Type="http://schemas.openxmlformats.org/officeDocument/2006/relationships/video" Target="../media/media15.mp4"/><Relationship Id="rId6" Type="http://schemas.openxmlformats.org/officeDocument/2006/relationships/image" Target="../media/image7.png"/><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image" Target="../media/image5.png"/><Relationship Id="rId2" Type="http://schemas.openxmlformats.org/officeDocument/2006/relationships/tags" Target="../tags/tag64.xml"/><Relationship Id="rId15" Type="http://schemas.openxmlformats.org/officeDocument/2006/relationships/slideLayout" Target="../slideLayouts/slideLayout1.xml"/><Relationship Id="rId14" Type="http://schemas.openxmlformats.org/officeDocument/2006/relationships/image" Target="../media/image31.png"/><Relationship Id="rId13" Type="http://schemas.openxmlformats.org/officeDocument/2006/relationships/tags" Target="../tags/tag68.xml"/><Relationship Id="rId12" Type="http://schemas.microsoft.com/office/2007/relationships/media" Target="../media/media16.mp4"/><Relationship Id="rId11" Type="http://schemas.openxmlformats.org/officeDocument/2006/relationships/video" Target="../media/media16.mp4"/><Relationship Id="rId10" Type="http://schemas.openxmlformats.org/officeDocument/2006/relationships/image" Target="../media/image30.png"/><Relationship Id="rId1" Type="http://schemas.openxmlformats.org/officeDocument/2006/relationships/image" Target="../media/image4.jpeg"/></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image" Target="../media/image5.png"/><Relationship Id="rId3" Type="http://schemas.openxmlformats.org/officeDocument/2006/relationships/tags" Target="../tags/tag69.xml"/><Relationship Id="rId2" Type="http://schemas.openxmlformats.org/officeDocument/2006/relationships/image" Target="../media/image4.jpeg"/><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9" Type="http://schemas.openxmlformats.org/officeDocument/2006/relationships/video" Target="../media/media18.mp4"/><Relationship Id="rId8" Type="http://schemas.openxmlformats.org/officeDocument/2006/relationships/image" Target="../media/image32.png"/><Relationship Id="rId7" Type="http://schemas.openxmlformats.org/officeDocument/2006/relationships/tags" Target="../tags/tag73.xml"/><Relationship Id="rId6" Type="http://schemas.microsoft.com/office/2007/relationships/media" Target="../media/media17.mp4"/><Relationship Id="rId5" Type="http://schemas.openxmlformats.org/officeDocument/2006/relationships/video" Target="../media/media17.mp4"/><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72.xml"/><Relationship Id="rId13" Type="http://schemas.openxmlformats.org/officeDocument/2006/relationships/slideLayout" Target="../slideLayouts/slideLayout1.xml"/><Relationship Id="rId12" Type="http://schemas.openxmlformats.org/officeDocument/2006/relationships/image" Target="../media/image33.png"/><Relationship Id="rId11" Type="http://schemas.openxmlformats.org/officeDocument/2006/relationships/tags" Target="../tags/tag74.xml"/><Relationship Id="rId10" Type="http://schemas.microsoft.com/office/2007/relationships/media" Target="../media/media18.mp4"/><Relationship Id="rId1" Type="http://schemas.openxmlformats.org/officeDocument/2006/relationships/image" Target="../media/image4.jpe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tags" Target="../tags/tag75.xml"/><Relationship Id="rId2" Type="http://schemas.openxmlformats.org/officeDocument/2006/relationships/image" Target="../media/image4.jpe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tags" Target="../tags/tag1.xml"/><Relationship Id="rId2" Type="http://schemas.openxmlformats.org/officeDocument/2006/relationships/image" Target="../media/image4.jpe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9" Type="http://schemas.openxmlformats.org/officeDocument/2006/relationships/video" Target="../media/media20.mp4"/><Relationship Id="rId8" Type="http://schemas.openxmlformats.org/officeDocument/2006/relationships/image" Target="../media/image34.png"/><Relationship Id="rId7" Type="http://schemas.openxmlformats.org/officeDocument/2006/relationships/tags" Target="../tags/tag79.xml"/><Relationship Id="rId6" Type="http://schemas.microsoft.com/office/2007/relationships/media" Target="../media/media19.mp4"/><Relationship Id="rId5" Type="http://schemas.openxmlformats.org/officeDocument/2006/relationships/video" Target="../media/media19.mp4"/><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3" Type="http://schemas.openxmlformats.org/officeDocument/2006/relationships/slideLayout" Target="../slideLayouts/slideLayout1.xml"/><Relationship Id="rId12" Type="http://schemas.openxmlformats.org/officeDocument/2006/relationships/image" Target="../media/image35.png"/><Relationship Id="rId11" Type="http://schemas.openxmlformats.org/officeDocument/2006/relationships/tags" Target="../tags/tag80.xml"/><Relationship Id="rId10" Type="http://schemas.microsoft.com/office/2007/relationships/media" Target="../media/media20.mp4"/><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36.png"/><Relationship Id="rId7" Type="http://schemas.openxmlformats.org/officeDocument/2006/relationships/tags" Target="../tags/tag87.xml"/><Relationship Id="rId6" Type="http://schemas.microsoft.com/office/2007/relationships/media" Target="../media/media21.mp4"/><Relationship Id="rId5" Type="http://schemas.openxmlformats.org/officeDocument/2006/relationships/video" Target="../media/media21.mp4"/><Relationship Id="rId4" Type="http://schemas.openxmlformats.org/officeDocument/2006/relationships/image" Target="../media/image7.png"/><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1.xml"/><Relationship Id="rId4" Type="http://schemas.openxmlformats.org/officeDocument/2006/relationships/image" Target="../media/image7.png"/><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5.xml"/><Relationship Id="rId4" Type="http://schemas.openxmlformats.org/officeDocument/2006/relationships/image" Target="../media/image7.png"/><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9.xml"/><Relationship Id="rId4" Type="http://schemas.openxmlformats.org/officeDocument/2006/relationships/image" Target="../media/image7.png"/><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image" Target="../media/image5.png"/><Relationship Id="rId3" Type="http://schemas.openxmlformats.org/officeDocument/2006/relationships/tags" Target="../tags/tag100.xml"/><Relationship Id="rId29" Type="http://schemas.openxmlformats.org/officeDocument/2006/relationships/slideLayout" Target="../slideLayouts/slideLayout1.xml"/><Relationship Id="rId28" Type="http://schemas.openxmlformats.org/officeDocument/2006/relationships/tags" Target="../tags/tag124.xml"/><Relationship Id="rId27" Type="http://schemas.openxmlformats.org/officeDocument/2006/relationships/tags" Target="../tags/tag123.xml"/><Relationship Id="rId26" Type="http://schemas.openxmlformats.org/officeDocument/2006/relationships/tags" Target="../tags/tag122.xml"/><Relationship Id="rId25" Type="http://schemas.openxmlformats.org/officeDocument/2006/relationships/tags" Target="../tags/tag121.xml"/><Relationship Id="rId24" Type="http://schemas.openxmlformats.org/officeDocument/2006/relationships/tags" Target="../tags/tag120.xml"/><Relationship Id="rId23" Type="http://schemas.openxmlformats.org/officeDocument/2006/relationships/tags" Target="../tags/tag119.xml"/><Relationship Id="rId22" Type="http://schemas.openxmlformats.org/officeDocument/2006/relationships/tags" Target="../tags/tag118.xml"/><Relationship Id="rId21" Type="http://schemas.openxmlformats.org/officeDocument/2006/relationships/tags" Target="../tags/tag117.xml"/><Relationship Id="rId20" Type="http://schemas.openxmlformats.org/officeDocument/2006/relationships/tags" Target="../tags/tag116.xml"/><Relationship Id="rId2" Type="http://schemas.openxmlformats.org/officeDocument/2006/relationships/image" Target="../media/image4.jpeg"/><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125.xml"/><Relationship Id="rId1" Type="http://schemas.openxmlformats.org/officeDocument/2006/relationships/image" Target="../media/image4.jpeg"/></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image" Target="../media/image5.png"/><Relationship Id="rId3" Type="http://schemas.openxmlformats.org/officeDocument/2006/relationships/tags" Target="../tags/tag126.xml"/><Relationship Id="rId2" Type="http://schemas.openxmlformats.org/officeDocument/2006/relationships/image" Target="../media/image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2.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image" Target="../media/image5.png"/><Relationship Id="rId2" Type="http://schemas.openxmlformats.org/officeDocument/2006/relationships/tags" Target="../tags/tag129.xml"/><Relationship Id="rId1" Type="http://schemas.openxmlformats.org/officeDocument/2006/relationships/image" Target="../media/image4.jpeg"/></Relationships>
</file>

<file path=ppt/slides/_rels/slide4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image" Target="../media/image5.png"/><Relationship Id="rId2" Type="http://schemas.openxmlformats.org/officeDocument/2006/relationships/tags" Target="../tags/tag132.xml"/><Relationship Id="rId1" Type="http://schemas.openxmlformats.org/officeDocument/2006/relationships/image" Target="../media/image4.jpeg"/></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image" Target="../media/image5.png"/><Relationship Id="rId3" Type="http://schemas.openxmlformats.org/officeDocument/2006/relationships/tags" Target="../tags/tag135.xml"/><Relationship Id="rId2" Type="http://schemas.openxmlformats.org/officeDocument/2006/relationships/image" Target="../media/image4.jpeg"/><Relationship Id="rId1" Type="http://schemas.openxmlformats.org/officeDocument/2006/relationships/image" Target="../media/image3.png"/></Relationships>
</file>

<file path=ppt/slides/_rels/slide4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image" Target="../media/image5.png"/><Relationship Id="rId2" Type="http://schemas.openxmlformats.org/officeDocument/2006/relationships/tags" Target="../tags/tag138.xml"/><Relationship Id="rId1" Type="http://schemas.openxmlformats.org/officeDocument/2006/relationships/image" Target="../media/image4.jpeg"/></Relationships>
</file>

<file path=ppt/slides/_rels/slide4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image" Target="../media/image5.png"/><Relationship Id="rId2" Type="http://schemas.openxmlformats.org/officeDocument/2006/relationships/tags" Target="../tags/tag141.xml"/><Relationship Id="rId1" Type="http://schemas.openxmlformats.org/officeDocument/2006/relationships/image" Target="../media/image4.jpeg"/></Relationships>
</file>

<file path=ppt/slides/_rels/slide45.xml.rels><?xml version="1.0" encoding="UTF-8" standalone="yes"?>
<Relationships xmlns="http://schemas.openxmlformats.org/package/2006/relationships"><Relationship Id="rId9" Type="http://schemas.openxmlformats.org/officeDocument/2006/relationships/tags" Target="../tags/tag147.xml"/><Relationship Id="rId8" Type="http://schemas.microsoft.com/office/2007/relationships/media" Target="../media/media22.mp4"/><Relationship Id="rId7" Type="http://schemas.openxmlformats.org/officeDocument/2006/relationships/video" Target="../media/media22.mp4"/><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image" Target="../media/image5.png"/><Relationship Id="rId3" Type="http://schemas.openxmlformats.org/officeDocument/2006/relationships/tags" Target="../tags/tag144.xml"/><Relationship Id="rId2" Type="http://schemas.openxmlformats.org/officeDocument/2006/relationships/image" Target="../media/image4.jpeg"/><Relationship Id="rId15" Type="http://schemas.openxmlformats.org/officeDocument/2006/relationships/slideLayout" Target="../slideLayouts/slideLayout1.xml"/><Relationship Id="rId14" Type="http://schemas.openxmlformats.org/officeDocument/2006/relationships/image" Target="../media/image38.png"/><Relationship Id="rId13" Type="http://schemas.openxmlformats.org/officeDocument/2006/relationships/tags" Target="../tags/tag148.xml"/><Relationship Id="rId12" Type="http://schemas.microsoft.com/office/2007/relationships/media" Target="../media/media23.mp4"/><Relationship Id="rId11" Type="http://schemas.openxmlformats.org/officeDocument/2006/relationships/video" Target="../media/media23.mp4"/><Relationship Id="rId10" Type="http://schemas.openxmlformats.org/officeDocument/2006/relationships/image" Target="../media/image37.png"/><Relationship Id="rId1" Type="http://schemas.openxmlformats.org/officeDocument/2006/relationships/image" Target="../media/image3.png"/></Relationships>
</file>

<file path=ppt/slides/_rels/slide4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image" Target="../media/image5.png"/><Relationship Id="rId3" Type="http://schemas.openxmlformats.org/officeDocument/2006/relationships/tags" Target="../tags/tag149.xml"/><Relationship Id="rId2" Type="http://schemas.openxmlformats.org/officeDocument/2006/relationships/image" Target="../media/image4.jpeg"/><Relationship Id="rId1" Type="http://schemas.openxmlformats.org/officeDocument/2006/relationships/image" Target="../media/image3.png"/></Relationships>
</file>

<file path=ppt/slides/_rels/slide47.xml.rels><?xml version="1.0" encoding="UTF-8" standalone="yes"?>
<Relationships xmlns="http://schemas.openxmlformats.org/package/2006/relationships"><Relationship Id="rId9" Type="http://schemas.openxmlformats.org/officeDocument/2006/relationships/tags" Target="../tags/tag155.xml"/><Relationship Id="rId8" Type="http://schemas.microsoft.com/office/2007/relationships/media" Target="../media/media24.mp4"/><Relationship Id="rId7" Type="http://schemas.openxmlformats.org/officeDocument/2006/relationships/video" Target="../media/media24.mp4"/><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image" Target="../media/image5.png"/><Relationship Id="rId3" Type="http://schemas.openxmlformats.org/officeDocument/2006/relationships/tags" Target="../tags/tag152.xml"/><Relationship Id="rId2" Type="http://schemas.openxmlformats.org/officeDocument/2006/relationships/image" Target="../media/image4.jpeg"/><Relationship Id="rId15" Type="http://schemas.openxmlformats.org/officeDocument/2006/relationships/slideLayout" Target="../slideLayouts/slideLayout1.xml"/><Relationship Id="rId14" Type="http://schemas.openxmlformats.org/officeDocument/2006/relationships/image" Target="../media/image40.png"/><Relationship Id="rId13" Type="http://schemas.openxmlformats.org/officeDocument/2006/relationships/tags" Target="../tags/tag156.xml"/><Relationship Id="rId12" Type="http://schemas.microsoft.com/office/2007/relationships/media" Target="../media/media25.mp4"/><Relationship Id="rId11" Type="http://schemas.openxmlformats.org/officeDocument/2006/relationships/video" Target="../media/media25.mp4"/><Relationship Id="rId10" Type="http://schemas.openxmlformats.org/officeDocument/2006/relationships/image" Target="../media/image39.png"/><Relationship Id="rId1" Type="http://schemas.openxmlformats.org/officeDocument/2006/relationships/image" Target="../media/image3.png"/></Relationships>
</file>

<file path=ppt/slides/_rels/slide48.xml.rels><?xml version="1.0" encoding="UTF-8" standalone="yes"?>
<Relationships xmlns="http://schemas.openxmlformats.org/package/2006/relationships"><Relationship Id="rId9" Type="http://schemas.openxmlformats.org/officeDocument/2006/relationships/tags" Target="../tags/tag160.xml"/><Relationship Id="rId8" Type="http://schemas.microsoft.com/office/2007/relationships/media" Target="../media/media26.mp4"/><Relationship Id="rId7" Type="http://schemas.openxmlformats.org/officeDocument/2006/relationships/video" Target="../media/media26.mp4"/><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image" Target="../media/image5.png"/><Relationship Id="rId3" Type="http://schemas.openxmlformats.org/officeDocument/2006/relationships/tags" Target="../tags/tag157.xml"/><Relationship Id="rId2" Type="http://schemas.openxmlformats.org/officeDocument/2006/relationships/image" Target="../media/image4.jpeg"/><Relationship Id="rId15" Type="http://schemas.openxmlformats.org/officeDocument/2006/relationships/slideLayout" Target="../slideLayouts/slideLayout1.xml"/><Relationship Id="rId14" Type="http://schemas.openxmlformats.org/officeDocument/2006/relationships/image" Target="../media/image42.png"/><Relationship Id="rId13" Type="http://schemas.openxmlformats.org/officeDocument/2006/relationships/tags" Target="../tags/tag161.xml"/><Relationship Id="rId12" Type="http://schemas.microsoft.com/office/2007/relationships/media" Target="../media/media27.mp4"/><Relationship Id="rId11" Type="http://schemas.openxmlformats.org/officeDocument/2006/relationships/video" Target="../media/media27.mp4"/><Relationship Id="rId10" Type="http://schemas.openxmlformats.org/officeDocument/2006/relationships/image" Target="../media/image41.png"/><Relationship Id="rId1" Type="http://schemas.openxmlformats.org/officeDocument/2006/relationships/image" Target="../media/image3.png"/></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162.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tags" Target="../tags/tag4.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3.xml"/><Relationship Id="rId1" Type="http://schemas.openxmlformats.org/officeDocument/2006/relationships/image" Target="../media/image4.jpeg"/></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tags" Target="../tags/tag163.xml"/><Relationship Id="rId2" Type="http://schemas.openxmlformats.org/officeDocument/2006/relationships/image" Target="../media/image4.jpeg"/><Relationship Id="rId1" Type="http://schemas.openxmlformats.org/officeDocument/2006/relationships/image" Target="../media/image3.png"/></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164.xml"/><Relationship Id="rId1" Type="http://schemas.openxmlformats.org/officeDocument/2006/relationships/image" Target="../media/image4.jpeg"/></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tags" Target="../tags/tag165.xml"/><Relationship Id="rId2" Type="http://schemas.openxmlformats.org/officeDocument/2006/relationships/image" Target="../media/image4.jpeg"/><Relationship Id="rId1" Type="http://schemas.openxmlformats.org/officeDocument/2006/relationships/image" Target="../media/image3.png"/></Relationships>
</file>

<file path=ppt/slides/_rels/slide5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67.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166.xml"/><Relationship Id="rId1" Type="http://schemas.openxmlformats.org/officeDocument/2006/relationships/image" Target="../media/image4.jpeg"/></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tags" Target="../tags/tag168.xml"/><Relationship Id="rId2" Type="http://schemas.openxmlformats.org/officeDocument/2006/relationships/image" Target="../media/image4.jpeg"/><Relationship Id="rId1" Type="http://schemas.openxmlformats.org/officeDocument/2006/relationships/image" Target="../media/image3.png"/></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image" Target="../media/image3.png"/></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tags" Target="../tags/tag175.xml"/><Relationship Id="rId2" Type="http://schemas.openxmlformats.org/officeDocument/2006/relationships/image" Target="../media/image4.jpeg"/><Relationship Id="rId1" Type="http://schemas.openxmlformats.org/officeDocument/2006/relationships/image" Target="../media/image3.png"/></Relationships>
</file>

<file path=ppt/slides/_rels/slide5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image" Target="../media/image5.png"/><Relationship Id="rId3" Type="http://schemas.openxmlformats.org/officeDocument/2006/relationships/tags" Target="../tags/tag176.xml"/><Relationship Id="rId2" Type="http://schemas.openxmlformats.org/officeDocument/2006/relationships/image" Target="../media/image4.jpe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5.xml"/><Relationship Id="rId1" Type="http://schemas.openxmlformats.org/officeDocument/2006/relationships/image" Target="../media/image4.jpeg"/></Relationships>
</file>

<file path=ppt/slides/_rels/slide6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image" Target="../media/image5.png"/><Relationship Id="rId2" Type="http://schemas.openxmlformats.org/officeDocument/2006/relationships/tags" Target="../tags/tag180.xml"/><Relationship Id="rId1" Type="http://schemas.openxmlformats.org/officeDocument/2006/relationships/image" Target="../media/image4.jpeg"/></Relationships>
</file>

<file path=ppt/slides/_rels/slide6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84.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183.xml"/><Relationship Id="rId1" Type="http://schemas.openxmlformats.org/officeDocument/2006/relationships/image" Target="../media/image4.jpeg"/></Relationships>
</file>

<file path=ppt/slides/_rels/slide6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tags" Target="../tags/tag185.xml"/><Relationship Id="rId2" Type="http://schemas.openxmlformats.org/officeDocument/2006/relationships/image" Target="../media/image4.jpeg"/><Relationship Id="rId1" Type="http://schemas.openxmlformats.org/officeDocument/2006/relationships/image" Target="../media/image3.png"/></Relationships>
</file>

<file path=ppt/slides/_rels/slide6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87.xml"/><Relationship Id="rId4" Type="http://schemas.openxmlformats.org/officeDocument/2006/relationships/image" Target="../media/image5.png"/><Relationship Id="rId3" Type="http://schemas.openxmlformats.org/officeDocument/2006/relationships/tags" Target="../tags/tag186.xml"/><Relationship Id="rId2" Type="http://schemas.openxmlformats.org/officeDocument/2006/relationships/image" Target="../media/image4.jpeg"/><Relationship Id="rId1" Type="http://schemas.openxmlformats.org/officeDocument/2006/relationships/image" Target="../media/image3.png"/></Relationships>
</file>

<file path=ppt/slides/_rels/slide6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89.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188.xml"/><Relationship Id="rId1" Type="http://schemas.openxmlformats.org/officeDocument/2006/relationships/image" Target="../media/image4.jpeg"/></Relationships>
</file>

<file path=ppt/slides/_rels/slide6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91.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190.xml"/><Relationship Id="rId1" Type="http://schemas.openxmlformats.org/officeDocument/2006/relationships/image" Target="../media/image4.jpeg"/></Relationships>
</file>

<file path=ppt/slides/_rels/slide6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93.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192.xml"/><Relationship Id="rId1" Type="http://schemas.openxmlformats.org/officeDocument/2006/relationships/image" Target="../media/image4.jpeg"/></Relationships>
</file>

<file path=ppt/slides/_rels/slide6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6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98.xml"/><Relationship Id="rId4" Type="http://schemas.openxmlformats.org/officeDocument/2006/relationships/image" Target="../media/image5.png"/><Relationship Id="rId3" Type="http://schemas.openxmlformats.org/officeDocument/2006/relationships/tags" Target="../tags/tag197.xml"/><Relationship Id="rId2" Type="http://schemas.openxmlformats.org/officeDocument/2006/relationships/image" Target="../media/image4.jpe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6.xml"/><Relationship Id="rId1" Type="http://schemas.openxmlformats.org/officeDocument/2006/relationships/image" Target="../media/image4.jpeg"/></Relationships>
</file>

<file path=ppt/slides/_rels/slide7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199.xml"/><Relationship Id="rId1" Type="http://schemas.openxmlformats.org/officeDocument/2006/relationships/image" Target="../media/image4.jpeg"/></Relationships>
</file>

<file path=ppt/slides/_rels/slide7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202.xml"/><Relationship Id="rId1" Type="http://schemas.openxmlformats.org/officeDocument/2006/relationships/image" Target="../media/image4.jpeg"/></Relationships>
</file>

<file path=ppt/slides/_rels/slide7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205.xml"/><Relationship Id="rId1" Type="http://schemas.openxmlformats.org/officeDocument/2006/relationships/image" Target="../media/image4.jpeg"/></Relationships>
</file>

<file path=ppt/slides/_rels/slide7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11.xml"/><Relationship Id="rId6" Type="http://schemas.openxmlformats.org/officeDocument/2006/relationships/image" Target="../media/image7.png"/><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image" Target="../media/image5.png"/><Relationship Id="rId2" Type="http://schemas.openxmlformats.org/officeDocument/2006/relationships/tags" Target="../tags/tag208.xml"/><Relationship Id="rId1" Type="http://schemas.openxmlformats.org/officeDocument/2006/relationships/image" Target="../media/image4.jpeg"/></Relationships>
</file>

<file path=ppt/slides/_rels/slide7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15.xml"/><Relationship Id="rId6" Type="http://schemas.openxmlformats.org/officeDocument/2006/relationships/image" Target="../media/image7.png"/><Relationship Id="rId5" Type="http://schemas.openxmlformats.org/officeDocument/2006/relationships/tags" Target="../tags/tag214.xml"/><Relationship Id="rId4" Type="http://schemas.openxmlformats.org/officeDocument/2006/relationships/tags" Target="../tags/tag213.xml"/><Relationship Id="rId3" Type="http://schemas.openxmlformats.org/officeDocument/2006/relationships/image" Target="../media/image5.png"/><Relationship Id="rId2" Type="http://schemas.openxmlformats.org/officeDocument/2006/relationships/tags" Target="../tags/tag212.xml"/><Relationship Id="rId1" Type="http://schemas.openxmlformats.org/officeDocument/2006/relationships/image" Target="../media/image4.jpeg"/></Relationships>
</file>

<file path=ppt/slides/_rels/slide7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19.xml"/><Relationship Id="rId6" Type="http://schemas.openxmlformats.org/officeDocument/2006/relationships/image" Target="../media/image7.png"/><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image" Target="../media/image5.png"/><Relationship Id="rId2" Type="http://schemas.openxmlformats.org/officeDocument/2006/relationships/tags" Target="../tags/tag216.xml"/><Relationship Id="rId1" Type="http://schemas.openxmlformats.org/officeDocument/2006/relationships/image" Target="../media/image4.jpeg"/></Relationships>
</file>

<file path=ppt/slides/_rels/slide7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23.xml"/><Relationship Id="rId6" Type="http://schemas.openxmlformats.org/officeDocument/2006/relationships/image" Target="../media/image7.png"/><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image" Target="../media/image5.png"/><Relationship Id="rId2" Type="http://schemas.openxmlformats.org/officeDocument/2006/relationships/tags" Target="../tags/tag220.xml"/><Relationship Id="rId1" Type="http://schemas.openxmlformats.org/officeDocument/2006/relationships/image" Target="../media/image4.jpeg"/></Relationships>
</file>

<file path=ppt/slides/_rels/slide7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27.xml"/><Relationship Id="rId6" Type="http://schemas.openxmlformats.org/officeDocument/2006/relationships/image" Target="../media/image7.png"/><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image" Target="../media/image5.png"/><Relationship Id="rId2" Type="http://schemas.openxmlformats.org/officeDocument/2006/relationships/tags" Target="../tags/tag224.xml"/><Relationship Id="rId1" Type="http://schemas.openxmlformats.org/officeDocument/2006/relationships/image" Target="../media/image4.jpeg"/></Relationships>
</file>

<file path=ppt/slides/_rels/slide7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31.xml"/><Relationship Id="rId6" Type="http://schemas.openxmlformats.org/officeDocument/2006/relationships/image" Target="../media/image7.png"/><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image" Target="../media/image5.png"/><Relationship Id="rId2" Type="http://schemas.openxmlformats.org/officeDocument/2006/relationships/tags" Target="../tags/tag228.xml"/><Relationship Id="rId1" Type="http://schemas.openxmlformats.org/officeDocument/2006/relationships/image" Target="../media/image4.jpeg"/></Relationships>
</file>

<file path=ppt/slides/_rels/slide7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image" Target="../media/image5.png"/><Relationship Id="rId2" Type="http://schemas.openxmlformats.org/officeDocument/2006/relationships/tags" Target="../tags/tag232.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7.xml"/><Relationship Id="rId1" Type="http://schemas.openxmlformats.org/officeDocument/2006/relationships/image" Target="../media/image4.jpeg"/></Relationships>
</file>

<file path=ppt/slides/_rels/slide8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38.xml"/><Relationship Id="rId6" Type="http://schemas.openxmlformats.org/officeDocument/2006/relationships/image" Target="../media/image7.png"/><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image" Target="../media/image5.png"/><Relationship Id="rId2" Type="http://schemas.openxmlformats.org/officeDocument/2006/relationships/tags" Target="../tags/tag235.xml"/><Relationship Id="rId1" Type="http://schemas.openxmlformats.org/officeDocument/2006/relationships/image" Target="../media/image4.jpeg"/></Relationships>
</file>

<file path=ppt/slides/_rels/slide8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42.xml"/><Relationship Id="rId6" Type="http://schemas.openxmlformats.org/officeDocument/2006/relationships/image" Target="../media/image7.png"/><Relationship Id="rId5" Type="http://schemas.openxmlformats.org/officeDocument/2006/relationships/tags" Target="../tags/tag241.xml"/><Relationship Id="rId4" Type="http://schemas.openxmlformats.org/officeDocument/2006/relationships/tags" Target="../tags/tag240.xml"/><Relationship Id="rId3" Type="http://schemas.openxmlformats.org/officeDocument/2006/relationships/image" Target="../media/image5.png"/><Relationship Id="rId2" Type="http://schemas.openxmlformats.org/officeDocument/2006/relationships/tags" Target="../tags/tag239.xml"/><Relationship Id="rId1" Type="http://schemas.openxmlformats.org/officeDocument/2006/relationships/image" Target="../media/image4.jpeg"/></Relationships>
</file>

<file path=ppt/slides/_rels/slide8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46.xml"/><Relationship Id="rId6" Type="http://schemas.openxmlformats.org/officeDocument/2006/relationships/image" Target="../media/image7.png"/><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image" Target="../media/image5.png"/><Relationship Id="rId2" Type="http://schemas.openxmlformats.org/officeDocument/2006/relationships/tags" Target="../tags/tag243.xml"/><Relationship Id="rId1" Type="http://schemas.openxmlformats.org/officeDocument/2006/relationships/image" Target="../media/image4.jpeg"/></Relationships>
</file>

<file path=ppt/slides/_rels/slide8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image" Target="../media/image5.png"/><Relationship Id="rId2" Type="http://schemas.openxmlformats.org/officeDocument/2006/relationships/tags" Target="../tags/tag247.xml"/><Relationship Id="rId1" Type="http://schemas.openxmlformats.org/officeDocument/2006/relationships/image" Target="../media/image4.jpeg"/></Relationships>
</file>

<file path=ppt/slides/_rels/slide8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53.xml"/><Relationship Id="rId6" Type="http://schemas.openxmlformats.org/officeDocument/2006/relationships/image" Target="../media/image7.png"/><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image" Target="../media/image5.png"/><Relationship Id="rId2" Type="http://schemas.openxmlformats.org/officeDocument/2006/relationships/tags" Target="../tags/tag250.xml"/><Relationship Id="rId1" Type="http://schemas.openxmlformats.org/officeDocument/2006/relationships/image" Target="../media/image4.jpeg"/></Relationships>
</file>

<file path=ppt/slides/_rels/slide8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57.xml"/><Relationship Id="rId6" Type="http://schemas.openxmlformats.org/officeDocument/2006/relationships/image" Target="../media/image7.png"/><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image" Target="../media/image5.png"/><Relationship Id="rId2" Type="http://schemas.openxmlformats.org/officeDocument/2006/relationships/tags" Target="../tags/tag254.xml"/><Relationship Id="rId1" Type="http://schemas.openxmlformats.org/officeDocument/2006/relationships/image" Target="../media/image4.jpeg"/></Relationships>
</file>

<file path=ppt/slides/_rels/slide8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61.xml"/><Relationship Id="rId6" Type="http://schemas.openxmlformats.org/officeDocument/2006/relationships/image" Target="../media/image7.png"/><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image" Target="../media/image5.png"/><Relationship Id="rId2" Type="http://schemas.openxmlformats.org/officeDocument/2006/relationships/tags" Target="../tags/tag258.xml"/><Relationship Id="rId1" Type="http://schemas.openxmlformats.org/officeDocument/2006/relationships/image" Target="../media/image4.jpeg"/></Relationships>
</file>

<file path=ppt/slides/_rels/slide8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image" Target="../media/image5.png"/><Relationship Id="rId2" Type="http://schemas.openxmlformats.org/officeDocument/2006/relationships/tags" Target="../tags/tag262.xml"/><Relationship Id="rId1" Type="http://schemas.openxmlformats.org/officeDocument/2006/relationships/image" Target="../media/image4.jpeg"/></Relationships>
</file>

<file path=ppt/slides/_rels/slide8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68.xml"/><Relationship Id="rId6" Type="http://schemas.openxmlformats.org/officeDocument/2006/relationships/image" Target="../media/image7.png"/><Relationship Id="rId5" Type="http://schemas.openxmlformats.org/officeDocument/2006/relationships/tags" Target="../tags/tag267.xml"/><Relationship Id="rId4" Type="http://schemas.openxmlformats.org/officeDocument/2006/relationships/tags" Target="../tags/tag266.xml"/><Relationship Id="rId3" Type="http://schemas.openxmlformats.org/officeDocument/2006/relationships/image" Target="../media/image5.png"/><Relationship Id="rId2" Type="http://schemas.openxmlformats.org/officeDocument/2006/relationships/tags" Target="../tags/tag265.xml"/><Relationship Id="rId1" Type="http://schemas.openxmlformats.org/officeDocument/2006/relationships/image" Target="../media/image4.jpeg"/></Relationships>
</file>

<file path=ppt/slides/_rels/slide8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72.xml"/><Relationship Id="rId6" Type="http://schemas.openxmlformats.org/officeDocument/2006/relationships/image" Target="../media/image7.png"/><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image" Target="../media/image5.png"/><Relationship Id="rId2" Type="http://schemas.openxmlformats.org/officeDocument/2006/relationships/tags" Target="../tags/tag269.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tags" Target="../tags/tag8.xml"/><Relationship Id="rId1" Type="http://schemas.openxmlformats.org/officeDocument/2006/relationships/image" Target="../media/image4.jpeg"/></Relationships>
</file>

<file path=ppt/slides/_rels/slide9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76.xml"/><Relationship Id="rId6" Type="http://schemas.openxmlformats.org/officeDocument/2006/relationships/image" Target="../media/image7.png"/><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image" Target="../media/image5.png"/><Relationship Id="rId2" Type="http://schemas.openxmlformats.org/officeDocument/2006/relationships/tags" Target="../tags/tag273.xml"/><Relationship Id="rId1" Type="http://schemas.openxmlformats.org/officeDocument/2006/relationships/image" Target="../media/image4.jpeg"/></Relationships>
</file>

<file path=ppt/slides/_rels/slide9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80.xml"/><Relationship Id="rId6" Type="http://schemas.openxmlformats.org/officeDocument/2006/relationships/image" Target="../media/image7.png"/><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image" Target="../media/image5.png"/><Relationship Id="rId2" Type="http://schemas.openxmlformats.org/officeDocument/2006/relationships/tags" Target="../tags/tag277.xml"/><Relationship Id="rId1" Type="http://schemas.openxmlformats.org/officeDocument/2006/relationships/image" Target="../media/image4.jpeg"/></Relationships>
</file>

<file path=ppt/slides/_rels/slide9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84.xml"/><Relationship Id="rId6" Type="http://schemas.openxmlformats.org/officeDocument/2006/relationships/image" Target="../media/image7.png"/><Relationship Id="rId5" Type="http://schemas.openxmlformats.org/officeDocument/2006/relationships/tags" Target="../tags/tag283.xml"/><Relationship Id="rId4" Type="http://schemas.openxmlformats.org/officeDocument/2006/relationships/tags" Target="../tags/tag282.xml"/><Relationship Id="rId3" Type="http://schemas.openxmlformats.org/officeDocument/2006/relationships/image" Target="../media/image5.png"/><Relationship Id="rId2" Type="http://schemas.openxmlformats.org/officeDocument/2006/relationships/tags" Target="../tags/tag281.xml"/><Relationship Id="rId1" Type="http://schemas.openxmlformats.org/officeDocument/2006/relationships/image" Target="../media/image4.jpeg"/></Relationships>
</file>

<file path=ppt/slides/_rels/slide9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88.xml"/><Relationship Id="rId6" Type="http://schemas.openxmlformats.org/officeDocument/2006/relationships/image" Target="../media/image7.png"/><Relationship Id="rId5" Type="http://schemas.openxmlformats.org/officeDocument/2006/relationships/tags" Target="../tags/tag287.xml"/><Relationship Id="rId4" Type="http://schemas.openxmlformats.org/officeDocument/2006/relationships/tags" Target="../tags/tag286.xml"/><Relationship Id="rId3" Type="http://schemas.openxmlformats.org/officeDocument/2006/relationships/image" Target="../media/image5.png"/><Relationship Id="rId2" Type="http://schemas.openxmlformats.org/officeDocument/2006/relationships/tags" Target="../tags/tag285.xml"/><Relationship Id="rId1" Type="http://schemas.openxmlformats.org/officeDocument/2006/relationships/image" Target="../media/image4.jpeg"/></Relationships>
</file>

<file path=ppt/slides/_rels/slide9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92.xml"/><Relationship Id="rId6" Type="http://schemas.openxmlformats.org/officeDocument/2006/relationships/image" Target="../media/image7.png"/><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image" Target="../media/image5.png"/><Relationship Id="rId2" Type="http://schemas.openxmlformats.org/officeDocument/2006/relationships/tags" Target="../tags/tag289.xml"/><Relationship Id="rId1" Type="http://schemas.openxmlformats.org/officeDocument/2006/relationships/image" Target="../media/image4.jpeg"/></Relationships>
</file>

<file path=ppt/slides/_rels/slide9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96.xml"/><Relationship Id="rId6" Type="http://schemas.openxmlformats.org/officeDocument/2006/relationships/image" Target="../media/image7.png"/><Relationship Id="rId5" Type="http://schemas.openxmlformats.org/officeDocument/2006/relationships/tags" Target="../tags/tag295.xml"/><Relationship Id="rId4" Type="http://schemas.openxmlformats.org/officeDocument/2006/relationships/tags" Target="../tags/tag294.xml"/><Relationship Id="rId3" Type="http://schemas.openxmlformats.org/officeDocument/2006/relationships/image" Target="../media/image5.png"/><Relationship Id="rId2" Type="http://schemas.openxmlformats.org/officeDocument/2006/relationships/tags" Target="../tags/tag293.xml"/><Relationship Id="rId1" Type="http://schemas.openxmlformats.org/officeDocument/2006/relationships/image" Target="../media/image4.jpeg"/></Relationships>
</file>

<file path=ppt/slides/_rels/slide9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00.xml"/><Relationship Id="rId6" Type="http://schemas.openxmlformats.org/officeDocument/2006/relationships/image" Target="../media/image7.png"/><Relationship Id="rId5" Type="http://schemas.openxmlformats.org/officeDocument/2006/relationships/tags" Target="../tags/tag299.xml"/><Relationship Id="rId4" Type="http://schemas.openxmlformats.org/officeDocument/2006/relationships/tags" Target="../tags/tag298.xml"/><Relationship Id="rId3" Type="http://schemas.openxmlformats.org/officeDocument/2006/relationships/image" Target="../media/image5.png"/><Relationship Id="rId2" Type="http://schemas.openxmlformats.org/officeDocument/2006/relationships/tags" Target="../tags/tag297.xml"/><Relationship Id="rId1" Type="http://schemas.openxmlformats.org/officeDocument/2006/relationships/image" Target="../media/image4.jpeg"/></Relationships>
</file>

<file path=ppt/slides/_rels/slide9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04.xml"/><Relationship Id="rId6" Type="http://schemas.openxmlformats.org/officeDocument/2006/relationships/image" Target="../media/image7.png"/><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image" Target="../media/image5.png"/><Relationship Id="rId2" Type="http://schemas.openxmlformats.org/officeDocument/2006/relationships/tags" Target="../tags/tag301.xml"/><Relationship Id="rId1" Type="http://schemas.openxmlformats.org/officeDocument/2006/relationships/image" Target="../media/image4.jpeg"/></Relationships>
</file>

<file path=ppt/slides/_rels/slide9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08.xml"/><Relationship Id="rId6" Type="http://schemas.openxmlformats.org/officeDocument/2006/relationships/image" Target="../media/image7.png"/><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image" Target="../media/image5.png"/><Relationship Id="rId2" Type="http://schemas.openxmlformats.org/officeDocument/2006/relationships/tags" Target="../tags/tag305.xml"/><Relationship Id="rId1" Type="http://schemas.openxmlformats.org/officeDocument/2006/relationships/image" Target="../media/image4.jpeg"/></Relationships>
</file>

<file path=ppt/slides/_rels/slide9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12.xml"/><Relationship Id="rId6" Type="http://schemas.openxmlformats.org/officeDocument/2006/relationships/tags" Target="../tags/tag311.xml"/><Relationship Id="rId5" Type="http://schemas.openxmlformats.org/officeDocument/2006/relationships/tags" Target="../tags/tag310.xml"/><Relationship Id="rId4" Type="http://schemas.openxmlformats.org/officeDocument/2006/relationships/image" Target="../media/image5.png"/><Relationship Id="rId3" Type="http://schemas.openxmlformats.org/officeDocument/2006/relationships/tags" Target="../tags/tag309.xml"/><Relationship Id="rId2" Type="http://schemas.openxmlformats.org/officeDocument/2006/relationships/image" Target="../media/image4.jpe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ppt封面"/>
          <p:cNvPicPr>
            <a:picLocks noChangeAspect="1"/>
          </p:cNvPicPr>
          <p:nvPr/>
        </p:nvPicPr>
        <p:blipFill>
          <a:blip r:embed="rId1"/>
          <a:stretch>
            <a:fillRect/>
          </a:stretch>
        </p:blipFill>
        <p:spPr>
          <a:xfrm>
            <a:off x="-1905" y="-635"/>
            <a:ext cx="12193905" cy="6859270"/>
          </a:xfrm>
          <a:prstGeom prst="rect">
            <a:avLst/>
          </a:prstGeom>
        </p:spPr>
      </p:pic>
      <p:pic>
        <p:nvPicPr>
          <p:cNvPr id="5" name="图片 4" descr="4647db2e651d1a654f3bd0f635cdbfc 拷贝 2"/>
          <p:cNvPicPr>
            <a:picLocks noChangeAspect="1"/>
          </p:cNvPicPr>
          <p:nvPr/>
        </p:nvPicPr>
        <p:blipFill>
          <a:blip r:embed="rId2"/>
          <a:stretch>
            <a:fillRect/>
          </a:stretch>
        </p:blipFill>
        <p:spPr>
          <a:xfrm>
            <a:off x="-1905" y="-635"/>
            <a:ext cx="12193270" cy="6858635"/>
          </a:xfrm>
          <a:prstGeom prst="rect">
            <a:avLst/>
          </a:prstGeom>
        </p:spPr>
      </p:pic>
      <p:sp>
        <p:nvSpPr>
          <p:cNvPr id="2" name="标题 1"/>
          <p:cNvSpPr>
            <a:spLocks noGrp="1"/>
          </p:cNvSpPr>
          <p:nvPr>
            <p:ph type="ctrTitle"/>
          </p:nvPr>
        </p:nvSpPr>
        <p:spPr>
          <a:xfrm>
            <a:off x="1270000" y="1940560"/>
            <a:ext cx="7155180" cy="1725295"/>
          </a:xfrm>
        </p:spPr>
        <p:txBody>
          <a:bodyPr>
            <a:normAutofit fontScale="90000"/>
          </a:bodyPr>
          <a:p>
            <a:pPr algn="l"/>
            <a:r>
              <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rPr>
              <a:t>8技能领域技能条目解析（打分+讲解）</a:t>
            </a:r>
            <a:endPar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endParaRPr>
          </a:p>
        </p:txBody>
      </p:sp>
      <p:sp>
        <p:nvSpPr>
          <p:cNvPr id="3" name="副标题 2"/>
          <p:cNvSpPr>
            <a:spLocks noGrp="1"/>
          </p:cNvSpPr>
          <p:nvPr>
            <p:ph type="subTitle" idx="1"/>
          </p:nvPr>
        </p:nvSpPr>
        <p:spPr>
          <a:xfrm>
            <a:off x="1580515" y="4255135"/>
            <a:ext cx="2940050" cy="361950"/>
          </a:xfrm>
        </p:spPr>
        <p:txBody>
          <a:bodyPr>
            <a:noAutofit/>
          </a:bodyPr>
          <a:p>
            <a:r>
              <a:rPr lang="zh-CN" altLang="en-US" sz="2000" b="1" spc="200">
                <a:solidFill>
                  <a:schemeClr val="bg1"/>
                </a:solidFill>
                <a:uFillTx/>
                <a:latin typeface="思源黑体 Medium" panose="020B0600000000000000" charset="-122"/>
                <a:ea typeface="思源黑体 Medium" panose="020B0600000000000000" charset="-122"/>
                <a:cs typeface="思源黑体 Medium" panose="020B0600000000000000" charset="-122"/>
              </a:rPr>
              <a:t>主讲人:BCBA朱雄保</a:t>
            </a:r>
            <a:endParaRPr lang="zh-CN" altLang="en-US" sz="2000" b="1" spc="200">
              <a:solidFill>
                <a:schemeClr val="bg1"/>
              </a:solidFill>
              <a:uFillTx/>
              <a:latin typeface="思源黑体 Medium" panose="020B0600000000000000" charset="-122"/>
              <a:ea typeface="思源黑体 Medium" panose="020B0600000000000000" charset="-122"/>
              <a:cs typeface="思源黑体 Medium" panose="020B0600000000000000"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sp>
        <p:nvSpPr>
          <p:cNvPr id="3" name="文本框 2"/>
          <p:cNvSpPr txBox="1"/>
          <p:nvPr/>
        </p:nvSpPr>
        <p:spPr>
          <a:xfrm>
            <a:off x="1173480" y="997585"/>
            <a:ext cx="4064000" cy="368300"/>
          </a:xfrm>
          <a:prstGeom prst="rect">
            <a:avLst/>
          </a:prstGeom>
          <a:noFill/>
        </p:spPr>
        <p:txBody>
          <a:bodyPr wrap="square" rtlCol="0">
            <a:spAutoFit/>
          </a:bodyPr>
          <a:p>
            <a:r>
              <a:rPr lang="zh-CN" altLang="en-US"/>
              <a:t>人类运动技能</a:t>
            </a:r>
            <a:r>
              <a:rPr lang="zh-CN" altLang="en-US"/>
              <a:t>发展</a:t>
            </a:r>
            <a:endParaRPr lang="zh-CN" altLang="en-US"/>
          </a:p>
        </p:txBody>
      </p:sp>
      <p:sp>
        <p:nvSpPr>
          <p:cNvPr id="4" name="文本框 3"/>
          <p:cNvSpPr txBox="1"/>
          <p:nvPr/>
        </p:nvSpPr>
        <p:spPr>
          <a:xfrm>
            <a:off x="591820" y="1765935"/>
            <a:ext cx="11120120" cy="3811270"/>
          </a:xfrm>
          <a:prstGeom prst="rect">
            <a:avLst/>
          </a:prstGeom>
          <a:noFill/>
        </p:spPr>
        <p:txBody>
          <a:bodyPr wrap="square" rtlCol="0">
            <a:noAutofit/>
          </a:bodyPr>
          <a:p>
            <a:endParaRPr lang="zh-CN" altLang="en-US"/>
          </a:p>
        </p:txBody>
      </p:sp>
      <p:pic>
        <p:nvPicPr>
          <p:cNvPr id="5" name="图片 4"/>
          <p:cNvPicPr>
            <a:picLocks noChangeAspect="1"/>
          </p:cNvPicPr>
          <p:nvPr/>
        </p:nvPicPr>
        <p:blipFill>
          <a:blip r:embed="rId5"/>
          <a:stretch>
            <a:fillRect/>
          </a:stretch>
        </p:blipFill>
        <p:spPr>
          <a:xfrm>
            <a:off x="591820" y="1570990"/>
            <a:ext cx="9561830" cy="4991735"/>
          </a:xfrm>
          <a:prstGeom prst="rect">
            <a:avLst/>
          </a:prstGeom>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ppt封面"/>
          <p:cNvPicPr>
            <a:picLocks noChangeAspect="1"/>
          </p:cNvPicPr>
          <p:nvPr/>
        </p:nvPicPr>
        <p:blipFill>
          <a:blip r:embed="rId1"/>
          <a:stretch>
            <a:fillRect/>
          </a:stretch>
        </p:blipFill>
        <p:spPr>
          <a:xfrm>
            <a:off x="-1905" y="-635"/>
            <a:ext cx="12193905" cy="6859270"/>
          </a:xfrm>
          <a:prstGeom prst="rect">
            <a:avLst/>
          </a:prstGeom>
        </p:spPr>
      </p:pic>
      <p:pic>
        <p:nvPicPr>
          <p:cNvPr id="5" name="图片 4" descr="4647db2e651d1a654f3bd0f635cdbfc 拷贝 2"/>
          <p:cNvPicPr>
            <a:picLocks noChangeAspect="1"/>
          </p:cNvPicPr>
          <p:nvPr/>
        </p:nvPicPr>
        <p:blipFill>
          <a:blip r:embed="rId2"/>
          <a:stretch>
            <a:fillRect/>
          </a:stretch>
        </p:blipFill>
        <p:spPr>
          <a:xfrm>
            <a:off x="-1905" y="-635"/>
            <a:ext cx="12193270" cy="6858635"/>
          </a:xfrm>
          <a:prstGeom prst="rect">
            <a:avLst/>
          </a:prstGeom>
        </p:spPr>
      </p:pic>
      <p:sp>
        <p:nvSpPr>
          <p:cNvPr id="2" name="标题 1"/>
          <p:cNvSpPr>
            <a:spLocks noGrp="1"/>
          </p:cNvSpPr>
          <p:nvPr>
            <p:ph type="ctrTitle"/>
          </p:nvPr>
        </p:nvSpPr>
        <p:spPr>
          <a:xfrm>
            <a:off x="1270000" y="1940560"/>
            <a:ext cx="7155180" cy="1725295"/>
          </a:xfrm>
        </p:spPr>
        <p:txBody>
          <a:bodyPr>
            <a:normAutofit/>
          </a:bodyPr>
          <a:p>
            <a:pPr algn="l"/>
            <a:r>
              <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rPr>
              <a:t>社交技能</a:t>
            </a:r>
            <a:r>
              <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rPr>
              <a:t>评估</a:t>
            </a:r>
            <a:endPar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endParaRPr>
          </a:p>
        </p:txBody>
      </p:sp>
      <p:sp>
        <p:nvSpPr>
          <p:cNvPr id="3" name="副标题 2"/>
          <p:cNvSpPr>
            <a:spLocks noGrp="1"/>
          </p:cNvSpPr>
          <p:nvPr>
            <p:ph type="subTitle" idx="1"/>
          </p:nvPr>
        </p:nvSpPr>
        <p:spPr>
          <a:xfrm>
            <a:off x="1580515" y="4255135"/>
            <a:ext cx="2940050" cy="361950"/>
          </a:xfrm>
        </p:spPr>
        <p:txBody>
          <a:bodyPr>
            <a:noAutofit/>
          </a:bodyPr>
          <a:p>
            <a:r>
              <a:rPr lang="zh-CN" altLang="en-US" sz="2000" b="1" spc="200">
                <a:solidFill>
                  <a:schemeClr val="bg1"/>
                </a:solidFill>
                <a:uFillTx/>
                <a:latin typeface="思源黑体 Medium" panose="020B0600000000000000" charset="-122"/>
                <a:ea typeface="思源黑体 Medium" panose="020B0600000000000000" charset="-122"/>
                <a:cs typeface="思源黑体 Medium" panose="020B0600000000000000" charset="-122"/>
              </a:rPr>
              <a:t>主讲人:BCBA朱雄保</a:t>
            </a:r>
            <a:endParaRPr lang="zh-CN" altLang="en-US" sz="2000" b="1" spc="200">
              <a:solidFill>
                <a:schemeClr val="bg1"/>
              </a:solidFill>
              <a:uFillTx/>
              <a:latin typeface="思源黑体 Medium" panose="020B0600000000000000" charset="-122"/>
              <a:ea typeface="思源黑体 Medium" panose="020B0600000000000000" charset="-122"/>
              <a:cs typeface="思源黑体 Medium" panose="020B0600000000000000" charset="-122"/>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graphicFrame>
        <p:nvGraphicFramePr>
          <p:cNvPr id="2" name="表格 1"/>
          <p:cNvGraphicFramePr/>
          <p:nvPr/>
        </p:nvGraphicFramePr>
        <p:xfrm>
          <a:off x="609600" y="716153"/>
          <a:ext cx="11852275" cy="838200"/>
        </p:xfrm>
        <a:graphic>
          <a:graphicData uri="http://schemas.openxmlformats.org/drawingml/2006/table">
            <a:tbl>
              <a:tblPr/>
              <a:tblGrid>
                <a:gridCol w="796290"/>
                <a:gridCol w="3254375"/>
                <a:gridCol w="1119505"/>
                <a:gridCol w="1564005"/>
                <a:gridCol w="1275715"/>
                <a:gridCol w="1461135"/>
                <a:gridCol w="1501775"/>
              </a:tblGrid>
              <a:tr h="775970">
                <a:tc>
                  <a:txBody>
                    <a:bodyPr/>
                    <a:p>
                      <a:pPr indent="0" algn="ctr">
                        <a:buNone/>
                      </a:pPr>
                      <a:r>
                        <a:rPr lang="en-US" sz="1100" b="0">
                          <a:solidFill>
                            <a:srgbClr val="FF0000"/>
                          </a:solidFill>
                          <a:latin typeface="微软雅黑" panose="020B0503020204020204" charset="-122"/>
                        </a:rPr>
                        <a:t>1M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儿童在去到陌生环境或者接触陌生人时会哭闹或者表现出抗拒。</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儿童在去到陌生环境或者接触陌生人时会哭闹或者表现出抗拒。</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儿童在去到陌生环境或者接触陌生人时没有表现出任何反应或者没有关注周围环境的变化。</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custDataLst>
              <p:tags r:id="rId5"/>
            </p:custDataLst>
          </p:nvPr>
        </p:nvGraphicFramePr>
        <p:xfrm>
          <a:off x="609600" y="2098675"/>
          <a:ext cx="11222990" cy="3089910"/>
        </p:xfrm>
        <a:graphic>
          <a:graphicData uri="http://schemas.openxmlformats.org/drawingml/2006/table">
            <a:tbl>
              <a:tblPr/>
              <a:tblGrid>
                <a:gridCol w="741045"/>
                <a:gridCol w="763270"/>
                <a:gridCol w="3107690"/>
                <a:gridCol w="1068070"/>
                <a:gridCol w="1495425"/>
                <a:gridCol w="1217295"/>
                <a:gridCol w="1395730"/>
                <a:gridCol w="1434465"/>
              </a:tblGrid>
              <a:tr h="922655">
                <a:tc>
                  <a:txBody>
                    <a:bodyPr/>
                    <a:p>
                      <a:pPr indent="0">
                        <a:buNone/>
                      </a:pPr>
                      <a:r>
                        <a:rPr lang="en-US" sz="1000" b="0">
                          <a:solidFill>
                            <a:srgbClr val="000000"/>
                          </a:solidFill>
                          <a:latin typeface="微软雅黑" panose="020B0503020204020204" charset="-122"/>
                        </a:rPr>
                        <a:t>1</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注意行为：当成人靠近儿童时，儿童能够将脸转向成人至少3秒。</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时长3s（超过）</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当成人靠近儿童时，儿童能够将脸转向成人至少3秒。</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当成人靠近儿童时，儿童不能将脸转向成人至少3秒。</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244600">
                <a:tc>
                  <a:txBody>
                    <a:bodyPr/>
                    <a:p>
                      <a:pPr indent="0">
                        <a:buNone/>
                      </a:pPr>
                      <a:r>
                        <a:rPr lang="en-US" sz="1000" b="0">
                          <a:solidFill>
                            <a:srgbClr val="000000"/>
                          </a:solidFill>
                          <a:latin typeface="微软雅黑" panose="020B0503020204020204" charset="-122"/>
                        </a:rPr>
                        <a:t>2</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注意行为：当呈现了声光电类的物品时，儿童能够转向该物品并注视至少3秒。</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2B2B2B"/>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2B2B2B"/>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时长3s（超过）</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2B2B2B"/>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当呈现了声光电类的物品时，儿童能够转向该物品并注视至少3秒。</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2B2B2B"/>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2B2B2B"/>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当呈现了声光电类的物品时，儿童不能转向该物品并注视至少3秒。</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2B2B2B"/>
                      </a:solidFill>
                      <a:prstDash val="solid"/>
                      <a:headEnd type="none" w="med" len="med"/>
                      <a:tailEnd type="none" w="med" len="med"/>
                    </a:lnL>
                    <a:lnR w="6350" cap="flat" cmpd="sng">
                      <a:solidFill>
                        <a:srgbClr val="2B2B2B"/>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2B2B2B"/>
                      </a:solidFill>
                      <a:prstDash val="solid"/>
                      <a:headEnd type="none" w="med" len="med"/>
                      <a:tailEnd type="none" w="med" len="med"/>
                    </a:lnB>
                    <a:lnTlToBr>
                      <a:noFill/>
                    </a:lnTlToBr>
                    <a:lnBlToTr>
                      <a:noFill/>
                    </a:lnBlToTr>
                    <a:noFill/>
                  </a:tcPr>
                </a:tc>
              </a:tr>
              <a:tr h="922655">
                <a:tc>
                  <a:txBody>
                    <a:bodyPr/>
                    <a:p>
                      <a:pPr indent="0">
                        <a:buNone/>
                      </a:pPr>
                      <a:r>
                        <a:rPr lang="en-US" sz="1000" b="0">
                          <a:solidFill>
                            <a:srgbClr val="000000"/>
                          </a:solidFill>
                          <a:latin typeface="微软雅黑" panose="020B0503020204020204" charset="-122"/>
                        </a:rPr>
                        <a:t>3</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眼神接触：当成人看着儿童时，儿童能够看向成人的眼睛3秒。</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2B2B2B"/>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时长3s（超过）</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当成人看着儿童时，儿童能够看向成人的眼睛3秒。</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2B2B2B"/>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当成人看着儿童时，儿童不能看向成人的眼睛3秒。</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2B2B2B"/>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32180" y="363220"/>
            <a:ext cx="1523365" cy="384810"/>
          </a:xfrm>
          <a:prstGeom prst="rect">
            <a:avLst/>
          </a:prstGeom>
        </p:spPr>
      </p:pic>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2"/>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1323320" y="5962650"/>
            <a:ext cx="812165" cy="811530"/>
          </a:xfrm>
          <a:prstGeom prst="rect">
            <a:avLst/>
          </a:prstGeom>
        </p:spPr>
      </p:pic>
      <p:cxnSp>
        <p:nvCxnSpPr>
          <p:cNvPr id="2" name="直接连接符 1"/>
          <p:cNvCxnSpPr/>
          <p:nvPr userDrawn="1">
            <p:custDataLst>
              <p:tags r:id="rId5"/>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6"/>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graphicFrame>
        <p:nvGraphicFramePr>
          <p:cNvPr id="4" name="表格 3"/>
          <p:cNvGraphicFramePr/>
          <p:nvPr/>
        </p:nvGraphicFramePr>
        <p:xfrm>
          <a:off x="725170" y="881888"/>
          <a:ext cx="11852275" cy="1041400"/>
        </p:xfrm>
        <a:graphic>
          <a:graphicData uri="http://schemas.openxmlformats.org/drawingml/2006/table">
            <a:tbl>
              <a:tblPr/>
              <a:tblGrid>
                <a:gridCol w="796290"/>
                <a:gridCol w="3254375"/>
                <a:gridCol w="1119505"/>
                <a:gridCol w="1564005"/>
                <a:gridCol w="1275715"/>
                <a:gridCol w="1461135"/>
                <a:gridCol w="1501775"/>
              </a:tblGrid>
              <a:tr h="963930">
                <a:tc>
                  <a:txBody>
                    <a:bodyPr/>
                    <a:p>
                      <a:pPr indent="0" algn="ctr">
                        <a:buNone/>
                      </a:pPr>
                      <a:r>
                        <a:rPr lang="en-US" sz="1100" b="0">
                          <a:solidFill>
                            <a:srgbClr val="FF0000"/>
                          </a:solidFill>
                          <a:latin typeface="微软雅黑" panose="020B0503020204020204" charset="-122"/>
                        </a:rPr>
                        <a:t>2M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儿童能够在产生某个渴望的效果之前注视成人，如，“等待成人把吹好的气球放飞”等。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气球、泡泡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儿童能够在产生某个渴望的效果之前注视成人，如，“等待成人把吹好的气球放飞”等。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儿童不能在产生某个渴望的效果之前注视成人，如，“等待成人把吹好的气球放飞”等。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5" name="表格 4"/>
          <p:cNvGraphicFramePr/>
          <p:nvPr/>
        </p:nvGraphicFramePr>
        <p:xfrm>
          <a:off x="609600" y="2295715"/>
          <a:ext cx="14582140" cy="4165600"/>
        </p:xfrm>
        <a:graphic>
          <a:graphicData uri="http://schemas.openxmlformats.org/drawingml/2006/table">
            <a:tbl>
              <a:tblPr/>
              <a:tblGrid>
                <a:gridCol w="630555"/>
                <a:gridCol w="648970"/>
                <a:gridCol w="2644775"/>
                <a:gridCol w="908685"/>
                <a:gridCol w="1272540"/>
                <a:gridCol w="1035050"/>
                <a:gridCol w="1187450"/>
                <a:gridCol w="1221105"/>
                <a:gridCol w="1423670"/>
              </a:tblGrid>
              <a:tr h="630555">
                <a:tc>
                  <a:txBody>
                    <a:bodyPr/>
                    <a:p>
                      <a:pPr indent="0">
                        <a:buNone/>
                      </a:pPr>
                      <a:r>
                        <a:rPr lang="en-US" sz="900" b="0">
                          <a:solidFill>
                            <a:srgbClr val="000000"/>
                          </a:solidFill>
                          <a:latin typeface="微软雅黑" panose="020B0503020204020204" charset="-122"/>
                        </a:rPr>
                        <a:t>6</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回应时共同关注：儿童在与成人互动时，会跟随他人的眼神和手势指向关注同一事物。</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儿童偏好的玩具</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儿童在与成人互动时，会跟随他人的眼神和手势指向关注同一事物。</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儿童在与成人互动时，不能跟随他人的眼神和手势指向关注同一事物。</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83590">
                <a:tc>
                  <a:txBody>
                    <a:bodyPr/>
                    <a:p>
                      <a:pPr indent="0">
                        <a:buNone/>
                      </a:pPr>
                      <a:r>
                        <a:rPr lang="en-US" sz="900" b="0">
                          <a:solidFill>
                            <a:srgbClr val="000000"/>
                          </a:solidFill>
                          <a:latin typeface="微软雅黑" panose="020B0503020204020204" charset="-122"/>
                        </a:rPr>
                        <a:t>7</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分享式共同关注：当呈现一个新的玩具或者物品时，儿童能够手指向或递送玩具或物品给成人，转变关注到成人。</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儿童偏好的玩具</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当呈现一个新的玩具或者物品时，儿童能够手指向或递送玩具或物品给成人，转变关注到成人。</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当呈现一个新的玩具或者物品时，儿童不能手指向或递送玩具或物品给成人，转变关注到成人。</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83590">
                <a:tc>
                  <a:txBody>
                    <a:bodyPr/>
                    <a:p>
                      <a:pPr indent="0">
                        <a:buNone/>
                      </a:pPr>
                      <a:r>
                        <a:rPr lang="en-US" sz="900" b="0">
                          <a:solidFill>
                            <a:srgbClr val="000000"/>
                          </a:solidFill>
                          <a:latin typeface="微软雅黑" panose="020B0503020204020204" charset="-122"/>
                        </a:rPr>
                        <a:t>8</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手势提要求：儿童在有动机、有需求时可以指向或者拉着成人的手表示想要的物品来提要求，达5个不同的要求。</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2B2B2B"/>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2B2B2B"/>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2B2B2B"/>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儿童偏好的物品</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儿童在有动机、有需求时可以指向或者拉着成人的手表示想要的物品来提要求，达5个不同的要求。</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2B2B2B"/>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2B2B2B"/>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儿童在有动机、有需求时不能指向或者拉着成人的手表示想要的物品来提要求，达5个不同的要求。</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2B2B2B"/>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2B2B2B"/>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68630">
                <a:tc>
                  <a:txBody>
                    <a:bodyPr/>
                    <a:p>
                      <a:pPr indent="0">
                        <a:buNone/>
                      </a:pPr>
                      <a:r>
                        <a:rPr lang="en-US" sz="900" b="0">
                          <a:solidFill>
                            <a:srgbClr val="000000"/>
                          </a:solidFill>
                          <a:latin typeface="微软雅黑" panose="020B0503020204020204" charset="-122"/>
                        </a:rPr>
                        <a:t>9</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眼神提要求：儿童能够通过看向他人来表示想要某物或者活动达5次。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2B2B2B"/>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儿童偏好的物品</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儿童能够通过看向他人来表示想要某物或者活动达5次。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2B2B2B"/>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儿童不能通过看向他人来表示想要某物或者活动达5次。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2B2B2B"/>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儿童能够至少2次目光接触来表示一种要求</a:t>
                      </a: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67995">
                <a:tc>
                  <a:txBody>
                    <a:bodyPr/>
                    <a:p>
                      <a:pPr indent="0">
                        <a:buNone/>
                      </a:pPr>
                      <a:r>
                        <a:rPr lang="en-US" sz="900" b="0">
                          <a:solidFill>
                            <a:srgbClr val="000000"/>
                          </a:solidFill>
                          <a:latin typeface="微软雅黑" panose="020B0503020204020204" charset="-122"/>
                        </a:rPr>
                        <a:t>10</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粗大动作：儿童能够在“这样做”的提示下模仿他人的2个粗大动作。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次数2次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儿童能够在“这样做”的提示下模仿他人的2个粗大动作。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儿童不能在“这样做”的提示下模仿他人的2个粗大动作。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儿童能够模仿1个粗大动作</a:t>
                      </a: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32180" y="363220"/>
            <a:ext cx="1523365" cy="384810"/>
          </a:xfrm>
          <a:prstGeom prst="rect">
            <a:avLst/>
          </a:prstGeom>
        </p:spPr>
      </p:pic>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2"/>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1323320" y="5962650"/>
            <a:ext cx="812165" cy="811530"/>
          </a:xfrm>
          <a:prstGeom prst="rect">
            <a:avLst/>
          </a:prstGeom>
        </p:spPr>
      </p:pic>
      <p:cxnSp>
        <p:nvCxnSpPr>
          <p:cNvPr id="2" name="直接连接符 1"/>
          <p:cNvCxnSpPr/>
          <p:nvPr userDrawn="1">
            <p:custDataLst>
              <p:tags r:id="rId5"/>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6"/>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graphicFrame>
        <p:nvGraphicFramePr>
          <p:cNvPr id="4" name="表格 3"/>
          <p:cNvGraphicFramePr/>
          <p:nvPr/>
        </p:nvGraphicFramePr>
        <p:xfrm>
          <a:off x="725170" y="881888"/>
          <a:ext cx="11852275" cy="1041400"/>
        </p:xfrm>
        <a:graphic>
          <a:graphicData uri="http://schemas.openxmlformats.org/drawingml/2006/table">
            <a:tbl>
              <a:tblPr/>
              <a:tblGrid>
                <a:gridCol w="796290"/>
                <a:gridCol w="3254375"/>
                <a:gridCol w="1119505"/>
                <a:gridCol w="1564005"/>
                <a:gridCol w="1275715"/>
                <a:gridCol w="1461135"/>
                <a:gridCol w="1501775"/>
              </a:tblGrid>
              <a:tr h="963930">
                <a:tc>
                  <a:txBody>
                    <a:bodyPr/>
                    <a:p>
                      <a:pPr indent="0" algn="ctr">
                        <a:buNone/>
                      </a:pPr>
                      <a:r>
                        <a:rPr lang="en-US" sz="1100" b="0">
                          <a:solidFill>
                            <a:srgbClr val="FF0000"/>
                          </a:solidFill>
                          <a:latin typeface="微软雅黑" panose="020B0503020204020204" charset="-122"/>
                        </a:rPr>
                        <a:t>2M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儿童能够在产生某个渴望的效果之前注视成人，如，“等待成人把吹好的气球放飞”等。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气球、泡泡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儿童能够在产生某个渴望的效果之前注视成人，如，“等待成人把吹好的气球放飞”等。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儿童不能在产生某个渴望的效果之前注视成人，如，“等待成人把吹好的气球放飞”等。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9" name="表格 8"/>
          <p:cNvGraphicFramePr/>
          <p:nvPr>
            <p:custDataLst>
              <p:tags r:id="rId7"/>
            </p:custDataLst>
          </p:nvPr>
        </p:nvGraphicFramePr>
        <p:xfrm>
          <a:off x="609600" y="2367915"/>
          <a:ext cx="11222990" cy="3281045"/>
        </p:xfrm>
        <a:graphic>
          <a:graphicData uri="http://schemas.openxmlformats.org/drawingml/2006/table">
            <a:tbl>
              <a:tblPr/>
              <a:tblGrid>
                <a:gridCol w="645160"/>
                <a:gridCol w="663575"/>
                <a:gridCol w="2705100"/>
                <a:gridCol w="929640"/>
                <a:gridCol w="1301115"/>
                <a:gridCol w="1058545"/>
                <a:gridCol w="1214755"/>
                <a:gridCol w="1249045"/>
                <a:gridCol w="1456055"/>
              </a:tblGrid>
              <a:tr h="691515">
                <a:tc>
                  <a:txBody>
                    <a:bodyPr/>
                    <a:p>
                      <a:pPr indent="0">
                        <a:buNone/>
                      </a:pPr>
                      <a:r>
                        <a:rPr lang="en-US" sz="900" b="0">
                          <a:solidFill>
                            <a:srgbClr val="000000"/>
                          </a:solidFill>
                          <a:latin typeface="微软雅黑" panose="020B0503020204020204" charset="-122"/>
                        </a:rPr>
                        <a:t>11</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物品操作模仿：儿童能够在“这样做”的提示下模仿他人单一物品操作的动作，不少于10个。</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次数10次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汽车、发条玩具</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儿童能够在“这样做”的提示下模仿他人单一物品操作的动作，不少于10个。</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儿童不能在“这样做”的提示下模仿他人单一物品操作的动作，不少于10个。</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儿童能够模仿6个动作。</a:t>
                      </a: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90880">
                <a:tc>
                  <a:txBody>
                    <a:bodyPr/>
                    <a:p>
                      <a:pPr indent="0">
                        <a:buNone/>
                      </a:pPr>
                      <a:r>
                        <a:rPr lang="en-US" sz="900" b="0">
                          <a:solidFill>
                            <a:srgbClr val="000000"/>
                          </a:solidFill>
                          <a:latin typeface="微软雅黑" panose="020B0503020204020204" charset="-122"/>
                        </a:rPr>
                        <a:t>12</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粗大动作模仿：儿童能够在“这样做”的提示下模仿他人脚和腿部粗大动作的动作，不少于4个。</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次数4次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儿童能够在“这样做”的提示下模仿他人脚和腿部粗大动作的动作，不少于4个。</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儿童不能在“这样做”的提示下模仿他人脚和腿部粗大动作的动作，不少于4个。</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儿童能够模仿3个粗大动作。</a:t>
                      </a: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91515">
                <a:tc>
                  <a:txBody>
                    <a:bodyPr/>
                    <a:p>
                      <a:pPr indent="0">
                        <a:buNone/>
                      </a:pPr>
                      <a:r>
                        <a:rPr lang="en-US" sz="900" b="0">
                          <a:solidFill>
                            <a:srgbClr val="000000"/>
                          </a:solidFill>
                          <a:latin typeface="微软雅黑" panose="020B0503020204020204" charset="-122"/>
                        </a:rPr>
                        <a:t>13</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粗大动作模仿：儿童能够在“这样做”的提示下模仿他人手和胳膊粗大动作的动作，不少于4个。</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次数4次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儿童能够在“这样做”的提示下模仿他人手和胳膊粗大动作的动作，不少于4个。</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儿童不能在“这样做”的提示下模仿他人手和胳膊粗大动作的动作，不少于4个。</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92150">
                <a:tc>
                  <a:txBody>
                    <a:bodyPr/>
                    <a:p>
                      <a:pPr indent="0">
                        <a:buNone/>
                      </a:pPr>
                      <a:r>
                        <a:rPr lang="en-US" sz="900" b="0">
                          <a:solidFill>
                            <a:srgbClr val="000000"/>
                          </a:solidFill>
                          <a:latin typeface="微软雅黑" panose="020B0503020204020204" charset="-122"/>
                        </a:rPr>
                        <a:t>14</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动态和静态模仿：儿童能够在“这样做”的提示下模仿出动态和静态的动作，不少于10对动作。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次数10次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儿童能够在“这样做”的提示下模仿出动态和静态的动作，不少于10对动作。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儿童不能在“这样做”的提示下模仿出动态和静态的动作，不少于10对动作。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14985">
                <a:tc>
                  <a:txBody>
                    <a:bodyPr/>
                    <a:p>
                      <a:pPr indent="0">
                        <a:buNone/>
                      </a:pPr>
                      <a:r>
                        <a:rPr lang="en-US" sz="900" b="0">
                          <a:solidFill>
                            <a:srgbClr val="000000"/>
                          </a:solidFill>
                          <a:latin typeface="微软雅黑" panose="020B0503020204020204" charset="-122"/>
                        </a:rPr>
                        <a:t>15</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自发模仿：儿童能够在5种不同的情境下，自发地模仿他人的2个不同动作。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次数10次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儿童能够在5种不同的情境下，自发地模仿他人的2个不同动作。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儿童不能在5种不同的情境下，自发地模仿他人的2个不同动作。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儿童能够在2种不同的情境下，自发地模仿他人的动作。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32180" y="363220"/>
            <a:ext cx="1523365" cy="384810"/>
          </a:xfrm>
          <a:prstGeom prst="rect">
            <a:avLst/>
          </a:prstGeom>
        </p:spPr>
      </p:pic>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2"/>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1323320" y="5962650"/>
            <a:ext cx="812165" cy="811530"/>
          </a:xfrm>
          <a:prstGeom prst="rect">
            <a:avLst/>
          </a:prstGeom>
        </p:spPr>
      </p:pic>
      <p:cxnSp>
        <p:nvCxnSpPr>
          <p:cNvPr id="2" name="直接连接符 1"/>
          <p:cNvCxnSpPr/>
          <p:nvPr userDrawn="1">
            <p:custDataLst>
              <p:tags r:id="rId5"/>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6"/>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graphicFrame>
        <p:nvGraphicFramePr>
          <p:cNvPr id="4" name="表格 3"/>
          <p:cNvGraphicFramePr/>
          <p:nvPr/>
        </p:nvGraphicFramePr>
        <p:xfrm>
          <a:off x="725170" y="881888"/>
          <a:ext cx="11852275" cy="1041400"/>
        </p:xfrm>
        <a:graphic>
          <a:graphicData uri="http://schemas.openxmlformats.org/drawingml/2006/table">
            <a:tbl>
              <a:tblPr/>
              <a:tblGrid>
                <a:gridCol w="796290"/>
                <a:gridCol w="3254375"/>
                <a:gridCol w="1119505"/>
                <a:gridCol w="1564005"/>
                <a:gridCol w="1275715"/>
                <a:gridCol w="1461135"/>
                <a:gridCol w="1501775"/>
              </a:tblGrid>
              <a:tr h="963930">
                <a:tc>
                  <a:txBody>
                    <a:bodyPr/>
                    <a:p>
                      <a:pPr indent="0" algn="ctr">
                        <a:buNone/>
                      </a:pPr>
                      <a:r>
                        <a:rPr lang="en-US" sz="1100" b="0">
                          <a:solidFill>
                            <a:srgbClr val="FF0000"/>
                          </a:solidFill>
                          <a:latin typeface="微软雅黑" panose="020B0503020204020204" charset="-122"/>
                        </a:rPr>
                        <a:t>2M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儿童能够在产生某个渴望的效果之前注视成人，如，“等待成人把吹好的气球放飞”等。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气球、泡泡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儿童能够在产生某个渴望的效果之前注视成人，如，“等待成人把吹好的气球放飞”等。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儿童不能在产生某个渴望的效果之前注视成人，如，“等待成人把吹好的气球放飞”等。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5" name="表格 4"/>
          <p:cNvGraphicFramePr/>
          <p:nvPr>
            <p:custDataLst>
              <p:tags r:id="rId7"/>
            </p:custDataLst>
          </p:nvPr>
        </p:nvGraphicFramePr>
        <p:xfrm>
          <a:off x="609600" y="2441575"/>
          <a:ext cx="11395710" cy="3085465"/>
        </p:xfrm>
        <a:graphic>
          <a:graphicData uri="http://schemas.openxmlformats.org/drawingml/2006/table">
            <a:tbl>
              <a:tblPr/>
              <a:tblGrid>
                <a:gridCol w="654685"/>
                <a:gridCol w="674370"/>
                <a:gridCol w="2746375"/>
                <a:gridCol w="943610"/>
                <a:gridCol w="1322070"/>
                <a:gridCol w="1074420"/>
                <a:gridCol w="1233170"/>
                <a:gridCol w="1268730"/>
                <a:gridCol w="1478280"/>
              </a:tblGrid>
              <a:tr h="849630">
                <a:tc>
                  <a:txBody>
                    <a:bodyPr/>
                    <a:p>
                      <a:pPr indent="0">
                        <a:buNone/>
                      </a:pPr>
                      <a:r>
                        <a:rPr lang="en-US" sz="900" b="0">
                          <a:solidFill>
                            <a:srgbClr val="000000"/>
                          </a:solidFill>
                          <a:latin typeface="微软雅黑" panose="020B0503020204020204" charset="-122"/>
                        </a:rPr>
                        <a:t>16</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泛化：儿童能够泛化不同的语言提示，模仿出他人的动作，不少于4种提示。如，“该你了”、“跟我学”等。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次数4次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儿童能够泛化不同的语言提示，模仿出他人的动作，不少于4种提示。如，“该你了”、“跟我学”等。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儿童不能泛化不同的语言提示，模仿出他人的动作，不少于4种提示。如，“该你了”、“跟我学”等。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08000">
                <a:tc>
                  <a:txBody>
                    <a:bodyPr/>
                    <a:p>
                      <a:pPr indent="0">
                        <a:buNone/>
                      </a:pPr>
                      <a:r>
                        <a:rPr lang="en-US" sz="900" b="0">
                          <a:solidFill>
                            <a:srgbClr val="000000"/>
                          </a:solidFill>
                          <a:latin typeface="微软雅黑" panose="020B0503020204020204" charset="-122"/>
                        </a:rPr>
                        <a:t>17</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儿童能够模仿任意类型的20个不同的动作。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次数20次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儿童能够模仿任意类型的20个不同的动作。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儿童不能模仿任意类型的20个不同的动作。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儿童能够模仿任意类型的15个不同的动作。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83260">
                <a:tc>
                  <a:txBody>
                    <a:bodyPr/>
                    <a:p>
                      <a:pPr indent="0">
                        <a:buNone/>
                      </a:pPr>
                      <a:r>
                        <a:rPr lang="en-US" sz="900" b="0">
                          <a:solidFill>
                            <a:srgbClr val="000000"/>
                          </a:solidFill>
                          <a:latin typeface="微软雅黑" panose="020B0503020204020204" charset="-122"/>
                        </a:rPr>
                        <a:t>18</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肢体互动：儿童能够通过眼神或者肢体动作表示想要和成人进行肢体接触类互动达2次。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次数2次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儿童能够通过眼神或者肢体动作表示想要和成人进行肢体接触类互动达2次。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儿童能够通过眼神或者肢体动作表示想要和成人进行肢体接触类互动达2次。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儿童能够通过眼神或者肢体动作表示想要和成人进行肢体接触类互动达1次。</a:t>
                      </a: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60680">
                <a:tc>
                  <a:txBody>
                    <a:bodyPr/>
                    <a:p>
                      <a:pPr indent="0">
                        <a:buNone/>
                      </a:pPr>
                      <a:r>
                        <a:rPr lang="en-US" sz="900" b="0">
                          <a:solidFill>
                            <a:srgbClr val="000000"/>
                          </a:solidFill>
                          <a:latin typeface="微软雅黑" panose="020B0503020204020204" charset="-122"/>
                        </a:rPr>
                        <a:t>19</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同伴对视：儿童能够自发地与同伴有目光接触达5次。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儿童能够自发地与同伴有目光接触达5次。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儿童不能自发地与同伴有目光接触达5次。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儿童能够自发地与同伴有目光接触达2次。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83895">
                <a:tc>
                  <a:txBody>
                    <a:bodyPr/>
                    <a:p>
                      <a:pPr indent="0">
                        <a:buNone/>
                      </a:pPr>
                      <a:r>
                        <a:rPr lang="en-US" sz="900" b="0">
                          <a:solidFill>
                            <a:srgbClr val="000000"/>
                          </a:solidFill>
                          <a:latin typeface="微软雅黑" panose="020B0503020204020204" charset="-122"/>
                        </a:rPr>
                        <a:t>20</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接受同伴：儿童能够接受同伴或者兄弟姐妹在自己旁边儿童也没有不恰当的行为。</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时长10min（超过）</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儿童能够接受同伴或者兄弟姐妹在自己旁边儿童也没有不恰当的行为。</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儿童不能接受同伴或者兄弟姐妹在自己旁边儿童也没有不恰当的行为。</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32180" y="363220"/>
            <a:ext cx="1523365" cy="384810"/>
          </a:xfrm>
          <a:prstGeom prst="rect">
            <a:avLst/>
          </a:prstGeom>
        </p:spPr>
      </p:pic>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2"/>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1323320" y="5962650"/>
            <a:ext cx="812165" cy="811530"/>
          </a:xfrm>
          <a:prstGeom prst="rect">
            <a:avLst/>
          </a:prstGeom>
        </p:spPr>
      </p:pic>
      <p:cxnSp>
        <p:nvCxnSpPr>
          <p:cNvPr id="2" name="直接连接符 1"/>
          <p:cNvCxnSpPr/>
          <p:nvPr userDrawn="1">
            <p:custDataLst>
              <p:tags r:id="rId5"/>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6"/>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graphicFrame>
        <p:nvGraphicFramePr>
          <p:cNvPr id="4" name="表格 3"/>
          <p:cNvGraphicFramePr/>
          <p:nvPr/>
        </p:nvGraphicFramePr>
        <p:xfrm>
          <a:off x="725170" y="881888"/>
          <a:ext cx="11852275" cy="1041400"/>
        </p:xfrm>
        <a:graphic>
          <a:graphicData uri="http://schemas.openxmlformats.org/drawingml/2006/table">
            <a:tbl>
              <a:tblPr/>
              <a:tblGrid>
                <a:gridCol w="796290"/>
                <a:gridCol w="3254375"/>
                <a:gridCol w="1119505"/>
                <a:gridCol w="1564005"/>
                <a:gridCol w="1275715"/>
                <a:gridCol w="1461135"/>
                <a:gridCol w="1501775"/>
              </a:tblGrid>
              <a:tr h="963930">
                <a:tc>
                  <a:txBody>
                    <a:bodyPr/>
                    <a:p>
                      <a:pPr indent="0" algn="ctr">
                        <a:buNone/>
                      </a:pPr>
                      <a:r>
                        <a:rPr lang="en-US" sz="1100" b="0">
                          <a:solidFill>
                            <a:srgbClr val="FF0000"/>
                          </a:solidFill>
                          <a:latin typeface="微软雅黑" panose="020B0503020204020204" charset="-122"/>
                        </a:rPr>
                        <a:t>2M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儿童能够在产生某个渴望的效果之前注视成人，如，“等待成人把吹好的气球放飞”等。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气球、泡泡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儿童能够在产生某个渴望的效果之前注视成人，如，“等待成人把吹好的气球放飞”等。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儿童不能在产生某个渴望的效果之前注视成人，如，“等待成人把吹好的气球放飞”等。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5" name="表格 4"/>
          <p:cNvGraphicFramePr/>
          <p:nvPr>
            <p:custDataLst>
              <p:tags r:id="rId7"/>
            </p:custDataLst>
          </p:nvPr>
        </p:nvGraphicFramePr>
        <p:xfrm>
          <a:off x="609600" y="2529205"/>
          <a:ext cx="11299190" cy="3141345"/>
        </p:xfrm>
        <a:graphic>
          <a:graphicData uri="http://schemas.openxmlformats.org/drawingml/2006/table">
            <a:tbl>
              <a:tblPr/>
              <a:tblGrid>
                <a:gridCol w="649605"/>
                <a:gridCol w="668020"/>
                <a:gridCol w="2723515"/>
                <a:gridCol w="935355"/>
                <a:gridCol w="1310640"/>
                <a:gridCol w="1065530"/>
                <a:gridCol w="1223010"/>
                <a:gridCol w="1257300"/>
                <a:gridCol w="1466215"/>
              </a:tblGrid>
              <a:tr h="552450">
                <a:tc>
                  <a:txBody>
                    <a:bodyPr/>
                    <a:p>
                      <a:pPr indent="0">
                        <a:buNone/>
                      </a:pPr>
                      <a:r>
                        <a:rPr lang="en-US" sz="900" b="0">
                          <a:solidFill>
                            <a:srgbClr val="000000"/>
                          </a:solidFill>
                          <a:latin typeface="微软雅黑" panose="020B0503020204020204" charset="-122"/>
                        </a:rPr>
                        <a:t>21</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接收物品：当他人递送给儿童一个强化物时，儿童能够接过物品。</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时长3s（不超过）</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儿童偏好的物品、零食</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当他人递送给儿童一个强化物时，儿童能够接过物品。</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当他人递送给儿童一个强化物时，儿童不能接过物品。</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53085">
                <a:tc>
                  <a:txBody>
                    <a:bodyPr/>
                    <a:p>
                      <a:pPr indent="0">
                        <a:buNone/>
                      </a:pPr>
                      <a:r>
                        <a:rPr lang="en-US" sz="900" b="0">
                          <a:solidFill>
                            <a:srgbClr val="000000"/>
                          </a:solidFill>
                          <a:latin typeface="微软雅黑" panose="020B0503020204020204" charset="-122"/>
                        </a:rPr>
                        <a:t>22</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接收物品：当他人递送给儿童一个非强化物时，儿童能够接过物品。</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时长3s（不超过）</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常见物品</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当他人递送给儿童一个非强化物时，儿童能够接过物品。</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当他人递送给儿童一个非强化物时，儿童不能接过物品。</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41680">
                <a:tc>
                  <a:txBody>
                    <a:bodyPr/>
                    <a:p>
                      <a:pPr indent="0">
                        <a:buNone/>
                      </a:pPr>
                      <a:r>
                        <a:rPr lang="en-US" sz="900" b="0">
                          <a:solidFill>
                            <a:srgbClr val="000000"/>
                          </a:solidFill>
                          <a:latin typeface="微软雅黑" panose="020B0503020204020204" charset="-122"/>
                        </a:rPr>
                        <a:t>23</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接受同伴：儿童能够接受同伴或者兄弟姐妹触碰自己也没有不恰当的行为。</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次数1次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儿童能够接受同伴或者兄弟姐妹触碰自己也没有不恰当的行为。</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儿童不能接受同伴或者兄弟姐妹触碰自己也没有不恰当的行为。</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52450">
                <a:tc>
                  <a:txBody>
                    <a:bodyPr/>
                    <a:p>
                      <a:pPr indent="0">
                        <a:buNone/>
                      </a:pPr>
                      <a:r>
                        <a:rPr lang="en-US" sz="900" b="0">
                          <a:solidFill>
                            <a:srgbClr val="000000"/>
                          </a:solidFill>
                          <a:latin typeface="微软雅黑" panose="020B0503020204020204" charset="-122"/>
                        </a:rPr>
                        <a:t>24</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同伴关注：儿童能够自发地关注同伴或者兄弟姐妹的动作或者语言。</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次数1次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积木、汽车</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儿童能够自发地关注同伴或者兄弟姐妹的动作或者语言。</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儿童不能自发地关注同伴或者兄弟姐妹的动作或者语言。</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41680">
                <a:tc>
                  <a:txBody>
                    <a:bodyPr/>
                    <a:p>
                      <a:pPr indent="0">
                        <a:buNone/>
                      </a:pPr>
                      <a:r>
                        <a:rPr lang="en-US" sz="900" b="0">
                          <a:solidFill>
                            <a:srgbClr val="000000"/>
                          </a:solidFill>
                          <a:latin typeface="微软雅黑" panose="020B0503020204020204" charset="-122"/>
                        </a:rPr>
                        <a:t>25</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平行游戏：儿童能够主动接近同伴或者兄弟姐妹进行平行游戏不少于2分钟。</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次数1次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太空沙</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儿童能够主动接近同伴或者兄弟姐妹进行平行游戏不少于2分钟。</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儿童不能主动接近同伴或者兄弟姐妹进行平行游戏不少于2分钟。</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儿童能够和同伴进行平行游戏1分钟。</a:t>
                      </a: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6223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6" name="表格 5"/>
          <p:cNvGraphicFramePr/>
          <p:nvPr/>
        </p:nvGraphicFramePr>
        <p:xfrm>
          <a:off x="609600" y="1006983"/>
          <a:ext cx="10972800" cy="963930"/>
        </p:xfrm>
        <a:graphic>
          <a:graphicData uri="http://schemas.openxmlformats.org/drawingml/2006/table">
            <a:tbl>
              <a:tblPr/>
              <a:tblGrid>
                <a:gridCol w="796290"/>
                <a:gridCol w="3254375"/>
                <a:gridCol w="1119505"/>
                <a:gridCol w="1564005"/>
                <a:gridCol w="1275715"/>
                <a:gridCol w="1461135"/>
                <a:gridCol w="1501775"/>
              </a:tblGrid>
              <a:tr h="963930">
                <a:tc>
                  <a:txBody>
                    <a:bodyPr/>
                    <a:p>
                      <a:pPr indent="0" algn="ctr">
                        <a:buNone/>
                      </a:pPr>
                      <a:r>
                        <a:rPr lang="en-US" sz="1100" b="0">
                          <a:solidFill>
                            <a:srgbClr val="FF0000"/>
                          </a:solidFill>
                          <a:latin typeface="微软雅黑" panose="020B0503020204020204" charset="-122"/>
                        </a:rPr>
                        <a:t>3M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同伴互动：儿童能够按照同伴的要求做出适当的行为，如，玩“老鹰捉小鸡”的游戏，儿童拉住别人的衣服。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厨房玩具</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儿童能够按照同伴的要求做出适当的行为，如，玩“老鹰捉小鸡”的游戏，儿童拉住别人的衣服。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儿童不能按照同伴的要求做出适当的行为，如，玩“老鹰捉小鸡”的游戏，儿童拉住别人的衣服。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8" name="表格 7"/>
          <p:cNvGraphicFramePr/>
          <p:nvPr>
            <p:custDataLst>
              <p:tags r:id="rId7"/>
            </p:custDataLst>
          </p:nvPr>
        </p:nvGraphicFramePr>
        <p:xfrm>
          <a:off x="426720" y="2211070"/>
          <a:ext cx="11540490" cy="3823335"/>
        </p:xfrm>
        <a:graphic>
          <a:graphicData uri="http://schemas.openxmlformats.org/drawingml/2006/table">
            <a:tbl>
              <a:tblPr/>
              <a:tblGrid>
                <a:gridCol w="662940"/>
                <a:gridCol w="682625"/>
                <a:gridCol w="2781935"/>
                <a:gridCol w="955675"/>
                <a:gridCol w="1337945"/>
                <a:gridCol w="1089025"/>
                <a:gridCol w="1249045"/>
                <a:gridCol w="1283970"/>
                <a:gridCol w="1497330"/>
              </a:tblGrid>
              <a:tr h="638175">
                <a:tc>
                  <a:txBody>
                    <a:bodyPr/>
                    <a:p>
                      <a:pPr indent="0">
                        <a:buNone/>
                      </a:pPr>
                      <a:r>
                        <a:rPr lang="en-US" sz="900" b="0">
                          <a:solidFill>
                            <a:srgbClr val="000000"/>
                          </a:solidFill>
                          <a:latin typeface="微软雅黑" panose="020B0503020204020204" charset="-122"/>
                        </a:rPr>
                        <a:t>27</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精细模仿：儿童能够在“这样做”的提示下模仿他人的精细动作，不少于20个。</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次数20次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儿童能够在“这样做”的提示下模仿他人的精细动作，不少于20个。</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儿童不能在“这样做”的提示下模仿他人的精细动作，不少于20个。</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儿童能够模仿10个精细动作。</a:t>
                      </a: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93750">
                <a:tc>
                  <a:txBody>
                    <a:bodyPr/>
                    <a:p>
                      <a:pPr indent="0">
                        <a:buNone/>
                      </a:pPr>
                      <a:r>
                        <a:rPr lang="en-US" sz="900" b="0">
                          <a:solidFill>
                            <a:srgbClr val="000000"/>
                          </a:solidFill>
                          <a:latin typeface="微软雅黑" panose="020B0503020204020204" charset="-122"/>
                        </a:rPr>
                        <a:t>28</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儿童能够为得到强化物而付出行动。如，“儿童想要吃饼干就要完成模仿的动作”。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次数3次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儿童能够为得到强化物而付出行动。如，“儿童想要吃饼干就要完成模仿的动作”。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儿童不能为得到强化物而付出行动。如，“儿童想要吃饼干就要完成模仿的动作”。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75615">
                <a:tc>
                  <a:txBody>
                    <a:bodyPr/>
                    <a:p>
                      <a:pPr indent="0">
                        <a:buNone/>
                      </a:pPr>
                      <a:r>
                        <a:rPr lang="en-US" sz="900" b="0">
                          <a:solidFill>
                            <a:srgbClr val="000000"/>
                          </a:solidFill>
                          <a:latin typeface="微软雅黑" panose="020B0503020204020204" charset="-122"/>
                        </a:rPr>
                        <a:t>29</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儿童能够为了得到强化物维持完成多次任务，不少于5次任务。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儿童能够为了得到强化物维持完成多次任务，不少于5次任务。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儿童不能为了得到强化物维持完成多次任务，不少于5次任务。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38810">
                <a:tc>
                  <a:txBody>
                    <a:bodyPr/>
                    <a:p>
                      <a:pPr indent="0">
                        <a:buNone/>
                      </a:pPr>
                      <a:r>
                        <a:rPr lang="en-US" sz="900" b="0">
                          <a:solidFill>
                            <a:srgbClr val="000000"/>
                          </a:solidFill>
                          <a:latin typeface="微软雅黑" panose="020B0503020204020204" charset="-122"/>
                        </a:rPr>
                        <a:t>30</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没有身体接触下儿童能够安静等待，可能需要语言提示“坐好、等一等”。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次数1次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没有身体接触下儿童能够安静等待，可能需要语言提示“坐好、等一等”。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没有身体接触下儿童不能安静等待，可能需要语言提示“坐好、等一等”。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38810">
                <a:tc>
                  <a:txBody>
                    <a:bodyPr/>
                    <a:p>
                      <a:pPr indent="0">
                        <a:buNone/>
                      </a:pPr>
                      <a:r>
                        <a:rPr lang="en-US" sz="900" b="0">
                          <a:solidFill>
                            <a:srgbClr val="000000"/>
                          </a:solidFill>
                          <a:latin typeface="微软雅黑" panose="020B0503020204020204" charset="-122"/>
                        </a:rPr>
                        <a:t>31</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当老师呈现一系列桌面教学材料料后，儿童能够看向老师等待下一步指令。</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次数2次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当老师呈现一系列桌面教学材料料后，儿童能够看向老师等待下一步指令。</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当老师呈现一系列桌面教学材料料后，儿童不能看向老师等待下一步指令。</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38175">
                <a:tc>
                  <a:txBody>
                    <a:bodyPr/>
                    <a:p>
                      <a:pPr indent="0">
                        <a:buNone/>
                      </a:pPr>
                      <a:r>
                        <a:rPr lang="en-US" sz="900" b="0">
                          <a:solidFill>
                            <a:srgbClr val="000000"/>
                          </a:solidFill>
                          <a:latin typeface="微软雅黑" panose="020B0503020204020204" charset="-122"/>
                        </a:rPr>
                        <a:t>32</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扫视：儿童在做出反应之前能够先扫视所有呈现的物品，3秒之内扫视不少于6个物品。</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时长3s（不超过）</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儿童在做出反应之前能够先扫视所有呈现的物品，3秒之内扫视不少于6个物品。</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儿童在做出反应之前不能先扫视所有呈现的物品，3秒之内扫视不少于6个物品。</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6223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6" name="表格 5"/>
          <p:cNvGraphicFramePr/>
          <p:nvPr/>
        </p:nvGraphicFramePr>
        <p:xfrm>
          <a:off x="609600" y="1006983"/>
          <a:ext cx="10972800" cy="963930"/>
        </p:xfrm>
        <a:graphic>
          <a:graphicData uri="http://schemas.openxmlformats.org/drawingml/2006/table">
            <a:tbl>
              <a:tblPr/>
              <a:tblGrid>
                <a:gridCol w="796290"/>
                <a:gridCol w="3254375"/>
                <a:gridCol w="1119505"/>
                <a:gridCol w="1564005"/>
                <a:gridCol w="1275715"/>
                <a:gridCol w="1461135"/>
                <a:gridCol w="1501775"/>
              </a:tblGrid>
              <a:tr h="963930">
                <a:tc>
                  <a:txBody>
                    <a:bodyPr/>
                    <a:p>
                      <a:pPr indent="0" algn="ctr">
                        <a:buNone/>
                      </a:pPr>
                      <a:r>
                        <a:rPr lang="en-US" sz="1100" b="0">
                          <a:solidFill>
                            <a:srgbClr val="FF0000"/>
                          </a:solidFill>
                          <a:latin typeface="微软雅黑" panose="020B0503020204020204" charset="-122"/>
                        </a:rPr>
                        <a:t>3M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同伴互动：儿童能够按照同伴的要求做出适当的行为，如，玩“老鹰捉小鸡”的游戏，儿童拉住别人的衣服。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厨房玩具</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儿童能够按照同伴的要求做出适当的行为，如，玩“老鹰捉小鸡”的游戏，儿童拉住别人的衣服。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儿童不能按照同伴的要求做出适当的行为，如，玩“老鹰捉小鸡”的游戏，儿童拉住别人的衣服。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9" name="表格 8"/>
          <p:cNvGraphicFramePr/>
          <p:nvPr>
            <p:custDataLst>
              <p:tags r:id="rId7"/>
            </p:custDataLst>
          </p:nvPr>
        </p:nvGraphicFramePr>
        <p:xfrm>
          <a:off x="388620" y="2211070"/>
          <a:ext cx="11424285" cy="3439160"/>
        </p:xfrm>
        <a:graphic>
          <a:graphicData uri="http://schemas.openxmlformats.org/drawingml/2006/table">
            <a:tbl>
              <a:tblPr/>
              <a:tblGrid>
                <a:gridCol w="656590"/>
                <a:gridCol w="675640"/>
                <a:gridCol w="2753360"/>
                <a:gridCol w="946150"/>
                <a:gridCol w="1325245"/>
                <a:gridCol w="1076960"/>
                <a:gridCol w="1236980"/>
                <a:gridCol w="1271270"/>
                <a:gridCol w="1482090"/>
              </a:tblGrid>
              <a:tr h="1071245">
                <a:tc>
                  <a:txBody>
                    <a:bodyPr/>
                    <a:p>
                      <a:pPr indent="0">
                        <a:buNone/>
                      </a:pPr>
                      <a:r>
                        <a:rPr lang="en-US" sz="900" b="0">
                          <a:solidFill>
                            <a:srgbClr val="000000"/>
                          </a:solidFill>
                          <a:latin typeface="微软雅黑" panose="020B0503020204020204" charset="-122"/>
                        </a:rPr>
                        <a:t>33</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多种强化物：儿童具备多种强化物来维持完成任务的行为。不少于10种类型的强化物，除了食物。</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次数10次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儿童偏好的玩具、肢体互动、游戏活动</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儿童具备多种强化物来维持完成任务的行为。不少于10种类型的强化物，除了食物。</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儿童不具备多种强化物来维持完成任务的行为。不少于10种类型的强化物，除了食物。</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42620">
                <a:tc>
                  <a:txBody>
                    <a:bodyPr/>
                    <a:p>
                      <a:pPr indent="0">
                        <a:buNone/>
                      </a:pPr>
                      <a:r>
                        <a:rPr lang="en-US" sz="900" b="0">
                          <a:solidFill>
                            <a:srgbClr val="000000"/>
                          </a:solidFill>
                          <a:latin typeface="微软雅黑" panose="020B0503020204020204" charset="-122"/>
                        </a:rPr>
                        <a:t>34</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间歇强化：间歇性获得强化物也能够维持儿童完成任务的行为，FR=5。</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次数15次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儿童偏好的玩具</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间歇性获得强化物也能够维持儿童完成任务的行为，FR=5。</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间歇性获得强化物不能维持儿童完成任务的行为，FR=5。</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62965">
                <a:tc>
                  <a:txBody>
                    <a:bodyPr/>
                    <a:p>
                      <a:pPr indent="0">
                        <a:buNone/>
                      </a:pPr>
                      <a:r>
                        <a:rPr lang="en-US" sz="900" b="0">
                          <a:solidFill>
                            <a:srgbClr val="000000"/>
                          </a:solidFill>
                          <a:latin typeface="微软雅黑" panose="020B0503020204020204" charset="-122"/>
                        </a:rPr>
                        <a:t>35</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任务完成后，儿童能够在70%的情况下根据成人的表情和语气的变化判断对错。</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次数10次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常见物品的图片</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任务完成后，儿童能够在70%的情况下根据成人的表情和语气的变化判断对错。</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任务完成后，儿童不能在70%的情况下根据成人的表情和语气的变化判断对错。</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62330">
                <a:tc>
                  <a:txBody>
                    <a:bodyPr/>
                    <a:p>
                      <a:pPr indent="0">
                        <a:buNone/>
                      </a:pPr>
                      <a:r>
                        <a:rPr lang="en-US" sz="900" b="0">
                          <a:solidFill>
                            <a:srgbClr val="000000"/>
                          </a:solidFill>
                          <a:latin typeface="微软雅黑" panose="020B0503020204020204" charset="-122"/>
                        </a:rPr>
                        <a:t>36</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延迟满足：当强化物延迟给予儿童能够安静等待没有不恰当行为，不少于5分钟等待。</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时长5min（超过）</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儿童偏好的玩具</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当强化物延迟给予儿童能够安静等待没有不恰当行为，不少于5分钟等待。</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当强化物延迟给予儿童不能安静等待没有不恰当行为，不少于5分钟等待。</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6223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6" name="表格 5"/>
          <p:cNvGraphicFramePr/>
          <p:nvPr/>
        </p:nvGraphicFramePr>
        <p:xfrm>
          <a:off x="609600" y="1006983"/>
          <a:ext cx="10972800" cy="963930"/>
        </p:xfrm>
        <a:graphic>
          <a:graphicData uri="http://schemas.openxmlformats.org/drawingml/2006/table">
            <a:tbl>
              <a:tblPr/>
              <a:tblGrid>
                <a:gridCol w="796290"/>
                <a:gridCol w="3254375"/>
                <a:gridCol w="1119505"/>
                <a:gridCol w="1564005"/>
                <a:gridCol w="1275715"/>
                <a:gridCol w="1461135"/>
                <a:gridCol w="1501775"/>
              </a:tblGrid>
              <a:tr h="963930">
                <a:tc>
                  <a:txBody>
                    <a:bodyPr/>
                    <a:p>
                      <a:pPr indent="0" algn="ctr">
                        <a:buNone/>
                      </a:pPr>
                      <a:r>
                        <a:rPr lang="en-US" sz="1100" b="0">
                          <a:solidFill>
                            <a:srgbClr val="FF0000"/>
                          </a:solidFill>
                          <a:latin typeface="微软雅黑" panose="020B0503020204020204" charset="-122"/>
                        </a:rPr>
                        <a:t>3M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同伴互动：儿童能够按照同伴的要求做出适当的行为，如，玩“老鹰捉小鸡”的游戏，儿童拉住别人的衣服。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厨房玩具</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儿童能够按照同伴的要求做出适当的行为，如，玩“老鹰捉小鸡”的游戏，儿童拉住别人的衣服。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儿童不能按照同伴的要求做出适当的行为，如，玩“老鹰捉小鸡”的游戏，儿童拉住别人的衣服。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5" name="表格 4"/>
          <p:cNvGraphicFramePr/>
          <p:nvPr>
            <p:custDataLst>
              <p:tags r:id="rId7"/>
            </p:custDataLst>
          </p:nvPr>
        </p:nvGraphicFramePr>
        <p:xfrm>
          <a:off x="349885" y="2153285"/>
          <a:ext cx="11502390" cy="3297555"/>
        </p:xfrm>
        <a:graphic>
          <a:graphicData uri="http://schemas.openxmlformats.org/drawingml/2006/table">
            <a:tbl>
              <a:tblPr/>
              <a:tblGrid>
                <a:gridCol w="661035"/>
                <a:gridCol w="680720"/>
                <a:gridCol w="2771775"/>
                <a:gridCol w="952500"/>
                <a:gridCol w="1334135"/>
                <a:gridCol w="1085215"/>
                <a:gridCol w="1244600"/>
                <a:gridCol w="1280160"/>
                <a:gridCol w="1492250"/>
              </a:tblGrid>
              <a:tr h="756920">
                <a:tc>
                  <a:txBody>
                    <a:bodyPr/>
                    <a:p>
                      <a:pPr indent="0">
                        <a:buNone/>
                      </a:pPr>
                      <a:r>
                        <a:rPr lang="en-US" sz="900" b="0">
                          <a:solidFill>
                            <a:srgbClr val="000000"/>
                          </a:solidFill>
                          <a:latin typeface="微软雅黑" panose="020B0503020204020204" charset="-122"/>
                        </a:rPr>
                        <a:t>37</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任务完成后，儿童能够主动向成人寻求表扬。</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次数3次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任务完成后，儿童能够主动向成人寻求表扬。</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任务完成后，儿童不能主动向成人寻求表扬。</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60730">
                <a:tc>
                  <a:txBody>
                    <a:bodyPr/>
                    <a:p>
                      <a:pPr indent="0">
                        <a:buNone/>
                      </a:pPr>
                      <a:r>
                        <a:rPr lang="en-US" sz="900" b="0">
                          <a:solidFill>
                            <a:srgbClr val="000000"/>
                          </a:solidFill>
                          <a:latin typeface="微软雅黑" panose="020B0503020204020204" charset="-122"/>
                        </a:rPr>
                        <a:t>38</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同伴模仿：儿童能够自发地跟随儿童并模仿儿童的动作，不少于2次。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次数3次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儿童能够自发地跟随儿童并模仿儿童的动作，不少于5次。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儿童不能自发地跟随儿童并模仿儿童的动作，不少于5次。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儿童能够自发跟随并模仿同伴动作达1次。</a:t>
                      </a: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60095">
                <a:tc>
                  <a:txBody>
                    <a:bodyPr/>
                    <a:p>
                      <a:pPr indent="0">
                        <a:buNone/>
                      </a:pPr>
                      <a:r>
                        <a:rPr lang="en-US" sz="900" b="0">
                          <a:solidFill>
                            <a:srgbClr val="000000"/>
                          </a:solidFill>
                          <a:latin typeface="微软雅黑" panose="020B0503020204020204" charset="-122"/>
                        </a:rPr>
                        <a:t>39</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儿童能够通过点头或者摇头的方式回应他人的询问。</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次数3次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常见物品图片</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儿童能够通过点头或者摇头的方式回应他人的询问。</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儿童不能通过点头或者摇头的方式回应他人的询问。</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019810">
                <a:tc>
                  <a:txBody>
                    <a:bodyPr/>
                    <a:p>
                      <a:pPr indent="0">
                        <a:buNone/>
                      </a:pPr>
                      <a:r>
                        <a:rPr lang="en-US" sz="900" b="0">
                          <a:solidFill>
                            <a:srgbClr val="000000"/>
                          </a:solidFill>
                          <a:latin typeface="微软雅黑" panose="020B0503020204020204" charset="-122"/>
                        </a:rPr>
                        <a:t>40</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同伴互动：儿童能够自发地接近同伴或者兄弟姐妹并提供肢体帮助。如，帮忙拿东西等。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次数3次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装满积木的积木桶</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儿童能够自发地接近同伴或者兄弟姐妹并提供肢体帮助。如，帮忙拿东西等。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儿童不能自发地接近同伴或者兄弟姐妹并提供肢体帮助。如，帮忙拿东西等。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nvGraphicFramePr>
        <p:xfrm>
          <a:off x="753745" y="855218"/>
          <a:ext cx="13743305" cy="622300"/>
        </p:xfrm>
        <a:graphic>
          <a:graphicData uri="http://schemas.openxmlformats.org/drawingml/2006/table">
            <a:tbl>
              <a:tblPr/>
              <a:tblGrid>
                <a:gridCol w="687070"/>
                <a:gridCol w="2806065"/>
                <a:gridCol w="965835"/>
                <a:gridCol w="1348740"/>
                <a:gridCol w="1099820"/>
                <a:gridCol w="1259840"/>
                <a:gridCol w="1295400"/>
                <a:gridCol w="1510030"/>
              </a:tblGrid>
              <a:tr h="496570">
                <a:tc>
                  <a:txBody>
                    <a:bodyPr/>
                    <a:p>
                      <a:pPr indent="0" algn="ctr">
                        <a:buNone/>
                      </a:pPr>
                      <a:r>
                        <a:rPr lang="en-US" sz="1000" b="0">
                          <a:solidFill>
                            <a:srgbClr val="FF0000"/>
                          </a:solidFill>
                          <a:latin typeface="微软雅黑" panose="020B0503020204020204" charset="-122"/>
                        </a:rPr>
                        <a:t>4M</a:t>
                      </a: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儿童能够持续和同伴进行社会性游戏达3分钟。</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时长3min（超过）</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积木、厨房玩具、水果切切乐</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儿童能够持续和同伴进行社会性游戏达3分钟。</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儿童不能持续和同伴进行社会性游戏达3分钟。</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儿童能够和同伴持续游戏达2分钟。</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5"/>
            </p:custDataLst>
          </p:nvPr>
        </p:nvGraphicFramePr>
        <p:xfrm>
          <a:off x="297180" y="1868805"/>
          <a:ext cx="11669395" cy="3807460"/>
        </p:xfrm>
        <a:graphic>
          <a:graphicData uri="http://schemas.openxmlformats.org/drawingml/2006/table">
            <a:tbl>
              <a:tblPr/>
              <a:tblGrid>
                <a:gridCol w="670560"/>
                <a:gridCol w="690245"/>
                <a:gridCol w="2812415"/>
                <a:gridCol w="966470"/>
                <a:gridCol w="1353820"/>
                <a:gridCol w="1100455"/>
                <a:gridCol w="1262380"/>
                <a:gridCol w="1299210"/>
                <a:gridCol w="1513840"/>
              </a:tblGrid>
              <a:tr h="904240">
                <a:tc>
                  <a:txBody>
                    <a:bodyPr/>
                    <a:p>
                      <a:pPr indent="0">
                        <a:buNone/>
                      </a:pPr>
                      <a:r>
                        <a:rPr lang="en-US" sz="900" b="0">
                          <a:solidFill>
                            <a:srgbClr val="000000"/>
                          </a:solidFill>
                          <a:latin typeface="微软雅黑" panose="020B0503020204020204" charset="-122"/>
                        </a:rPr>
                        <a:t>42</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物品操作模仿：儿童能够在一组物品中选择出成人使用的物品并模仿成人的动作。不少于10个动作。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次数3次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常见的物品、玩具</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儿童能够在一组物品中选择出成人使用的物品并模仿成人的动作。不少于10个动作。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儿童不能在一组物品中选择出成人使用的物品并模仿成人的动作。不少于10个动作。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儿童能够模仿5个的动作。</a:t>
                      </a: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28345">
                <a:tc>
                  <a:txBody>
                    <a:bodyPr/>
                    <a:p>
                      <a:pPr indent="0">
                        <a:buNone/>
                      </a:pPr>
                      <a:r>
                        <a:rPr lang="en-US" sz="900" b="0">
                          <a:solidFill>
                            <a:srgbClr val="000000"/>
                          </a:solidFill>
                          <a:latin typeface="微软雅黑" panose="020B0503020204020204" charset="-122"/>
                        </a:rPr>
                        <a:t>43</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同伴分享：儿童能够自发地将自己喜欢的玩具或者零食分享给同伴或者兄弟姐妹。</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次数2次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儿童偏好的玩具、零食</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儿童能够自发地将自己喜欢的玩具或者零食分享给同伴或者兄弟姐妹。</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儿童不能自发地将自己喜欢的玩具或者零食分享给同伴或者兄弟姐妹。</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28345">
                <a:tc>
                  <a:txBody>
                    <a:bodyPr/>
                    <a:p>
                      <a:pPr indent="0">
                        <a:buNone/>
                      </a:pPr>
                      <a:r>
                        <a:rPr lang="en-US" sz="900" b="0">
                          <a:solidFill>
                            <a:srgbClr val="000000"/>
                          </a:solidFill>
                          <a:latin typeface="微软雅黑" panose="020B0503020204020204" charset="-122"/>
                        </a:rPr>
                        <a:t>44</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获取关注：儿童能够使用肢体动作、眼神或者是语言获取他人的注意，每天不少于3次。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次数1次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儿童能够使用肢体动作、眼神或者是语言获取他人的注意，每天不少于3次。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儿童不能使用肢体动作、眼神或者是语言获取他人的注意，每天不少于3次。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42290">
                <a:tc>
                  <a:txBody>
                    <a:bodyPr/>
                    <a:p>
                      <a:pPr indent="0">
                        <a:buNone/>
                      </a:pPr>
                      <a:r>
                        <a:rPr lang="en-US" sz="900" b="0">
                          <a:solidFill>
                            <a:srgbClr val="000000"/>
                          </a:solidFill>
                          <a:latin typeface="微软雅黑" panose="020B0503020204020204" charset="-122"/>
                        </a:rPr>
                        <a:t>45</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自发命名：儿童能够自发地向成人或者同伴说出看到的事物。</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次数3次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儿童能够自发地向成人或者同伴说出看到的事物。</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儿童不能自发地向成人或者同伴说出看到的事物。</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04240">
                <a:tc>
                  <a:txBody>
                    <a:bodyPr/>
                    <a:p>
                      <a:pPr indent="0">
                        <a:buNone/>
                      </a:pPr>
                      <a:r>
                        <a:rPr lang="en-US" sz="900" b="0">
                          <a:solidFill>
                            <a:srgbClr val="000000"/>
                          </a:solidFill>
                          <a:latin typeface="微软雅黑" panose="020B0503020204020204" charset="-122"/>
                        </a:rPr>
                        <a:t>46</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同伴提要求：儿童在有动机的情况下能够自发地向同伴提出要求达5次，其中包含2个不同的要求。</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儿童偏好的玩具、零食</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儿童在有动机的情况下能够自发地向同伴提出要求达5次，其中包含2个不同的要求。。</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儿童在有动机的情况下不能自发地向同伴提出要求达5次，其中包含2个不同的要求。。</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儿童能够独立像同伴提2次要求。</a:t>
                      </a: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32180" y="363220"/>
            <a:ext cx="1523365" cy="384810"/>
          </a:xfrm>
          <a:prstGeom prst="rect">
            <a:avLst/>
          </a:prstGeom>
        </p:spPr>
      </p:pic>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2"/>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1323320" y="5962650"/>
            <a:ext cx="812165" cy="811530"/>
          </a:xfrm>
          <a:prstGeom prst="rect">
            <a:avLst/>
          </a:prstGeom>
        </p:spPr>
      </p:pic>
      <p:cxnSp>
        <p:nvCxnSpPr>
          <p:cNvPr id="2" name="直接连接符 1"/>
          <p:cNvCxnSpPr/>
          <p:nvPr userDrawn="1">
            <p:custDataLst>
              <p:tags r:id="rId5"/>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6"/>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151890" y="1557020"/>
            <a:ext cx="9353550" cy="4186555"/>
          </a:xfrm>
          <a:prstGeom prst="rect">
            <a:avLst/>
          </a:prstGeom>
          <a:noFill/>
        </p:spPr>
        <p:txBody>
          <a:bodyPr wrap="square" rtlCol="0">
            <a:noAutofit/>
          </a:bodyPr>
          <a:p>
            <a:endParaRPr lang="zh-CN" altLang="en-US"/>
          </a:p>
        </p:txBody>
      </p:sp>
      <p:pic>
        <p:nvPicPr>
          <p:cNvPr id="12" name="图片 11"/>
          <p:cNvPicPr>
            <a:picLocks noChangeAspect="1"/>
          </p:cNvPicPr>
          <p:nvPr/>
        </p:nvPicPr>
        <p:blipFill>
          <a:blip r:embed="rId7"/>
          <a:stretch>
            <a:fillRect/>
          </a:stretch>
        </p:blipFill>
        <p:spPr>
          <a:xfrm>
            <a:off x="626745" y="1121410"/>
            <a:ext cx="9518650" cy="5243830"/>
          </a:xfrm>
          <a:prstGeom prst="rect">
            <a:avLst/>
          </a:prstGeom>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nvGraphicFramePr>
        <p:xfrm>
          <a:off x="686435" y="904113"/>
          <a:ext cx="13743305" cy="838200"/>
        </p:xfrm>
        <a:graphic>
          <a:graphicData uri="http://schemas.openxmlformats.org/drawingml/2006/table">
            <a:tbl>
              <a:tblPr/>
              <a:tblGrid>
                <a:gridCol w="687070"/>
                <a:gridCol w="2806065"/>
                <a:gridCol w="965835"/>
                <a:gridCol w="1348740"/>
                <a:gridCol w="1099820"/>
                <a:gridCol w="1259840"/>
                <a:gridCol w="1295400"/>
                <a:gridCol w="1510030"/>
              </a:tblGrid>
              <a:tr h="669290">
                <a:tc>
                  <a:txBody>
                    <a:bodyPr/>
                    <a:p>
                      <a:pPr indent="0" algn="ctr">
                        <a:buNone/>
                      </a:pPr>
                      <a:r>
                        <a:rPr lang="en-US" sz="1000" b="0">
                          <a:solidFill>
                            <a:srgbClr val="FF0000"/>
                          </a:solidFill>
                          <a:latin typeface="微软雅黑" panose="020B0503020204020204" charset="-122"/>
                        </a:rPr>
                        <a:t>5M</a:t>
                      </a: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社交发起：儿童能够主动邀请同伴或者兄弟姐妹一起参与到各种活动和游戏中达2次。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儿童能够主动邀请同伴或者兄弟姐妹一起参与到各种活动和游戏中达2次。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儿童不能主动邀请同伴或者兄弟姐妹一起参与到各种活动和游戏中达2次。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儿童能够自发邀请同伴或兄弟姐妹参加活动达1次。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5" name="表格 4"/>
          <p:cNvGraphicFramePr/>
          <p:nvPr>
            <p:custDataLst>
              <p:tags r:id="rId5"/>
            </p:custDataLst>
          </p:nvPr>
        </p:nvGraphicFramePr>
        <p:xfrm>
          <a:off x="456565" y="1871345"/>
          <a:ext cx="11376025" cy="3827145"/>
        </p:xfrm>
        <a:graphic>
          <a:graphicData uri="http://schemas.openxmlformats.org/drawingml/2006/table">
            <a:tbl>
              <a:tblPr/>
              <a:tblGrid>
                <a:gridCol w="654050"/>
                <a:gridCol w="672465"/>
                <a:gridCol w="2741930"/>
                <a:gridCol w="942340"/>
                <a:gridCol w="1318895"/>
                <a:gridCol w="1073150"/>
                <a:gridCol w="1231265"/>
                <a:gridCol w="1266190"/>
                <a:gridCol w="1475740"/>
              </a:tblGrid>
              <a:tr h="514985">
                <a:tc>
                  <a:txBody>
                    <a:bodyPr/>
                    <a:p>
                      <a:pPr indent="0">
                        <a:buNone/>
                      </a:pPr>
                      <a:r>
                        <a:rPr lang="en-US" sz="900" b="0">
                          <a:solidFill>
                            <a:srgbClr val="000000"/>
                          </a:solidFill>
                          <a:latin typeface="微软雅黑" panose="020B0503020204020204" charset="-122"/>
                        </a:rPr>
                        <a:t>48</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同伴回应：儿童能够通过手势或者语言回应他人找招呼。</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次数1次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儿童能够通过手势或者语言回应他人找招呼。</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儿童不能通过手势或者语言回应他人找招呼。</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66395">
                <a:tc>
                  <a:txBody>
                    <a:bodyPr/>
                    <a:p>
                      <a:pPr indent="0">
                        <a:buNone/>
                      </a:pPr>
                      <a:r>
                        <a:rPr lang="en-US" sz="900" b="0">
                          <a:solidFill>
                            <a:srgbClr val="000000"/>
                          </a:solidFill>
                          <a:latin typeface="微软雅黑" panose="020B0503020204020204" charset="-122"/>
                        </a:rPr>
                        <a:t>49</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同伴发起：儿童能够自发地向同伴打招呼或告别。</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次数1次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儿童能够自发地向同伴打招呼或告别。</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儿童不能自发地向同伴打招呼或告别。</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62965">
                <a:tc>
                  <a:txBody>
                    <a:bodyPr/>
                    <a:p>
                      <a:pPr indent="0">
                        <a:buNone/>
                      </a:pPr>
                      <a:r>
                        <a:rPr lang="en-US" sz="900" b="0">
                          <a:solidFill>
                            <a:srgbClr val="000000"/>
                          </a:solidFill>
                          <a:latin typeface="微软雅黑" panose="020B0503020204020204" charset="-122"/>
                        </a:rPr>
                        <a:t>50</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顺序模仿：儿童能够从6个物品中按照示范的顺序模仿摸4个物品，如“先摸狮子、然后摸小狗、最后摸大象”。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次数3次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常见物品</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儿童能够从6个物品中按照示范的顺序模仿摸4个物品，如“先摸狮子、然后摸小狗、最后摸大象”。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儿童不能从6个物品中按照示范的顺序模仿摸4个物品，如“先摸狮子、然后摸小狗、最后摸大象”。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93420">
                <a:tc>
                  <a:txBody>
                    <a:bodyPr/>
                    <a:p>
                      <a:pPr indent="0">
                        <a:buNone/>
                      </a:pPr>
                      <a:r>
                        <a:rPr lang="en-US" sz="900" b="0">
                          <a:solidFill>
                            <a:srgbClr val="000000"/>
                          </a:solidFill>
                          <a:latin typeface="微软雅黑" panose="020B0503020204020204" charset="-122"/>
                        </a:rPr>
                        <a:t>51</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多步模仿：儿童能够按照顺序模仿他人两步动作，不少于10个不同的两步动作。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次数10次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儿童能够按照顺序模仿他人两步动作，不少于10个不同的两步动作。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儿童不能按照顺序模仿他人两步动作，不少于10个不同的两步动作。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95325">
                <a:tc>
                  <a:txBody>
                    <a:bodyPr/>
                    <a:p>
                      <a:pPr indent="0">
                        <a:buNone/>
                      </a:pPr>
                      <a:r>
                        <a:rPr lang="en-US" sz="900" b="0">
                          <a:solidFill>
                            <a:srgbClr val="000000"/>
                          </a:solidFill>
                          <a:latin typeface="微软雅黑" panose="020B0503020204020204" charset="-122"/>
                        </a:rPr>
                        <a:t>52</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多步模仿：儿童能够按照顺序模仿他人三步动作，不少于10个不同的两步动作。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次数10次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儿童能够按照顺序模仿他人三步动作，不少于10个不同的两步动作。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儿童不能按照顺序模仿他人三步动作，不少于10个不同的两步动作。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儿童能够模仿5个2步动作。</a:t>
                      </a: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94055">
                <a:tc>
                  <a:txBody>
                    <a:bodyPr/>
                    <a:p>
                      <a:pPr indent="0">
                        <a:buNone/>
                      </a:pPr>
                      <a:r>
                        <a:rPr lang="en-US" sz="900" b="0">
                          <a:solidFill>
                            <a:srgbClr val="000000"/>
                          </a:solidFill>
                          <a:latin typeface="微软雅黑" panose="020B0503020204020204" charset="-122"/>
                        </a:rPr>
                        <a:t>53</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强度模仿：儿童能够模仿他人做动作时的强度，如“重重拍手、轻轻拍手”等。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次数3次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儿童能够模仿他人做动作时的强度，如“重重拍手、轻轻拍手”等。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儿童不能模仿他人做动作时的强度，如“重重拍手、轻轻拍手”等。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nvGraphicFramePr>
        <p:xfrm>
          <a:off x="686435" y="904113"/>
          <a:ext cx="13743305" cy="838200"/>
        </p:xfrm>
        <a:graphic>
          <a:graphicData uri="http://schemas.openxmlformats.org/drawingml/2006/table">
            <a:tbl>
              <a:tblPr/>
              <a:tblGrid>
                <a:gridCol w="687070"/>
                <a:gridCol w="2806065"/>
                <a:gridCol w="965835"/>
                <a:gridCol w="1348740"/>
                <a:gridCol w="1099820"/>
                <a:gridCol w="1259840"/>
                <a:gridCol w="1295400"/>
                <a:gridCol w="1510030"/>
              </a:tblGrid>
              <a:tr h="669290">
                <a:tc>
                  <a:txBody>
                    <a:bodyPr/>
                    <a:p>
                      <a:pPr indent="0" algn="ctr">
                        <a:buNone/>
                      </a:pPr>
                      <a:r>
                        <a:rPr lang="en-US" sz="1000" b="0">
                          <a:solidFill>
                            <a:srgbClr val="FF0000"/>
                          </a:solidFill>
                          <a:latin typeface="微软雅黑" panose="020B0503020204020204" charset="-122"/>
                        </a:rPr>
                        <a:t>5M</a:t>
                      </a: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社交发起：儿童能够主动邀请同伴或者兄弟姐妹一起参与到各种活动和游戏中达2次。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儿童能够主动邀请同伴或者兄弟姐妹一起参与到各种活动和游戏中达2次。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儿童不能主动邀请同伴或者兄弟姐妹一起参与到各种活动和游戏中达2次。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儿童能够自发邀请同伴或兄弟姐妹参加活动达1次。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5"/>
            </p:custDataLst>
          </p:nvPr>
        </p:nvGraphicFramePr>
        <p:xfrm>
          <a:off x="436880" y="1812925"/>
          <a:ext cx="11539220" cy="4160520"/>
        </p:xfrm>
        <a:graphic>
          <a:graphicData uri="http://schemas.openxmlformats.org/drawingml/2006/table">
            <a:tbl>
              <a:tblPr/>
              <a:tblGrid>
                <a:gridCol w="663575"/>
                <a:gridCol w="681990"/>
                <a:gridCol w="2781300"/>
                <a:gridCol w="955675"/>
                <a:gridCol w="1337945"/>
                <a:gridCol w="1088390"/>
                <a:gridCol w="1249045"/>
                <a:gridCol w="1284605"/>
                <a:gridCol w="1496695"/>
              </a:tblGrid>
              <a:tr h="667385">
                <a:tc>
                  <a:txBody>
                    <a:bodyPr/>
                    <a:p>
                      <a:pPr indent="0">
                        <a:buNone/>
                      </a:pPr>
                      <a:r>
                        <a:rPr lang="en-US" sz="900" b="0">
                          <a:solidFill>
                            <a:srgbClr val="000000"/>
                          </a:solidFill>
                          <a:latin typeface="微软雅黑" panose="020B0503020204020204" charset="-122"/>
                        </a:rPr>
                        <a:t>54</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数量模仿：儿童能够重复模仿他人做出动作的数量，如，模仿他人拍3下手”。</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次数3次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儿童能够重复模仿他人做出动作的数量，如，模仿他人拍3下手”。</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儿童不能重复模仿他人做出动作的数量，如，模仿他人拍3下手”。</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29310">
                <a:tc>
                  <a:txBody>
                    <a:bodyPr/>
                    <a:p>
                      <a:pPr indent="0">
                        <a:buNone/>
                      </a:pPr>
                      <a:r>
                        <a:rPr lang="en-US" sz="900" b="0">
                          <a:solidFill>
                            <a:srgbClr val="000000"/>
                          </a:solidFill>
                          <a:latin typeface="微软雅黑" panose="020B0503020204020204" charset="-122"/>
                        </a:rPr>
                        <a:t>55</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儿童能够在模仿动作的同时加入声音的模仿，不少于4组。如，“举起胳膊的同时说飞飞飞”。</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次数4次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儿童能够在模仿动作的同时加入声音的模仿，不少于4组。如，“举起胳膊的同时说飞飞飞”。</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儿童不能在模仿动作的同时加入声音的模仿，不少于4组。如，“举起胳膊的同时说飞飞飞”。</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002030">
                <a:tc>
                  <a:txBody>
                    <a:bodyPr/>
                    <a:p>
                      <a:pPr indent="0">
                        <a:buNone/>
                      </a:pPr>
                      <a:r>
                        <a:rPr lang="en-US" sz="900" b="0">
                          <a:solidFill>
                            <a:srgbClr val="000000"/>
                          </a:solidFill>
                          <a:latin typeface="微软雅黑" panose="020B0503020204020204" charset="-122"/>
                        </a:rPr>
                        <a:t>56</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物品操作模仿：儿童能够模仿出连续的物品操作的模仿，不少于6个不同的步骤。如“先按开关、然后投硬币、最后选择果汁的按键”等。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次数3次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投币机</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儿童能够模仿出连续的物品操作的模仿，不少于6个不同的步骤。如“先按开关、然后投硬币、最后选择果汁的按键”等。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儿童不能模仿出连续的物品操作的模仿，不少于6个不同的步骤。如“先按开关、然后投硬币、最后选择果汁的按键”等。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97205">
                <a:tc>
                  <a:txBody>
                    <a:bodyPr/>
                    <a:p>
                      <a:pPr indent="0">
                        <a:buNone/>
                      </a:pPr>
                      <a:r>
                        <a:rPr lang="en-US" sz="900" b="0">
                          <a:solidFill>
                            <a:srgbClr val="000000"/>
                          </a:solidFill>
                          <a:latin typeface="微软雅黑" panose="020B0503020204020204" charset="-122"/>
                        </a:rPr>
                        <a:t>57</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无提示模仿：儿童能够在无口语提示下模仿他人的任何动作，不少于20个。</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次数20次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儿童能够在无口语提示下模仿他人的任何动作，不少于20个。</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儿童不能在无口语提示下模仿他人的任何动作，不少于20个。</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97205">
                <a:tc>
                  <a:txBody>
                    <a:bodyPr/>
                    <a:p>
                      <a:pPr indent="0">
                        <a:buNone/>
                      </a:pPr>
                      <a:r>
                        <a:rPr lang="en-US" sz="900" b="0">
                          <a:solidFill>
                            <a:srgbClr val="000000"/>
                          </a:solidFill>
                          <a:latin typeface="微软雅黑" panose="020B0503020204020204" charset="-122"/>
                        </a:rPr>
                        <a:t>58</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功能模仿：儿童能够在自然环境中自发地模仿5种功能性技能。</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衣服、勺子、梳子</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儿童能够在自然环境中自发地模仿5种功能性技能。</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儿童不能在自然环境中自发地模仿5种功能性技能。</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儿童能够自发地模仿2个功能性技能。</a:t>
                      </a: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67385">
                <a:tc>
                  <a:txBody>
                    <a:bodyPr/>
                    <a:p>
                      <a:pPr indent="0">
                        <a:buNone/>
                      </a:pPr>
                      <a:r>
                        <a:rPr lang="en-US" sz="900" b="0">
                          <a:solidFill>
                            <a:srgbClr val="000000"/>
                          </a:solidFill>
                          <a:latin typeface="微软雅黑" panose="020B0503020204020204" charset="-122"/>
                        </a:rPr>
                        <a:t>59</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自发模仿：即使没有人站在儿童面前，并做了一个新动作，儿童也能够模仿。</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次数3次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即使没有人站在儿童面前，并做了一个新动作，儿童也能够模仿。</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没有人站在儿童面前，并做了一个新动作。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无</a:t>
                      </a: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nvGraphicFramePr>
        <p:xfrm>
          <a:off x="686435" y="904113"/>
          <a:ext cx="13743305" cy="838200"/>
        </p:xfrm>
        <a:graphic>
          <a:graphicData uri="http://schemas.openxmlformats.org/drawingml/2006/table">
            <a:tbl>
              <a:tblPr/>
              <a:tblGrid>
                <a:gridCol w="687070"/>
                <a:gridCol w="2806065"/>
                <a:gridCol w="965835"/>
                <a:gridCol w="1348740"/>
                <a:gridCol w="1099820"/>
                <a:gridCol w="1259840"/>
                <a:gridCol w="1295400"/>
                <a:gridCol w="1510030"/>
              </a:tblGrid>
              <a:tr h="669290">
                <a:tc>
                  <a:txBody>
                    <a:bodyPr/>
                    <a:p>
                      <a:pPr indent="0" algn="ctr">
                        <a:buNone/>
                      </a:pPr>
                      <a:r>
                        <a:rPr lang="en-US" sz="1000" b="0">
                          <a:solidFill>
                            <a:srgbClr val="FF0000"/>
                          </a:solidFill>
                          <a:latin typeface="微软雅黑" panose="020B0503020204020204" charset="-122"/>
                        </a:rPr>
                        <a:t>5M</a:t>
                      </a: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社交发起：儿童能够主动邀请同伴或者兄弟姐妹一起参与到各种活动和游戏中达2次。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儿童能够主动邀请同伴或者兄弟姐妹一起参与到各种活动和游戏中达2次。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儿童不能主动邀请同伴或者兄弟姐妹一起参与到各种活动和游戏中达2次。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儿童能够自发邀请同伴或兄弟姐妹参加活动达1次。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5"/>
            </p:custDataLst>
          </p:nvPr>
        </p:nvGraphicFramePr>
        <p:xfrm>
          <a:off x="513715" y="1813560"/>
          <a:ext cx="11308715" cy="3640455"/>
        </p:xfrm>
        <a:graphic>
          <a:graphicData uri="http://schemas.openxmlformats.org/drawingml/2006/table">
            <a:tbl>
              <a:tblPr/>
              <a:tblGrid>
                <a:gridCol w="650240"/>
                <a:gridCol w="668655"/>
                <a:gridCol w="2725420"/>
                <a:gridCol w="937260"/>
                <a:gridCol w="1310640"/>
                <a:gridCol w="1066800"/>
                <a:gridCol w="1224280"/>
                <a:gridCol w="1257935"/>
                <a:gridCol w="1467485"/>
              </a:tblGrid>
              <a:tr h="640080">
                <a:tc>
                  <a:txBody>
                    <a:bodyPr/>
                    <a:p>
                      <a:pPr indent="0">
                        <a:buNone/>
                      </a:pPr>
                      <a:r>
                        <a:rPr lang="en-US" sz="900" b="0">
                          <a:solidFill>
                            <a:srgbClr val="000000"/>
                          </a:solidFill>
                          <a:latin typeface="微软雅黑" panose="020B0503020204020204" charset="-122"/>
                        </a:rPr>
                        <a:t>60</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儿童能够按照要求模仿手指谣或者是儿歌。</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次数3次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儿童能够按照要求模仿手指谣或者是儿歌。</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儿童不能按照要求模仿手指谣或者是儿歌。</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43255">
                <a:tc>
                  <a:txBody>
                    <a:bodyPr/>
                    <a:p>
                      <a:pPr indent="0">
                        <a:buNone/>
                      </a:pPr>
                      <a:r>
                        <a:rPr lang="en-US" sz="900" b="0">
                          <a:solidFill>
                            <a:srgbClr val="000000"/>
                          </a:solidFill>
                          <a:latin typeface="微软雅黑" panose="020B0503020204020204" charset="-122"/>
                        </a:rPr>
                        <a:t>61</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延迟模仿：儿童能够按照要求模仿出较长时间之前看到过的动作。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次数1次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儿童能够按照要求模仿出较长时间之前看到过的动作。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儿童不能按照要求模仿出较长时间之前看到过的动作。</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071880">
                <a:tc>
                  <a:txBody>
                    <a:bodyPr/>
                    <a:p>
                      <a:pPr indent="0">
                        <a:buNone/>
                      </a:pPr>
                      <a:r>
                        <a:rPr lang="en-US" sz="900" b="0">
                          <a:solidFill>
                            <a:srgbClr val="000000"/>
                          </a:solidFill>
                          <a:latin typeface="微软雅黑" panose="020B0503020204020204" charset="-122"/>
                        </a:rPr>
                        <a:t>62</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社交发起：在游戏中或者集体活动中儿童能够主动发起与同伴或者兄弟姐妹的肢体互动，不少于2次。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次数2次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在游戏中或者集体活动中儿童能够主动发起与同伴或者兄弟姐妹的肢体互动，不少于2次。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在游戏中或者集体活动中儿童不能主动发起与同伴或者兄弟姐妹的肢体互动，不少于2次。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儿童能够发起和同伴的互动达1次。</a:t>
                      </a: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42620">
                <a:tc>
                  <a:txBody>
                    <a:bodyPr/>
                    <a:p>
                      <a:pPr indent="0">
                        <a:buNone/>
                      </a:pPr>
                      <a:r>
                        <a:rPr lang="en-US" sz="900" b="0">
                          <a:solidFill>
                            <a:srgbClr val="000000"/>
                          </a:solidFill>
                          <a:latin typeface="微软雅黑" panose="020B0503020204020204" charset="-122"/>
                        </a:rPr>
                        <a:t>63</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共同关注：儿童能够注意到同伴在看哪里、在做什么事情并走近观察。</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次数2次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儿童能够注意到同伴在看哪里、在做什么事情并走近观察。</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儿童不能注意到同伴在看哪里、在做什么事情并走近观察。</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42620">
                <a:tc>
                  <a:txBody>
                    <a:bodyPr/>
                    <a:p>
                      <a:pPr indent="0">
                        <a:buNone/>
                      </a:pPr>
                      <a:r>
                        <a:rPr lang="en-US" sz="900" b="0">
                          <a:solidFill>
                            <a:srgbClr val="000000"/>
                          </a:solidFill>
                          <a:latin typeface="微软雅黑" panose="020B0503020204020204" charset="-122"/>
                        </a:rPr>
                        <a:t>64</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同伴回应：儿童能够回应来自同伴的要求达5次不少于2个不同的要求。</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儿童能够回应来自同伴的要求达5次不少于2个不同的要求。</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儿童不能回应来自同伴的要求达5次不少于2个不同的要求。</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儿童能够会用同伴的要求达2次。</a:t>
                      </a: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nvGraphicFramePr>
        <p:xfrm>
          <a:off x="724535" y="752030"/>
          <a:ext cx="13743305" cy="1257300"/>
        </p:xfrm>
        <a:graphic>
          <a:graphicData uri="http://schemas.openxmlformats.org/drawingml/2006/table">
            <a:tbl>
              <a:tblPr/>
              <a:tblGrid>
                <a:gridCol w="687070"/>
                <a:gridCol w="2806065"/>
                <a:gridCol w="965835"/>
                <a:gridCol w="1348740"/>
                <a:gridCol w="1099820"/>
                <a:gridCol w="1259840"/>
                <a:gridCol w="1295400"/>
                <a:gridCol w="1510030"/>
              </a:tblGrid>
              <a:tr h="1003935">
                <a:tc>
                  <a:txBody>
                    <a:bodyPr/>
                    <a:p>
                      <a:pPr indent="0" algn="ctr">
                        <a:buNone/>
                      </a:pPr>
                      <a:r>
                        <a:rPr lang="en-US" sz="1000" b="0">
                          <a:solidFill>
                            <a:srgbClr val="FF0000"/>
                          </a:solidFill>
                          <a:latin typeface="微软雅黑" panose="020B0503020204020204" charset="-122"/>
                        </a:rPr>
                        <a:t>6M</a:t>
                      </a: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同伴提要求：儿童在和同伴游戏时能够使用特殊疑问句向同伴提出要求。如“你要去哪里”等，不少于5个不同的要求。</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厨房玩具、投币机</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儿童在和同伴游戏时能够使用特殊疑问句向同伴提出要求。如“你要去哪里”等，不少于5个不同的要求。</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儿童在和同伴游戏时不能使用特殊疑问句向同伴提出要求。如“你要去哪里”等，不少于5个不同的要求。</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儿童能够像向同伴提出2个不同的要求。</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5"/>
            </p:custDataLst>
          </p:nvPr>
        </p:nvGraphicFramePr>
        <p:xfrm>
          <a:off x="387985" y="2235835"/>
          <a:ext cx="11577955" cy="3354070"/>
        </p:xfrm>
        <a:graphic>
          <a:graphicData uri="http://schemas.openxmlformats.org/drawingml/2006/table">
            <a:tbl>
              <a:tblPr/>
              <a:tblGrid>
                <a:gridCol w="665480"/>
                <a:gridCol w="684530"/>
                <a:gridCol w="2790825"/>
                <a:gridCol w="958850"/>
                <a:gridCol w="1342390"/>
                <a:gridCol w="1092200"/>
                <a:gridCol w="1252855"/>
                <a:gridCol w="1289050"/>
                <a:gridCol w="1501775"/>
              </a:tblGrid>
              <a:tr h="669290">
                <a:tc>
                  <a:txBody>
                    <a:bodyPr/>
                    <a:p>
                      <a:pPr indent="0">
                        <a:buNone/>
                      </a:pPr>
                      <a:r>
                        <a:rPr lang="en-US" sz="900" b="0">
                          <a:solidFill>
                            <a:srgbClr val="000000"/>
                          </a:solidFill>
                          <a:latin typeface="微软雅黑" panose="020B0503020204020204" charset="-122"/>
                        </a:rPr>
                        <a:t>66</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礼貌性为：儿童能够在特定的情境下表达“请”和“谢谢你”。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次数2次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儿童能够在特定的情境下表达“请”和“谢谢你”。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儿童不能在特定的情境下表达“请”和“谢谢你”。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98525">
                <a:tc>
                  <a:txBody>
                    <a:bodyPr/>
                    <a:p>
                      <a:pPr indent="0">
                        <a:buNone/>
                      </a:pPr>
                      <a:r>
                        <a:rPr lang="en-US" sz="900" b="0">
                          <a:solidFill>
                            <a:srgbClr val="000000"/>
                          </a:solidFill>
                          <a:latin typeface="微软雅黑" panose="020B0503020204020204" charset="-122"/>
                        </a:rPr>
                        <a:t>67</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赞美他人：当他人有新的打扮或者收到表扬时，儿童能够以语言或非语言的方式表达赞美。</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次数2次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当他人有新的打扮或者收到表扬时，儿童能够以语言或非语言的方式表达赞美。</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当他人有新的打扮或者收到表扬时，儿童不能以语言或非语言的方式表达赞美。</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116965">
                <a:tc>
                  <a:txBody>
                    <a:bodyPr/>
                    <a:p>
                      <a:pPr indent="0">
                        <a:buNone/>
                      </a:pPr>
                      <a:r>
                        <a:rPr lang="en-US" sz="900" b="0">
                          <a:solidFill>
                            <a:srgbClr val="000000"/>
                          </a:solidFill>
                          <a:latin typeface="微软雅黑" panose="020B0503020204020204" charset="-122"/>
                        </a:rPr>
                        <a:t>68</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在游戏中或集体环境中，儿童能够通过观察同伴的动作从而调整自己的动作，以保持一致。</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次数3次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在游戏中或集体环境中，儿童能够通过观察同伴的动作从而调整自己的动作，以保持一致。</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在游戏中或集体环境中，儿童不能通过观察同伴的动作从而调整自己的动作，以保持一致。</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69290">
                <a:tc>
                  <a:txBody>
                    <a:bodyPr/>
                    <a:p>
                      <a:pPr indent="0">
                        <a:buNone/>
                      </a:pPr>
                      <a:r>
                        <a:rPr lang="en-US" sz="900" b="0">
                          <a:solidFill>
                            <a:srgbClr val="000000"/>
                          </a:solidFill>
                          <a:latin typeface="微软雅黑" panose="020B0503020204020204" charset="-122"/>
                        </a:rPr>
                        <a:t>69</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提供帮助：当他人遇到困难时，儿童能够帮助同伴调整环境解决困难。</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次数1次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当他人遇到困难时，儿童能够帮助同伴调整环境解决困难。</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当他人遇到困难时，儿童不能帮助同伴调整环境解决困难。</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nvGraphicFramePr>
        <p:xfrm>
          <a:off x="609600" y="884428"/>
          <a:ext cx="13743305" cy="838200"/>
        </p:xfrm>
        <a:graphic>
          <a:graphicData uri="http://schemas.openxmlformats.org/drawingml/2006/table">
            <a:tbl>
              <a:tblPr/>
              <a:tblGrid>
                <a:gridCol w="687070"/>
                <a:gridCol w="2806065"/>
                <a:gridCol w="965835"/>
                <a:gridCol w="1348740"/>
                <a:gridCol w="1099820"/>
                <a:gridCol w="1259840"/>
                <a:gridCol w="1295400"/>
                <a:gridCol w="1510030"/>
              </a:tblGrid>
              <a:tr h="669290">
                <a:tc>
                  <a:txBody>
                    <a:bodyPr/>
                    <a:p>
                      <a:pPr indent="0" algn="ctr">
                        <a:buNone/>
                      </a:pPr>
                      <a:r>
                        <a:rPr lang="en-US" sz="1000" b="0">
                          <a:solidFill>
                            <a:srgbClr val="FF0000"/>
                          </a:solidFill>
                          <a:latin typeface="微软雅黑" panose="020B0503020204020204" charset="-122"/>
                        </a:rPr>
                        <a:t>7M</a:t>
                      </a: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主题对话：儿童能够与同伴进行主题对话，不少5个主题，回合数不少于4个回合。</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次数5次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儿童能够与同伴进行主题对话，不少5个主题，回合数不少于4个回合。</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儿童不能与同伴进行主题对话，不少5个主题，回合数不少于4个回合。</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儿童能够和同伴的对话数达2个回合。</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5"/>
            </p:custDataLst>
          </p:nvPr>
        </p:nvGraphicFramePr>
        <p:xfrm>
          <a:off x="398780" y="1884680"/>
          <a:ext cx="11366500" cy="4161155"/>
        </p:xfrm>
        <a:graphic>
          <a:graphicData uri="http://schemas.openxmlformats.org/drawingml/2006/table">
            <a:tbl>
              <a:tblPr/>
              <a:tblGrid>
                <a:gridCol w="653415"/>
                <a:gridCol w="672465"/>
                <a:gridCol w="2739390"/>
                <a:gridCol w="941070"/>
                <a:gridCol w="1318260"/>
                <a:gridCol w="1071880"/>
                <a:gridCol w="1230630"/>
                <a:gridCol w="1264920"/>
                <a:gridCol w="1474470"/>
              </a:tblGrid>
              <a:tr h="986155">
                <a:tc>
                  <a:txBody>
                    <a:bodyPr/>
                    <a:p>
                      <a:pPr indent="0">
                        <a:buNone/>
                      </a:pPr>
                      <a:r>
                        <a:rPr lang="en-US" sz="900" b="0">
                          <a:solidFill>
                            <a:srgbClr val="000000"/>
                          </a:solidFill>
                          <a:latin typeface="微软雅黑" panose="020B0503020204020204" charset="-122"/>
                        </a:rPr>
                        <a:t>71</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赞美自己：当儿童自己的外表有所改变或者收到表扬时，儿童能够以语言或者非语言沟通的方式表达赞美。</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次数1次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当儿童自己的外表有所改变或者收到表扬时，儿童能够以语言或者非语言沟通的方式表达赞美。</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当儿童自己的外表有所改变或者收到表扬时，儿童不能以语言或者非语言沟通的方式表达赞美。</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93750">
                <a:tc>
                  <a:txBody>
                    <a:bodyPr/>
                    <a:p>
                      <a:pPr indent="0">
                        <a:buNone/>
                      </a:pPr>
                      <a:r>
                        <a:rPr lang="en-US" sz="900" b="0">
                          <a:solidFill>
                            <a:srgbClr val="000000"/>
                          </a:solidFill>
                          <a:latin typeface="微软雅黑" panose="020B0503020204020204" charset="-122"/>
                        </a:rPr>
                        <a:t>72</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认识同伴：儿童能够说出同伴喜欢的物品或者是活动，每个同伴至少2个喜欢的物品或活动。</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次数4次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儿童能够说出同伴喜欢的物品或者是活动，每个同伴至少2个喜欢的物品或活动。</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儿童不能说出同伴喜欢的物品或者是活动，每个同伴至少2个喜欢的物品或活动。</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94385">
                <a:tc>
                  <a:txBody>
                    <a:bodyPr/>
                    <a:p>
                      <a:pPr indent="0">
                        <a:buNone/>
                      </a:pPr>
                      <a:r>
                        <a:rPr lang="en-US" sz="900" b="0">
                          <a:solidFill>
                            <a:srgbClr val="000000"/>
                          </a:solidFill>
                          <a:latin typeface="微软雅黑" panose="020B0503020204020204" charset="-122"/>
                        </a:rPr>
                        <a:t>73</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同伴回应：儿童能够以对话的形式回答来自同伴的问题或陈述，不少于5个。</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儿童能够以对话的形式回答来自同伴的问题或陈述，不少于5个。</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儿童不能以对话的形式回答来自同伴的问题或陈述，不少于5个。</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儿童能够回答同伴的2个不同的问题或陈述。</a:t>
                      </a: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93115">
                <a:tc>
                  <a:txBody>
                    <a:bodyPr/>
                    <a:p>
                      <a:pPr indent="0">
                        <a:buNone/>
                      </a:pPr>
                      <a:r>
                        <a:rPr lang="en-US" sz="900" b="0">
                          <a:solidFill>
                            <a:srgbClr val="000000"/>
                          </a:solidFill>
                          <a:latin typeface="微软雅黑" panose="020B0503020204020204" charset="-122"/>
                        </a:rPr>
                        <a:t>74</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同伴合作：儿童能够与同伴进行合作从而达到一个具体的目标，不少于5次。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儿童能够与同伴进行合作从而达到一个具体的目标，不少于5次。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儿童不能与同伴进行合作从而达到一个具体的目标，不少于5次。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儿童能够和同伴合作为达成一个具体的目标达2次。</a:t>
                      </a: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93750">
                <a:tc>
                  <a:txBody>
                    <a:bodyPr/>
                    <a:p>
                      <a:pPr indent="0">
                        <a:buNone/>
                      </a:pPr>
                      <a:r>
                        <a:rPr lang="en-US" sz="900" b="0">
                          <a:solidFill>
                            <a:srgbClr val="000000"/>
                          </a:solidFill>
                          <a:latin typeface="微软雅黑" panose="020B0503020204020204" charset="-122"/>
                        </a:rPr>
                        <a:t>75</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持续游戏：在没有成人的辅助下，儿童能够和同伴进行假想性社会游戏活动，不少于5分钟。</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时长5min（超过）</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在没有成人的辅助下，儿童能够和同伴进行假想性社会游戏活动，不少于5分钟。</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在没有成人的辅助下，儿童不能和同伴进行假想性社会游戏活动不少，于5分钟。</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儿童能够和同伴进行假想性游戏达2分钟。</a:t>
                      </a:r>
                      <a:endParaRPr lang="en-US" altLang="en-US" sz="9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nvGraphicFramePr>
        <p:xfrm>
          <a:off x="667385" y="828548"/>
          <a:ext cx="11852275" cy="1041400"/>
        </p:xfrm>
        <a:graphic>
          <a:graphicData uri="http://schemas.openxmlformats.org/drawingml/2006/table">
            <a:tbl>
              <a:tblPr/>
              <a:tblGrid>
                <a:gridCol w="796290"/>
                <a:gridCol w="3254375"/>
                <a:gridCol w="1119505"/>
                <a:gridCol w="1564005"/>
                <a:gridCol w="1275715"/>
                <a:gridCol w="1461135"/>
                <a:gridCol w="1501775"/>
              </a:tblGrid>
              <a:tr h="963930">
                <a:tc>
                  <a:txBody>
                    <a:bodyPr/>
                    <a:p>
                      <a:pPr indent="0" algn="ctr">
                        <a:buNone/>
                      </a:pPr>
                      <a:r>
                        <a:rPr lang="en-US" sz="1100" b="0">
                          <a:solidFill>
                            <a:srgbClr val="FF0000"/>
                          </a:solidFill>
                          <a:latin typeface="微软雅黑" panose="020B0503020204020204" charset="-122"/>
                        </a:rPr>
                        <a:t>8M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儿童能够根据他人表现的情绪从而调整自己的行为。如“同伴哭泣，会安慰同伴”等。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儿童能够根据他人表现的情绪从而调整自己的行为。如“同伴哭泣，会安慰同伴”等。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儿童不能根据他人表现的情绪从而调整自己的行为。如“同伴哭泣，会安慰同伴”等。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nvGraphicFramePr>
        <p:xfrm>
          <a:off x="609600" y="1970278"/>
          <a:ext cx="12691110" cy="4381500"/>
        </p:xfrm>
        <a:graphic>
          <a:graphicData uri="http://schemas.openxmlformats.org/drawingml/2006/table">
            <a:tbl>
              <a:tblPr/>
              <a:tblGrid>
                <a:gridCol w="724535"/>
                <a:gridCol w="746125"/>
                <a:gridCol w="3038475"/>
                <a:gridCol w="1044575"/>
                <a:gridCol w="1461770"/>
                <a:gridCol w="1189990"/>
                <a:gridCol w="1364615"/>
                <a:gridCol w="1402715"/>
              </a:tblGrid>
              <a:tr h="1263015">
                <a:tc>
                  <a:txBody>
                    <a:bodyPr/>
                    <a:p>
                      <a:pPr indent="0">
                        <a:buNone/>
                      </a:pPr>
                      <a:r>
                        <a:rPr lang="en-US" sz="1000" b="0">
                          <a:solidFill>
                            <a:srgbClr val="000000"/>
                          </a:solidFill>
                          <a:latin typeface="微软雅黑" panose="020B0503020204020204" charset="-122"/>
                        </a:rPr>
                        <a:t>77</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儿童能够将其他人的注意力吸引到他们感兴趣的事情上面。如，“儿童知道同伴喜欢足球，所以告诉同伴学校新买了足球”。</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次数3次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儿童能够将其他人的注意力吸引到他们感兴趣的事情上面。如，“儿童知道同伴喜欢足球，所以告诉同伴学校新买了足球”。</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儿童不能将其他人的注意力吸引到他们感兴趣的事情上面。如，“儿童知道同伴喜欢足球，所以告诉同伴学校新买了足球”。</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00430">
                <a:tc>
                  <a:txBody>
                    <a:bodyPr/>
                    <a:p>
                      <a:pPr indent="0">
                        <a:buNone/>
                      </a:pPr>
                      <a:r>
                        <a:rPr lang="en-US" sz="1000" b="0">
                          <a:solidFill>
                            <a:srgbClr val="000000"/>
                          </a:solidFill>
                          <a:latin typeface="微软雅黑" panose="020B0503020204020204" charset="-122"/>
                        </a:rPr>
                        <a:t>78</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儿童在与他人对话时，会留意他人感兴趣的话题，从而调整自己的话题以取悦同伴。</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次数3次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儿童在与他人对话时，会留意他人感兴趣的话题，从而调整自己的话题以取悦同伴。</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儿童在与他人对话时，不会留意他人感兴趣的话题，从而调整自己的话题以取悦同伴。</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00430">
                <a:tc>
                  <a:txBody>
                    <a:bodyPr/>
                    <a:p>
                      <a:pPr indent="0">
                        <a:buNone/>
                      </a:pPr>
                      <a:r>
                        <a:rPr lang="en-US" sz="1000" b="0">
                          <a:solidFill>
                            <a:srgbClr val="000000"/>
                          </a:solidFill>
                          <a:latin typeface="微软雅黑" panose="020B0503020204020204" charset="-122"/>
                        </a:rPr>
                        <a:t>79</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社交仪态：儿童在和同伴对话时，能够作为一个良好的听者，在说者说话时看着说者，认真听说者讲话。</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次数3次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儿童在和同伴对话时，能够作为一个良好的听者，在说者说话时看着说者，认真听说者讲话。</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儿童在和同伴对话时，不能作为一个良好的听者，在说者说话时看着说者，认真听说者讲话。</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24535">
                <a:tc>
                  <a:txBody>
                    <a:bodyPr/>
                    <a:p>
                      <a:pPr indent="0">
                        <a:buNone/>
                      </a:pPr>
                      <a:r>
                        <a:rPr lang="en-US" sz="1000" b="0">
                          <a:solidFill>
                            <a:srgbClr val="000000"/>
                          </a:solidFill>
                          <a:latin typeface="微软雅黑" panose="020B0503020204020204" charset="-122"/>
                        </a:rPr>
                        <a:t>80</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轮流对话：儿童在和同伴对话沟通时能够和同伴轮流说话，而不是自顾自的说。</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次数3次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儿童在和同伴对话沟通时能够和同伴轮流说话，而不是自顾自的说。</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儿童在和同伴对话沟通时不能和同伴轮流说话，而不是自顾自的说。</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nvGraphicFramePr>
        <p:xfrm>
          <a:off x="667385" y="828548"/>
          <a:ext cx="11852275" cy="1041400"/>
        </p:xfrm>
        <a:graphic>
          <a:graphicData uri="http://schemas.openxmlformats.org/drawingml/2006/table">
            <a:tbl>
              <a:tblPr/>
              <a:tblGrid>
                <a:gridCol w="796290"/>
                <a:gridCol w="3254375"/>
                <a:gridCol w="1119505"/>
                <a:gridCol w="1564005"/>
                <a:gridCol w="1275715"/>
                <a:gridCol w="1461135"/>
                <a:gridCol w="1501775"/>
              </a:tblGrid>
              <a:tr h="963930">
                <a:tc>
                  <a:txBody>
                    <a:bodyPr/>
                    <a:p>
                      <a:pPr indent="0" algn="ctr">
                        <a:buNone/>
                      </a:pPr>
                      <a:r>
                        <a:rPr lang="en-US" sz="1100" b="0">
                          <a:solidFill>
                            <a:srgbClr val="FF0000"/>
                          </a:solidFill>
                          <a:latin typeface="微软雅黑" panose="020B0503020204020204" charset="-122"/>
                        </a:rPr>
                        <a:t>8M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儿童能够根据他人表现的情绪从而调整自己的行为。如“同伴哭泣，会安慰同伴”等。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儿童能够根据他人表现的情绪从而调整自己的行为。如“同伴哭泣，会安慰同伴”等。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儿童不能根据他人表现的情绪从而调整自己的行为。如“同伴哭泣，会安慰同伴”等。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nvGraphicFramePr>
        <p:xfrm>
          <a:off x="609600" y="2151570"/>
          <a:ext cx="12691110" cy="3962400"/>
        </p:xfrm>
        <a:graphic>
          <a:graphicData uri="http://schemas.openxmlformats.org/drawingml/2006/table">
            <a:tbl>
              <a:tblPr/>
              <a:tblGrid>
                <a:gridCol w="724535"/>
                <a:gridCol w="746125"/>
                <a:gridCol w="3038475"/>
                <a:gridCol w="1044575"/>
                <a:gridCol w="1461770"/>
                <a:gridCol w="1189990"/>
                <a:gridCol w="1364615"/>
                <a:gridCol w="1402715"/>
              </a:tblGrid>
              <a:tr h="724535">
                <a:tc>
                  <a:txBody>
                    <a:bodyPr/>
                    <a:p>
                      <a:pPr indent="0">
                        <a:buNone/>
                      </a:pPr>
                      <a:r>
                        <a:rPr lang="en-US" sz="1000" b="0">
                          <a:solidFill>
                            <a:srgbClr val="000000"/>
                          </a:solidFill>
                          <a:latin typeface="微软雅黑" panose="020B0503020204020204" charset="-122"/>
                        </a:rPr>
                        <a:t>81</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恰当结束对话：儿童想结束和同伴的对话时能够用恰当的方式结束，而不是直接走开。</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次数3次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儿童想结束和同伴的对话时能够用恰当的方式结束，而不是直接走开。</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儿童想结束和同伴的对话时不能用恰当的方式结束，而不是直接走开。</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00430">
                <a:tc>
                  <a:txBody>
                    <a:bodyPr/>
                    <a:p>
                      <a:pPr indent="0">
                        <a:buNone/>
                      </a:pPr>
                      <a:r>
                        <a:rPr lang="en-US" sz="1000" b="0">
                          <a:solidFill>
                            <a:srgbClr val="000000"/>
                          </a:solidFill>
                          <a:latin typeface="微软雅黑" panose="020B0503020204020204" charset="-122"/>
                        </a:rPr>
                        <a:t>82</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儿童想要和同伴社交游戏时，儿童能够用恰当的方式获取同伴的关注。如“叫名字”“轻拍肩膀”等。</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次数3次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儿童想要和同伴社交游戏时，儿童能够用恰当的方式获取同伴的关注。如“叫名字”“轻拍肩膀”等。</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儿童想要和同伴社交游戏时，儿童不能用恰当的方式获取同伴的关注。如“叫名字”“轻拍肩膀”等。</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24535">
                <a:tc>
                  <a:txBody>
                    <a:bodyPr/>
                    <a:p>
                      <a:pPr indent="0">
                        <a:buNone/>
                      </a:pPr>
                      <a:r>
                        <a:rPr lang="en-US" sz="1000" b="0">
                          <a:solidFill>
                            <a:srgbClr val="000000"/>
                          </a:solidFill>
                          <a:latin typeface="微软雅黑" panose="020B0503020204020204" charset="-122"/>
                        </a:rPr>
                        <a:t>83</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借用和归还：当儿童借走某物时能够先获取请求，并保持良好的使用，最后归还。</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儿童偏好的玩具</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当儿童借走某物时能够先获取请求，并保持良好的使用，最后归还。</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当儿童借走某物时不能先获取请求，并保持良好的使用，最后归还。</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38480">
                <a:tc>
                  <a:txBody>
                    <a:bodyPr/>
                    <a:p>
                      <a:pPr indent="0">
                        <a:buNone/>
                      </a:pPr>
                      <a:r>
                        <a:rPr lang="en-US" sz="1000" b="0">
                          <a:solidFill>
                            <a:srgbClr val="000000"/>
                          </a:solidFill>
                          <a:latin typeface="微软雅黑" panose="020B0503020204020204" charset="-122"/>
                        </a:rPr>
                        <a:t>84</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晋级情况的命名：儿童能够命名紧急情况，如，着火、溺水等，不少于10种。</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次数10次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紧急情况图片</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儿童能够命名紧急情况，如，着火、溺水等，不少于10种。</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儿童不能命名紧急情况，如，着火、溺水等，不少于10种。</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37845">
                <a:tc>
                  <a:txBody>
                    <a:bodyPr/>
                    <a:p>
                      <a:pPr indent="0">
                        <a:buNone/>
                      </a:pPr>
                      <a:r>
                        <a:rPr lang="en-US" sz="1000" b="0">
                          <a:solidFill>
                            <a:srgbClr val="000000"/>
                          </a:solidFill>
                          <a:latin typeface="微软雅黑" panose="020B0503020204020204" charset="-122"/>
                        </a:rPr>
                        <a:t>85</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面对攻击行为的处理：儿童能够采用正向的方式面对攻击行为。不少于5种方式。</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绘本故事</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儿童能够采用正向的方式面对攻击行为。不少于5种方式。</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儿童不能采用正向的方式面对攻击行为。不少于5种方式。</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nvGraphicFramePr>
        <p:xfrm>
          <a:off x="715645" y="816165"/>
          <a:ext cx="11852275" cy="622300"/>
        </p:xfrm>
        <a:graphic>
          <a:graphicData uri="http://schemas.openxmlformats.org/drawingml/2006/table">
            <a:tbl>
              <a:tblPr/>
              <a:tblGrid>
                <a:gridCol w="796290"/>
                <a:gridCol w="3254375"/>
                <a:gridCol w="1119505"/>
                <a:gridCol w="1564005"/>
                <a:gridCol w="1275715"/>
                <a:gridCol w="1461135"/>
                <a:gridCol w="1501775"/>
              </a:tblGrid>
              <a:tr h="575945">
                <a:tc>
                  <a:txBody>
                    <a:bodyPr/>
                    <a:p>
                      <a:pPr indent="0" algn="ctr">
                        <a:buNone/>
                      </a:pPr>
                      <a:r>
                        <a:rPr lang="en-US" sz="1100" b="0">
                          <a:solidFill>
                            <a:srgbClr val="FF0000"/>
                          </a:solidFill>
                          <a:latin typeface="微软雅黑" panose="020B0503020204020204" charset="-122"/>
                        </a:rPr>
                        <a:t>9M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儿童的自我概念愈加抽象，很少与外貌联系。</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绘本</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儿童的自我概念愈加抽象，很少与外貌联系。</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儿童不能理解抽象的自我概念。</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5"/>
            </p:custDataLst>
          </p:nvPr>
        </p:nvGraphicFramePr>
        <p:xfrm>
          <a:off x="647700" y="2132965"/>
          <a:ext cx="11146155" cy="2373630"/>
        </p:xfrm>
        <a:graphic>
          <a:graphicData uri="http://schemas.openxmlformats.org/drawingml/2006/table">
            <a:tbl>
              <a:tblPr/>
              <a:tblGrid>
                <a:gridCol w="735965"/>
                <a:gridCol w="758190"/>
                <a:gridCol w="3086100"/>
                <a:gridCol w="1061085"/>
                <a:gridCol w="1485265"/>
                <a:gridCol w="1208405"/>
                <a:gridCol w="1386205"/>
                <a:gridCol w="1424940"/>
              </a:tblGrid>
              <a:tr h="1186815">
                <a:tc>
                  <a:txBody>
                    <a:bodyPr/>
                    <a:p>
                      <a:pPr indent="0">
                        <a:buNone/>
                      </a:pPr>
                      <a:r>
                        <a:rPr lang="en-US" sz="1000" b="0">
                          <a:solidFill>
                            <a:srgbClr val="000000"/>
                          </a:solidFill>
                          <a:latin typeface="微软雅黑" panose="020B0503020204020204" charset="-122"/>
                        </a:rPr>
                        <a:t>87</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儿童在面对攻击行为时能够采用正向积极的方式处理。</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绘本</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儿童在面对攻击行为时能够采用正向积极的方式处理。</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儿童在面对攻击行为时不能采用正向积极的方式处理。</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186815">
                <a:tc>
                  <a:txBody>
                    <a:bodyPr/>
                    <a:p>
                      <a:pPr indent="0">
                        <a:buNone/>
                      </a:pPr>
                      <a:r>
                        <a:rPr lang="en-US" sz="1000" b="0">
                          <a:solidFill>
                            <a:srgbClr val="000000"/>
                          </a:solidFill>
                          <a:latin typeface="微软雅黑" panose="020B0503020204020204" charset="-122"/>
                        </a:rPr>
                        <a:t>88</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儿童在面对紧急情况时能够向成人寻求帮助。</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绘本、紧急事件图片</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儿童在面对紧急情况时能够向成人寻求帮助。</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儿童在面对紧急情况时不能向成人寻求帮助。</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graphicFrame>
        <p:nvGraphicFramePr>
          <p:cNvPr id="2" name="表格 1"/>
          <p:cNvGraphicFramePr/>
          <p:nvPr/>
        </p:nvGraphicFramePr>
        <p:xfrm>
          <a:off x="609600" y="854265"/>
          <a:ext cx="11852275" cy="622300"/>
        </p:xfrm>
        <a:graphic>
          <a:graphicData uri="http://schemas.openxmlformats.org/drawingml/2006/table">
            <a:tbl>
              <a:tblPr/>
              <a:tblGrid>
                <a:gridCol w="796290"/>
                <a:gridCol w="3254375"/>
                <a:gridCol w="1119505"/>
                <a:gridCol w="1564005"/>
                <a:gridCol w="1275715"/>
                <a:gridCol w="1461135"/>
                <a:gridCol w="1501775"/>
              </a:tblGrid>
              <a:tr h="575945">
                <a:tc>
                  <a:txBody>
                    <a:bodyPr/>
                    <a:p>
                      <a:pPr indent="0" algn="ctr">
                        <a:buNone/>
                      </a:pPr>
                      <a:r>
                        <a:rPr lang="en-US" sz="1100" b="0">
                          <a:solidFill>
                            <a:srgbClr val="FF0000"/>
                          </a:solidFill>
                          <a:latin typeface="微软雅黑" panose="020B0503020204020204" charset="-122"/>
                        </a:rPr>
                        <a:t>10M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冲突解决：儿童能够在与他人发生冲突时选择最优的方式解决冲突。</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绘本</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儿童能够在与他人发生冲突时选择最优的方式解决冲突。</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儿童不能在与他人发生冲突时选择最优的方式解决冲突。</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custDataLst>
              <p:tags r:id="rId5"/>
            </p:custDataLst>
          </p:nvPr>
        </p:nvGraphicFramePr>
        <p:xfrm>
          <a:off x="609600" y="2256155"/>
          <a:ext cx="11106785" cy="2346325"/>
        </p:xfrm>
        <a:graphic>
          <a:graphicData uri="http://schemas.openxmlformats.org/drawingml/2006/table">
            <a:tbl>
              <a:tblPr/>
              <a:tblGrid>
                <a:gridCol w="733425"/>
                <a:gridCol w="755015"/>
                <a:gridCol w="3075940"/>
                <a:gridCol w="1057275"/>
                <a:gridCol w="1479550"/>
                <a:gridCol w="1204595"/>
                <a:gridCol w="1381125"/>
                <a:gridCol w="1419860"/>
              </a:tblGrid>
              <a:tr h="1046480">
                <a:tc>
                  <a:txBody>
                    <a:bodyPr/>
                    <a:p>
                      <a:pPr indent="0">
                        <a:buNone/>
                      </a:pPr>
                      <a:r>
                        <a:rPr lang="en-US" sz="1000" b="0">
                          <a:solidFill>
                            <a:srgbClr val="000000"/>
                          </a:solidFill>
                          <a:latin typeface="微软雅黑" panose="020B0503020204020204" charset="-122"/>
                        </a:rPr>
                        <a:t>90</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接听电话：当电话响起时，儿童会接电话并打招呼，需要时可以替别人留言。</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手机</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接听电话：当电话响起时，儿童会接电话并打招呼，需要时可以替别人留言。</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儿童不能够接听电话并接收留言。</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299845">
                <a:tc>
                  <a:txBody>
                    <a:bodyPr/>
                    <a:p>
                      <a:pPr indent="0">
                        <a:buNone/>
                      </a:pPr>
                      <a:r>
                        <a:rPr lang="en-US" sz="1000" b="0">
                          <a:solidFill>
                            <a:srgbClr val="000000"/>
                          </a:solidFill>
                          <a:latin typeface="微软雅黑" panose="020B0503020204020204" charset="-122"/>
                        </a:rPr>
                        <a:t>91</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打电话时：儿童会向接电话的人打招呼，并且在电话中说明来意，最后能在电话中向他人道别。</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手机</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打电话：儿童会向接电话的人打招呼，并且在电话中说明来意，最后能在电话中向他人道别。</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儿童不能够打电话并说明来意。</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ppt封面"/>
          <p:cNvPicPr>
            <a:picLocks noChangeAspect="1"/>
          </p:cNvPicPr>
          <p:nvPr/>
        </p:nvPicPr>
        <p:blipFill>
          <a:blip r:embed="rId1"/>
          <a:stretch>
            <a:fillRect/>
          </a:stretch>
        </p:blipFill>
        <p:spPr>
          <a:xfrm>
            <a:off x="-1905" y="-635"/>
            <a:ext cx="12193905" cy="6859270"/>
          </a:xfrm>
          <a:prstGeom prst="rect">
            <a:avLst/>
          </a:prstGeom>
        </p:spPr>
      </p:pic>
      <p:pic>
        <p:nvPicPr>
          <p:cNvPr id="5" name="图片 4" descr="4647db2e651d1a654f3bd0f635cdbfc 拷贝 2"/>
          <p:cNvPicPr>
            <a:picLocks noChangeAspect="1"/>
          </p:cNvPicPr>
          <p:nvPr/>
        </p:nvPicPr>
        <p:blipFill>
          <a:blip r:embed="rId2"/>
          <a:stretch>
            <a:fillRect/>
          </a:stretch>
        </p:blipFill>
        <p:spPr>
          <a:xfrm>
            <a:off x="-1905" y="-635"/>
            <a:ext cx="12193270" cy="6858635"/>
          </a:xfrm>
          <a:prstGeom prst="rect">
            <a:avLst/>
          </a:prstGeom>
        </p:spPr>
      </p:pic>
      <p:sp>
        <p:nvSpPr>
          <p:cNvPr id="2" name="标题 1"/>
          <p:cNvSpPr>
            <a:spLocks noGrp="1"/>
          </p:cNvSpPr>
          <p:nvPr>
            <p:ph type="ctrTitle"/>
          </p:nvPr>
        </p:nvSpPr>
        <p:spPr>
          <a:xfrm>
            <a:off x="1270000" y="1940560"/>
            <a:ext cx="7155180" cy="1725295"/>
          </a:xfrm>
        </p:spPr>
        <p:txBody>
          <a:bodyPr>
            <a:normAutofit/>
          </a:bodyPr>
          <a:p>
            <a:pPr algn="l"/>
            <a:r>
              <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rPr>
              <a:t>学业技能</a:t>
            </a:r>
            <a:r>
              <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rPr>
              <a:t>评估</a:t>
            </a:r>
            <a:endPar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endParaRPr>
          </a:p>
        </p:txBody>
      </p:sp>
      <p:sp>
        <p:nvSpPr>
          <p:cNvPr id="3" name="副标题 2"/>
          <p:cNvSpPr>
            <a:spLocks noGrp="1"/>
          </p:cNvSpPr>
          <p:nvPr>
            <p:ph type="subTitle" idx="1"/>
          </p:nvPr>
        </p:nvSpPr>
        <p:spPr>
          <a:xfrm>
            <a:off x="1580515" y="4255135"/>
            <a:ext cx="2940050" cy="361950"/>
          </a:xfrm>
        </p:spPr>
        <p:txBody>
          <a:bodyPr>
            <a:noAutofit/>
          </a:bodyPr>
          <a:p>
            <a:r>
              <a:rPr lang="zh-CN" altLang="en-US" sz="2000" b="1" spc="200">
                <a:solidFill>
                  <a:schemeClr val="bg1"/>
                </a:solidFill>
                <a:uFillTx/>
                <a:latin typeface="思源黑体 Medium" panose="020B0600000000000000" charset="-122"/>
                <a:ea typeface="思源黑体 Medium" panose="020B0600000000000000" charset="-122"/>
                <a:cs typeface="思源黑体 Medium" panose="020B0600000000000000" charset="-122"/>
              </a:rPr>
              <a:t>主讲人:BCBA朱雄保</a:t>
            </a:r>
            <a:endParaRPr lang="zh-CN" altLang="en-US" sz="2000" b="1" spc="200">
              <a:solidFill>
                <a:schemeClr val="bg1"/>
              </a:solidFill>
              <a:uFillTx/>
              <a:latin typeface="思源黑体 Medium" panose="020B0600000000000000" charset="-122"/>
              <a:ea typeface="思源黑体 Medium" panose="020B0600000000000000" charset="-122"/>
              <a:cs typeface="思源黑体 Medium" panose="020B0600000000000000"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5" name="文本框 4"/>
          <p:cNvSpPr txBox="1"/>
          <p:nvPr/>
        </p:nvSpPr>
        <p:spPr>
          <a:xfrm>
            <a:off x="1349375" y="1315720"/>
            <a:ext cx="8618220" cy="4646930"/>
          </a:xfrm>
          <a:prstGeom prst="rect">
            <a:avLst/>
          </a:prstGeom>
          <a:noFill/>
        </p:spPr>
        <p:txBody>
          <a:bodyPr wrap="square" rtlCol="0">
            <a:noAutofit/>
          </a:bodyPr>
          <a:p>
            <a:endParaRPr lang="zh-CN" altLang="en-US"/>
          </a:p>
        </p:txBody>
      </p:sp>
      <p:pic>
        <p:nvPicPr>
          <p:cNvPr id="6" name="图片 5"/>
          <p:cNvPicPr>
            <a:picLocks noChangeAspect="1"/>
          </p:cNvPicPr>
          <p:nvPr/>
        </p:nvPicPr>
        <p:blipFill>
          <a:blip r:embed="rId7"/>
          <a:stretch>
            <a:fillRect/>
          </a:stretch>
        </p:blipFill>
        <p:spPr>
          <a:xfrm>
            <a:off x="1144905" y="767080"/>
            <a:ext cx="5347335" cy="6107430"/>
          </a:xfrm>
          <a:prstGeom prst="rect">
            <a:avLst/>
          </a:prstGeom>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graphicFrame>
        <p:nvGraphicFramePr>
          <p:cNvPr id="3" name="表格 2"/>
          <p:cNvGraphicFramePr/>
          <p:nvPr/>
        </p:nvGraphicFramePr>
        <p:xfrm>
          <a:off x="609600" y="862521"/>
          <a:ext cx="11356975" cy="838200"/>
        </p:xfrm>
        <a:graphic>
          <a:graphicData uri="http://schemas.openxmlformats.org/drawingml/2006/table">
            <a:tbl>
              <a:tblPr/>
              <a:tblGrid>
                <a:gridCol w="767080"/>
                <a:gridCol w="2183765"/>
                <a:gridCol w="993775"/>
                <a:gridCol w="929640"/>
                <a:gridCol w="2726055"/>
                <a:gridCol w="1264920"/>
                <a:gridCol w="1221105"/>
                <a:gridCol w="886460"/>
              </a:tblGrid>
              <a:tr h="809625">
                <a:tc>
                  <a:txBody>
                    <a:bodyPr/>
                    <a:p>
                      <a:pPr indent="0" algn="ctr">
                        <a:buNone/>
                      </a:pPr>
                      <a:r>
                        <a:rPr lang="en-US" sz="1200" b="0">
                          <a:solidFill>
                            <a:srgbClr val="FF0000"/>
                          </a:solidFill>
                          <a:latin typeface="微软雅黑" panose="020B0503020204020204" charset="-122"/>
                        </a:rPr>
                        <a:t>1M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儿童可以使用全手掌握笔画出痕迹。</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2B2B2B"/>
                      </a:solidFill>
                      <a:prstDash val="solid"/>
                      <a:headEnd type="none" w="med" len="med"/>
                      <a:tailEnd type="none" w="med" len="med"/>
                    </a:lnR>
                    <a:lnT w="6350" cap="flat" cmpd="sng">
                      <a:solidFill>
                        <a:srgbClr val="2B2B2B"/>
                      </a:solidFill>
                      <a:prstDash val="solid"/>
                      <a:headEnd type="none" w="med" len="med"/>
                      <a:tailEnd type="none" w="med" len="med"/>
                    </a:lnT>
                    <a:lnB w="6350" cap="flat" cmpd="sng">
                      <a:solidFill>
                        <a:srgbClr val="2B2B2B"/>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次数1次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2B2B2B"/>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蜡笔或彩笔、白纸</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儿童可以使用全手掌握笔画出痕迹。</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2B2B2B"/>
                      </a:solidFill>
                      <a:prstDash val="solid"/>
                      <a:headEnd type="none" w="med" len="med"/>
                      <a:tailEnd type="none" w="med" len="med"/>
                    </a:lnR>
                    <a:lnT w="6350" cap="flat" cmpd="sng">
                      <a:solidFill>
                        <a:srgbClr val="2B2B2B"/>
                      </a:solidFill>
                      <a:prstDash val="solid"/>
                      <a:headEnd type="none" w="med" len="med"/>
                      <a:tailEnd type="none" w="med" len="med"/>
                    </a:lnT>
                    <a:lnB w="6350" cap="flat" cmpd="sng">
                      <a:solidFill>
                        <a:srgbClr val="2B2B2B"/>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儿童不能使用全手掌握笔画出痕迹。</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2B2B2B"/>
                      </a:solidFill>
                      <a:prstDash val="solid"/>
                      <a:headEnd type="none" w="med" len="med"/>
                      <a:tailEnd type="none" w="med" len="med"/>
                    </a:lnL>
                    <a:lnR w="6350" cap="flat" cmpd="sng">
                      <a:solidFill>
                        <a:srgbClr val="2B2B2B"/>
                      </a:solidFill>
                      <a:prstDash val="solid"/>
                      <a:headEnd type="none" w="med" len="med"/>
                      <a:tailEnd type="none" w="med" len="med"/>
                    </a:lnR>
                    <a:lnT w="6350" cap="flat" cmpd="sng">
                      <a:solidFill>
                        <a:srgbClr val="2B2B2B"/>
                      </a:solidFill>
                      <a:prstDash val="solid"/>
                      <a:headEnd type="none" w="med" len="med"/>
                      <a:tailEnd type="none" w="med" len="med"/>
                    </a:lnT>
                    <a:lnB w="6350" cap="flat" cmpd="sng">
                      <a:solidFill>
                        <a:srgbClr val="2B2B2B"/>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nvGraphicFramePr>
        <p:xfrm>
          <a:off x="455295" y="1080643"/>
          <a:ext cx="12947650" cy="1257300"/>
        </p:xfrm>
        <a:graphic>
          <a:graphicData uri="http://schemas.openxmlformats.org/drawingml/2006/table">
            <a:tbl>
              <a:tblPr/>
              <a:tblGrid>
                <a:gridCol w="672465"/>
                <a:gridCol w="1915795"/>
                <a:gridCol w="871855"/>
                <a:gridCol w="815340"/>
                <a:gridCol w="2391410"/>
                <a:gridCol w="1109345"/>
                <a:gridCol w="1070610"/>
                <a:gridCol w="777875"/>
                <a:gridCol w="1348105"/>
              </a:tblGrid>
              <a:tr h="1065530">
                <a:tc>
                  <a:txBody>
                    <a:bodyPr/>
                    <a:p>
                      <a:pPr indent="0" algn="ctr">
                        <a:buNone/>
                      </a:pPr>
                      <a:r>
                        <a:rPr lang="en-US" sz="1000" b="0">
                          <a:solidFill>
                            <a:srgbClr val="FF0000"/>
                          </a:solidFill>
                          <a:latin typeface="微软雅黑" panose="020B0503020204020204" charset="-122"/>
                        </a:rPr>
                        <a:t>2M</a:t>
                      </a: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当给予单片拼板片时，儿童能够将至少10块拼板放到合适的位置上。（形状箱亦可）</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10块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动物拼板、水果拼板、形状箱</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当给予单片拼板片时，儿童能够将至少10块拼板放到合适的位置上。</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当给予单片拼板片时，儿童不能够将拼板放到合适的位置上。</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当给予单片拼板片时，儿童能够将至少5块拼板放到合适的位置上。</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5" name="表格 4"/>
          <p:cNvGraphicFramePr/>
          <p:nvPr>
            <p:custDataLst>
              <p:tags r:id="rId5"/>
            </p:custDataLst>
          </p:nvPr>
        </p:nvGraphicFramePr>
        <p:xfrm>
          <a:off x="455295" y="2561590"/>
          <a:ext cx="11342370" cy="3524250"/>
        </p:xfrm>
        <a:graphic>
          <a:graphicData uri="http://schemas.openxmlformats.org/drawingml/2006/table">
            <a:tbl>
              <a:tblPr/>
              <a:tblGrid>
                <a:gridCol w="589280"/>
                <a:gridCol w="695960"/>
                <a:gridCol w="1980565"/>
                <a:gridCol w="901065"/>
                <a:gridCol w="842645"/>
                <a:gridCol w="2471420"/>
                <a:gridCol w="1146175"/>
                <a:gridCol w="1108075"/>
                <a:gridCol w="803275"/>
                <a:gridCol w="803910"/>
              </a:tblGrid>
              <a:tr h="1114425">
                <a:tc>
                  <a:txBody>
                    <a:bodyPr/>
                    <a:p>
                      <a:pPr indent="0">
                        <a:buNone/>
                      </a:pPr>
                      <a:r>
                        <a:rPr lang="en-US" sz="1000" b="0">
                          <a:solidFill>
                            <a:srgbClr val="000000"/>
                          </a:solidFill>
                          <a:latin typeface="微软雅黑" panose="020B0503020204020204" charset="-122"/>
                        </a:rPr>
                        <a:t>2</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儿童可以通过目光追视移动的刺激5次，且每次维持2秒以上时长</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次数5次（每次2秒）</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儿童偏好的玩具、零食</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儿童可以通过目光追视移动的刺激5次，且每次维持2秒以上时长</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儿童不可以通过目光追视移动的刺激2次，且每次维持2秒以上时长</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儿童可以通过目光追视移动的刺激2次，且每次维持2秒以上时长</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115060">
                <a:tc>
                  <a:txBody>
                    <a:bodyPr/>
                    <a:p>
                      <a:pPr indent="0">
                        <a:buNone/>
                      </a:pPr>
                      <a:r>
                        <a:rPr lang="en-US" sz="1000" b="0">
                          <a:solidFill>
                            <a:srgbClr val="000000"/>
                          </a:solidFill>
                          <a:latin typeface="微软雅黑" panose="020B0503020204020204" charset="-122"/>
                        </a:rPr>
                        <a:t>3</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儿童能够用拇指和食指或拇指、食指和中指抓起小物件不少5次。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次数5次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小珠子、小扣子</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儿童能够用拇指和食指或拇指、食指和中指抓起小物件不少5次。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儿童不能够用拇指和食指或拇指、食指和中指抓起小物件不少2次。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儿童能够用拇指和食指或拇指、食指和中指抓起小物件不少2次。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294765">
                <a:tc>
                  <a:txBody>
                    <a:bodyPr/>
                    <a:p>
                      <a:pPr indent="0">
                        <a:buNone/>
                      </a:pPr>
                      <a:r>
                        <a:rPr lang="en-US" sz="1000" b="0">
                          <a:solidFill>
                            <a:srgbClr val="000000"/>
                          </a:solidFill>
                          <a:latin typeface="微软雅黑" panose="020B0503020204020204" charset="-122"/>
                        </a:rPr>
                        <a:t>4</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儿童能够在视觉上持续注意某玩具或绘本时长达30秒，而不是自我刺激。</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时长30s</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儿童偏好的玩具、绘本</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儿童能够在视觉上持续注意某玩具或绘本时长达30秒，而不是自我刺激。</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儿童不能够在视觉上持续注意某玩具或绘本时长达15秒，而不是自我刺激。</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儿童能够在视觉上持续注意某玩具或绘本时长达15秒，而不是自我刺激。</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graphicFrame>
        <p:nvGraphicFramePr>
          <p:cNvPr id="4" name="表格 3"/>
          <p:cNvGraphicFramePr/>
          <p:nvPr>
            <p:custDataLst>
              <p:tags r:id="rId5"/>
            </p:custDataLst>
          </p:nvPr>
        </p:nvGraphicFramePr>
        <p:xfrm>
          <a:off x="552450" y="2361565"/>
          <a:ext cx="11417313" cy="2564130"/>
        </p:xfrm>
        <a:graphic>
          <a:graphicData uri="http://schemas.openxmlformats.org/drawingml/2006/table">
            <a:tbl>
              <a:tblPr/>
              <a:tblGrid>
                <a:gridCol w="573405"/>
                <a:gridCol w="676275"/>
                <a:gridCol w="1925955"/>
                <a:gridCol w="876300"/>
                <a:gridCol w="819785"/>
                <a:gridCol w="2402840"/>
                <a:gridCol w="1115060"/>
                <a:gridCol w="1076960"/>
                <a:gridCol w="781685"/>
                <a:gridCol w="781685"/>
              </a:tblGrid>
              <a:tr h="903605">
                <a:tc>
                  <a:txBody>
                    <a:bodyPr/>
                    <a:p>
                      <a:pPr indent="0">
                        <a:buNone/>
                      </a:pPr>
                      <a:r>
                        <a:rPr lang="en-US" sz="1000" b="0">
                          <a:solidFill>
                            <a:srgbClr val="000000"/>
                          </a:solidFill>
                          <a:latin typeface="微软雅黑" panose="020B0503020204020204" charset="-122"/>
                        </a:rPr>
                        <a:t>5</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儿童能够将至少3块积木准确放置到形状箱中。</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次数1次，数量为3</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形状箱</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儿童能够将至少3块积木准确放置到形状箱中.</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儿童不能够将积木准确放置到形状箱中.</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儿童能够将至少2块积木准确放置到形状箱中.</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69925">
                <a:tc>
                  <a:txBody>
                    <a:bodyPr/>
                    <a:p>
                      <a:pPr indent="0">
                        <a:buNone/>
                      </a:pPr>
                      <a:r>
                        <a:rPr lang="en-US" sz="1000" b="0">
                          <a:solidFill>
                            <a:srgbClr val="000000"/>
                          </a:solidFill>
                          <a:latin typeface="微软雅黑" panose="020B0503020204020204" charset="-122"/>
                        </a:rPr>
                        <a:t>6</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儿童能够堆叠至少3块积木。</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次数1次，数量为3</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积木</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儿童能够堆叠至少3块积木。</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儿童不能够堆叠积木。</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儿童能够堆叠至少2块积木。</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03605">
                <a:tc>
                  <a:txBody>
                    <a:bodyPr/>
                    <a:p>
                      <a:pPr indent="0">
                        <a:buNone/>
                      </a:pPr>
                      <a:r>
                        <a:rPr lang="en-US" sz="1000" b="0">
                          <a:solidFill>
                            <a:srgbClr val="000000"/>
                          </a:solidFill>
                          <a:latin typeface="微软雅黑" panose="020B0503020204020204" charset="-122"/>
                        </a:rPr>
                        <a:t>7</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儿童能够将至少3个物件放入容器中。</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次数1次，数量为3</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积木、积木收纳盒等</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儿童能够将至少3个物件放入容器中。</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儿童不能够将物件放入容器中。</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儿童能够将至少2个物件放入容器中。</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2" name="表格 1"/>
          <p:cNvGraphicFramePr/>
          <p:nvPr>
            <p:custDataLst>
              <p:tags r:id="rId6"/>
            </p:custDataLst>
          </p:nvPr>
        </p:nvGraphicFramePr>
        <p:xfrm>
          <a:off x="455295" y="1080643"/>
          <a:ext cx="12947650" cy="1257300"/>
        </p:xfrm>
        <a:graphic>
          <a:graphicData uri="http://schemas.openxmlformats.org/drawingml/2006/table">
            <a:tbl>
              <a:tblPr/>
              <a:tblGrid>
                <a:gridCol w="672465"/>
                <a:gridCol w="1915795"/>
                <a:gridCol w="871855"/>
                <a:gridCol w="815340"/>
                <a:gridCol w="2391410"/>
                <a:gridCol w="1109345"/>
                <a:gridCol w="1070610"/>
                <a:gridCol w="777875"/>
                <a:gridCol w="1348105"/>
              </a:tblGrid>
              <a:tr h="1065530">
                <a:tc>
                  <a:txBody>
                    <a:bodyPr/>
                    <a:p>
                      <a:pPr indent="0" algn="ctr">
                        <a:buNone/>
                      </a:pPr>
                      <a:r>
                        <a:rPr lang="en-US" sz="1000" b="0">
                          <a:solidFill>
                            <a:srgbClr val="FF0000"/>
                          </a:solidFill>
                          <a:latin typeface="微软雅黑" panose="020B0503020204020204" charset="-122"/>
                        </a:rPr>
                        <a:t>2M</a:t>
                      </a: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当给予单片拼板片时，儿童能够将至少10块拼板放到合适的位置上。（形状箱亦可）</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10块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动物拼板、水果拼板、形状箱</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当给予单片拼板片时，儿童能够将至少10块拼板放到合适的位置上。</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当给予单片拼板片时，儿童不能够将拼板放到合适的位置上。</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当给予单片拼板片时，儿童能够将至少5块拼板放到合适的位置上。</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nvGraphicFramePr>
        <p:xfrm>
          <a:off x="523240" y="878713"/>
          <a:ext cx="10972800" cy="1123950"/>
        </p:xfrm>
        <a:graphic>
          <a:graphicData uri="http://schemas.openxmlformats.org/drawingml/2006/table">
            <a:tbl>
              <a:tblPr/>
              <a:tblGrid>
                <a:gridCol w="709295"/>
                <a:gridCol w="2021205"/>
                <a:gridCol w="919480"/>
                <a:gridCol w="859790"/>
                <a:gridCol w="2522220"/>
                <a:gridCol w="1170940"/>
                <a:gridCol w="1129030"/>
                <a:gridCol w="820420"/>
                <a:gridCol w="820420"/>
              </a:tblGrid>
              <a:tr h="1123950">
                <a:tc>
                  <a:txBody>
                    <a:bodyPr/>
                    <a:p>
                      <a:pPr indent="0" algn="ctr">
                        <a:buNone/>
                      </a:pPr>
                      <a:r>
                        <a:rPr lang="en-US" sz="1100" b="0">
                          <a:solidFill>
                            <a:srgbClr val="FF0000"/>
                          </a:solidFill>
                          <a:latin typeface="微软雅黑" panose="020B0503020204020204" charset="-122"/>
                        </a:rPr>
                        <a:t>3M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儿童能够临摹线和临摹形状，不少于5个形状。</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次数5次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正方形、三角形、梯形、五角形</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蜡笔或彩笔、白纸</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儿童能够临摹线和临摹形状，不少于5个形状，误差不超过6毫米.</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儿童不能临摹线和临摹形状，不少于5个形状。</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儿童能够临摹线和临摹形状，不少于5个形状，误差不超过10毫米。</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5"/>
            </p:custDataLst>
          </p:nvPr>
        </p:nvGraphicFramePr>
        <p:xfrm>
          <a:off x="359410" y="2216785"/>
          <a:ext cx="11319510" cy="3644900"/>
        </p:xfrm>
        <a:graphic>
          <a:graphicData uri="http://schemas.openxmlformats.org/drawingml/2006/table">
            <a:tbl>
              <a:tblPr/>
              <a:tblGrid>
                <a:gridCol w="570230"/>
                <a:gridCol w="673100"/>
                <a:gridCol w="1915795"/>
                <a:gridCol w="871855"/>
                <a:gridCol w="815340"/>
                <a:gridCol w="2390775"/>
                <a:gridCol w="1109345"/>
                <a:gridCol w="1071245"/>
                <a:gridCol w="777240"/>
                <a:gridCol w="1124585"/>
              </a:tblGrid>
              <a:tr h="1277620">
                <a:tc>
                  <a:txBody>
                    <a:bodyPr/>
                    <a:p>
                      <a:pPr indent="0">
                        <a:buNone/>
                      </a:pPr>
                      <a:r>
                        <a:rPr lang="en-US" sz="1000" b="0">
                          <a:solidFill>
                            <a:srgbClr val="000000"/>
                          </a:solidFill>
                          <a:latin typeface="微软雅黑" panose="020B0503020204020204" charset="-122"/>
                        </a:rPr>
                        <a:t>9</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儿童能够在6个一组的物品中，配对至少15件一模一样的物品。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15件</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水杯、猫、苹果 白菜、汽车、台灯、面巾纸、狗 香蕉、白萝卜、火车、吹风机、梳子、鸭子、卷纸、猪、鸭梨、胡萝卜、飞机、香蕉</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儿童能够在6个一组的物品中，配对至少15件一模一样的物品。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儿童不能够在6个物品中，配对至少15件一模一样的物品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儿童能够在4个一组的物品中，配对至少15件一模一样的物品。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72820">
                <a:tc>
                  <a:txBody>
                    <a:bodyPr/>
                    <a:p>
                      <a:pPr indent="0">
                        <a:buNone/>
                      </a:pPr>
                      <a:r>
                        <a:rPr lang="en-US" sz="1000" b="0">
                          <a:solidFill>
                            <a:srgbClr val="000000"/>
                          </a:solidFill>
                          <a:latin typeface="微软雅黑" panose="020B0503020204020204" charset="-122"/>
                        </a:rPr>
                        <a:t>10</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儿童能够在6张一组的图片中，配对至少15张一模一样的图片</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15张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每组6张，其中一张图片含有右边</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船、飞机、汽车、狗、猫、鸭子、水杯、勺子、娃娃、饼干、酸奶、巧克力、棒棒糖、草莓、香蕉、苹果、黄瓜、土豆、西红柿、T恤、短裤、帽子、袜子、西瓜、足球</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相同的图片</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儿童能够在6张一组的图片中，配对至少15张一模一样的卡片。</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儿童不能够在6张图片中，配对至少15张一模一样的图片</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儿童能够在4张一组的图片中，配对至少15张一模一样的卡片。</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394460">
                <a:tc>
                  <a:txBody>
                    <a:bodyPr/>
                    <a:p>
                      <a:pPr indent="0">
                        <a:buNone/>
                      </a:pPr>
                      <a:r>
                        <a:rPr lang="en-US" sz="1000" b="0">
                          <a:solidFill>
                            <a:srgbClr val="000000"/>
                          </a:solidFill>
                          <a:latin typeface="微软雅黑" panose="020B0503020204020204" charset="-122"/>
                        </a:rPr>
                        <a:t>11</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儿童能够在至少8个以上且含有3个相似的干扰的组合中，将一模一样的样本正确配对超过25组。</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25组</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每组8个卡片，含有3个相似干扰</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随机呈现4张其他图片+含有以下图片的组合</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1、猫、狗、老虎、狮子、马</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2、杯子蛋糕、马卡龙、冰激凌、甜甜圈</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3、葡萄、蓝莓、苹果、荔枝</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4、西葫芦、黄瓜、辣椒（绿）、茄子</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5、核桃、乌龟、土豆、菠萝</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6、冰箱、立式空调、柜子、门</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相同的图片1组</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儿童能够在至少8个以上且含有3个相似的干扰的组合中，将一模一样的样本正确配对超过25组。</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儿童不能够在至少8个以上且含有3个相似的干扰的组合中，将一模一样的样本正确配对。</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儿童能够在至少8个以上且含有3个相似的干扰的组合中，将一模一样的样本正确配对超过10组。</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32180" y="363220"/>
            <a:ext cx="1523365" cy="384810"/>
          </a:xfrm>
          <a:prstGeom prst="rect">
            <a:avLst/>
          </a:prstGeom>
        </p:spPr>
      </p:pic>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2"/>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1323320" y="5962650"/>
            <a:ext cx="812165" cy="811530"/>
          </a:xfrm>
          <a:prstGeom prst="rect">
            <a:avLst/>
          </a:prstGeom>
        </p:spPr>
      </p:pic>
      <p:cxnSp>
        <p:nvCxnSpPr>
          <p:cNvPr id="2" name="直接连接符 1"/>
          <p:cNvCxnSpPr/>
          <p:nvPr userDrawn="1">
            <p:custDataLst>
              <p:tags r:id="rId5"/>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6"/>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graphicFrame>
        <p:nvGraphicFramePr>
          <p:cNvPr id="4" name="表格 3"/>
          <p:cNvGraphicFramePr/>
          <p:nvPr>
            <p:custDataLst>
              <p:tags r:id="rId7"/>
            </p:custDataLst>
          </p:nvPr>
        </p:nvGraphicFramePr>
        <p:xfrm>
          <a:off x="523240" y="878713"/>
          <a:ext cx="10972800" cy="1123950"/>
        </p:xfrm>
        <a:graphic>
          <a:graphicData uri="http://schemas.openxmlformats.org/drawingml/2006/table">
            <a:tbl>
              <a:tblPr/>
              <a:tblGrid>
                <a:gridCol w="709295"/>
                <a:gridCol w="2021205"/>
                <a:gridCol w="919480"/>
                <a:gridCol w="859790"/>
                <a:gridCol w="2522220"/>
                <a:gridCol w="1170940"/>
                <a:gridCol w="1129030"/>
                <a:gridCol w="820420"/>
                <a:gridCol w="820420"/>
              </a:tblGrid>
              <a:tr h="1123950">
                <a:tc>
                  <a:txBody>
                    <a:bodyPr/>
                    <a:p>
                      <a:pPr indent="0" algn="ctr">
                        <a:buNone/>
                      </a:pPr>
                      <a:r>
                        <a:rPr lang="en-US" sz="1100" b="0">
                          <a:solidFill>
                            <a:srgbClr val="FF0000"/>
                          </a:solidFill>
                          <a:latin typeface="微软雅黑" panose="020B0503020204020204" charset="-122"/>
                        </a:rPr>
                        <a:t>3M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儿童能够临摹线和临摹形状，不少于5个形状。</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次数5次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正方形、三角形、梯形、五角形</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蜡笔或彩笔、白纸</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儿童能够临摹线和临摹形状，不少于5个形状，误差不超过6毫米.</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儿童不能临摹线和临摹形状，不少于5个形状。</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儿童能够临摹线和临摹形状，不少于5个形状，误差不超过10毫米。</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5" name="表格 4"/>
          <p:cNvGraphicFramePr/>
          <p:nvPr>
            <p:custDataLst>
              <p:tags r:id="rId8"/>
            </p:custDataLst>
          </p:nvPr>
        </p:nvGraphicFramePr>
        <p:xfrm>
          <a:off x="382270" y="2121535"/>
          <a:ext cx="11504295" cy="3832860"/>
        </p:xfrm>
        <a:graphic>
          <a:graphicData uri="http://schemas.openxmlformats.org/drawingml/2006/table">
            <a:tbl>
              <a:tblPr/>
              <a:tblGrid>
                <a:gridCol w="598170"/>
                <a:gridCol w="704850"/>
                <a:gridCol w="2008505"/>
                <a:gridCol w="914400"/>
                <a:gridCol w="854710"/>
                <a:gridCol w="2506980"/>
                <a:gridCol w="1163320"/>
                <a:gridCol w="1122680"/>
                <a:gridCol w="815340"/>
                <a:gridCol w="815340"/>
              </a:tblGrid>
              <a:tr h="1582420">
                <a:tc>
                  <a:txBody>
                    <a:bodyPr/>
                    <a:p>
                      <a:pPr indent="0">
                        <a:buNone/>
                      </a:pPr>
                      <a:r>
                        <a:rPr lang="en-US" sz="1000" b="0">
                          <a:solidFill>
                            <a:srgbClr val="000000"/>
                          </a:solidFill>
                          <a:latin typeface="微软雅黑" panose="020B0503020204020204" charset="-122"/>
                        </a:rPr>
                        <a:t>12</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儿童能够在至少10个以上且含有3个相似的干扰的组合中，将相似的样本正确配对超过25组。</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25组</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每组10个卡片，含有3个相似干扰</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随机呈现10张其他图片+含有以下图片的组合</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1、轿车、吉普车、面包车、消防车</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2、毛笔、筷子、勺子、棉签</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3、帆船、飞机、纸鹤、鱼</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4、台式空调、正方形积木、微波炉、纸巾</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5、兔子、猫、狗、熊猫</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6、黄瓜、西蓝花、白菜、芹菜</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7、饼干、汉堡、披萨、甜甜圈</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8、绘本书、电脑、平板、手机</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与素材相似卡片1组</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儿童能够在至少10个以上且含有3个相似的干扰的组合中，将相似的样本正确配对超过25组。</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儿童不能够在至少10个以上且含有3个相似的干扰的组合中，将相似的样本正确配对。</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儿童能够在至少10个以上且含有3个相似的干扰的组合中，将相似的样本正确配对超过15组。</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125220">
                <a:tc>
                  <a:txBody>
                    <a:bodyPr/>
                    <a:p>
                      <a:pPr indent="0">
                        <a:buNone/>
                      </a:pPr>
                      <a:r>
                        <a:rPr lang="en-US" sz="1000" b="0">
                          <a:solidFill>
                            <a:srgbClr val="000000"/>
                          </a:solidFill>
                          <a:latin typeface="微软雅黑" panose="020B0503020204020204" charset="-122"/>
                        </a:rPr>
                        <a:t>13</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2D和3D：至少10个图片的组合中含有3个相似的干扰，儿童能够将和图片相同的样本物品进行配对，不少于15组。</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15组</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每组10个卡片，含有3个相似干扰</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rowSpan="2">
                  <a:txBody>
                    <a:bodyPr/>
                    <a:p>
                      <a:pPr indent="0">
                        <a:buNone/>
                      </a:pPr>
                      <a:r>
                        <a:rPr lang="zh-CN" sz="1000" b="0">
                          <a:solidFill>
                            <a:srgbClr val="000000"/>
                          </a:solidFill>
                          <a:latin typeface="Arial" panose="020B0604020202020204" pitchFamily="34" charset="0"/>
                          <a:ea typeface="微软雅黑" panose="020B0503020204020204" charset="-122"/>
                        </a:rPr>
                        <a:t>随机呈现10张其他图片+含有以下图片的组合</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1、蘑菇、陀螺、汉堡、菠萝包</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2、芹菜、西兰花、黄瓜、油菜</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3、绘本、笔记本电脑、iPad、手机</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4、衬衣、T恤、夹克、毛衣</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5、足球、西瓜、飞盘、绿苹果</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6、筷子、刀子、叉子、铲子</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实物、与实物相同的图片</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至少10个图片的组合中含有3个相似的干扰，儿童能够将至少15组和图片相同的样本物品进行配对。</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至少10个图片的组合中含有3个相似的干扰，儿童不能够将和图片相同的样本物品进行配对。</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儿童能够在至少10个图片的组合中含有3个相似的干扰，将相似的物件配对，不少于10组。</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125220">
                <a:tc>
                  <a:txBody>
                    <a:bodyPr/>
                    <a:p>
                      <a:pPr indent="0">
                        <a:buNone/>
                      </a:pPr>
                      <a:r>
                        <a:rPr lang="en-US" sz="1000" b="0">
                          <a:solidFill>
                            <a:srgbClr val="000000"/>
                          </a:solidFill>
                          <a:latin typeface="微软雅黑" panose="020B0503020204020204" charset="-122"/>
                        </a:rPr>
                        <a:t>14</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3D和2D：至少10个物品的组合中含有3个相似的干扰，儿童能够将和物品相同的样本图片进行配对，不少于15组。</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15组</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每组10个卡片，含有3个相似干扰</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indent="0">
                        <a:buNone/>
                      </a:pPr>
                      <a:r>
                        <a:rPr lang="zh-CN" sz="1000" b="0">
                          <a:solidFill>
                            <a:srgbClr val="000000"/>
                          </a:solidFill>
                          <a:latin typeface="Arial" panose="020B0604020202020204" pitchFamily="34" charset="0"/>
                          <a:ea typeface="微软雅黑" panose="020B0503020204020204" charset="-122"/>
                        </a:rPr>
                        <a:t>实物、与实物相同的图片</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至少10个物品的组合中含有3个相似的干扰，儿童能够将至少15组和物品相同的样本图片进行配对。</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cap="flat">
                      <a:noFill/>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至少10个物品的组合中含有3个相似的干扰，儿童不能够将和物品相同的样本图片进行配对。</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儿童能够在至少10个物件的组合中含有3个相似的干扰，将相似的图片配对，不少于10组。</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cap="flat">
                      <a:noFill/>
                    </a:lnB>
                    <a:lnTlToBr>
                      <a:noFill/>
                    </a:lnTlToBr>
                    <a:lnBlToTr>
                      <a:noFill/>
                    </a:lnBlToTr>
                    <a:noFill/>
                  </a:tcPr>
                </a:tc>
              </a:tr>
            </a:tbl>
          </a:graphicData>
        </a:graphic>
      </p:graphicFrame>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32180" y="363220"/>
            <a:ext cx="1523365" cy="384810"/>
          </a:xfrm>
          <a:prstGeom prst="rect">
            <a:avLst/>
          </a:prstGeom>
        </p:spPr>
      </p:pic>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2"/>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1323320" y="5962650"/>
            <a:ext cx="812165" cy="811530"/>
          </a:xfrm>
          <a:prstGeom prst="rect">
            <a:avLst/>
          </a:prstGeom>
        </p:spPr>
      </p:pic>
      <p:cxnSp>
        <p:nvCxnSpPr>
          <p:cNvPr id="2" name="直接连接符 1"/>
          <p:cNvCxnSpPr/>
          <p:nvPr userDrawn="1">
            <p:custDataLst>
              <p:tags r:id="rId5"/>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6"/>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graphicFrame>
        <p:nvGraphicFramePr>
          <p:cNvPr id="4" name="表格 3"/>
          <p:cNvGraphicFramePr/>
          <p:nvPr>
            <p:custDataLst>
              <p:tags r:id="rId7"/>
            </p:custDataLst>
          </p:nvPr>
        </p:nvGraphicFramePr>
        <p:xfrm>
          <a:off x="523240" y="878713"/>
          <a:ext cx="10972800" cy="1123950"/>
        </p:xfrm>
        <a:graphic>
          <a:graphicData uri="http://schemas.openxmlformats.org/drawingml/2006/table">
            <a:tbl>
              <a:tblPr/>
              <a:tblGrid>
                <a:gridCol w="709295"/>
                <a:gridCol w="2021205"/>
                <a:gridCol w="919480"/>
                <a:gridCol w="859790"/>
                <a:gridCol w="2522220"/>
                <a:gridCol w="1170940"/>
                <a:gridCol w="1129030"/>
                <a:gridCol w="820420"/>
                <a:gridCol w="820420"/>
              </a:tblGrid>
              <a:tr h="1123950">
                <a:tc>
                  <a:txBody>
                    <a:bodyPr/>
                    <a:p>
                      <a:pPr indent="0" algn="ctr">
                        <a:buNone/>
                      </a:pPr>
                      <a:r>
                        <a:rPr lang="en-US" sz="1100" b="0">
                          <a:solidFill>
                            <a:srgbClr val="FF0000"/>
                          </a:solidFill>
                          <a:latin typeface="微软雅黑" panose="020B0503020204020204" charset="-122"/>
                        </a:rPr>
                        <a:t>3M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儿童能够临摹线和临摹形状，不少于5个形状。</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次数5次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正方形、三角形、梯形、五角形</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蜡笔或彩笔、白纸</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儿童能够临摹线和临摹形状，不少于5个形状，误差不超过6毫米.</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儿童不能临摹线和临摹形状，不少于5个形状。</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儿童能够临摹线和临摹形状，不少于5个形状，误差不超过10毫米。</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5" name="表格 4"/>
          <p:cNvGraphicFramePr/>
          <p:nvPr>
            <p:custDataLst>
              <p:tags r:id="rId8"/>
            </p:custDataLst>
          </p:nvPr>
        </p:nvGraphicFramePr>
        <p:xfrm>
          <a:off x="522605" y="2574290"/>
          <a:ext cx="11059795" cy="2436495"/>
        </p:xfrm>
        <a:graphic>
          <a:graphicData uri="http://schemas.openxmlformats.org/drawingml/2006/table">
            <a:tbl>
              <a:tblPr/>
              <a:tblGrid>
                <a:gridCol w="574675"/>
                <a:gridCol w="678815"/>
                <a:gridCol w="1930400"/>
                <a:gridCol w="878840"/>
                <a:gridCol w="822325"/>
                <a:gridCol w="2409190"/>
                <a:gridCol w="1118235"/>
                <a:gridCol w="1080135"/>
                <a:gridCol w="782955"/>
                <a:gridCol w="784225"/>
              </a:tblGrid>
              <a:tr h="755015">
                <a:tc>
                  <a:txBody>
                    <a:bodyPr/>
                    <a:p>
                      <a:pPr indent="0">
                        <a:buNone/>
                      </a:pPr>
                      <a:r>
                        <a:rPr lang="en-US" sz="1000" b="0">
                          <a:solidFill>
                            <a:srgbClr val="000000"/>
                          </a:solidFill>
                          <a:latin typeface="微软雅黑" panose="020B0503020204020204" charset="-122"/>
                        </a:rPr>
                        <a:t>15</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儿童能够将至少10种颜色和形状进行分类。</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5种以上颜色和5种以上形状</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红、黄、蓝、绿的珠子和杯子；不同形状的积木</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儿童能够将至少10种颜色和形状进行分类。</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儿童不能够将颜色和形状进行分类。</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儿童能够将至少5种颜色和形状进行分类。</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60705">
                <a:tc>
                  <a:txBody>
                    <a:bodyPr/>
                    <a:p>
                      <a:pPr indent="0">
                        <a:buNone/>
                      </a:pPr>
                      <a:r>
                        <a:rPr lang="en-US" sz="1000" b="0">
                          <a:solidFill>
                            <a:srgbClr val="000000"/>
                          </a:solidFill>
                          <a:latin typeface="微软雅黑" panose="020B0503020204020204" charset="-122"/>
                        </a:rPr>
                        <a:t>16</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数数：儿童能够死记硬背数数从1-10。</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儿童能够死记硬背数数从1-10。</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儿童不能死记硬背数数从1-10。</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60705">
                <a:tc>
                  <a:txBody>
                    <a:bodyPr/>
                    <a:p>
                      <a:pPr indent="0">
                        <a:buNone/>
                      </a:pPr>
                      <a:r>
                        <a:rPr lang="en-US" sz="1000" b="0">
                          <a:solidFill>
                            <a:srgbClr val="000000"/>
                          </a:solidFill>
                          <a:latin typeface="微软雅黑" panose="020B0503020204020204" charset="-122"/>
                        </a:rPr>
                        <a:t>17</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数数：儿童能够在提示下从1数到10个物品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10个积木</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儿童能够在提示下从1数到10。</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儿童不能在提示下从1数到10。</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60070">
                <a:tc>
                  <a:txBody>
                    <a:bodyPr/>
                    <a:p>
                      <a:pPr indent="0">
                        <a:buNone/>
                      </a:pPr>
                      <a:r>
                        <a:rPr lang="en-US" sz="1000" b="0">
                          <a:solidFill>
                            <a:srgbClr val="000000"/>
                          </a:solidFill>
                          <a:latin typeface="微软雅黑" panose="020B0503020204020204" charset="-122"/>
                        </a:rPr>
                        <a:t>18</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儿童能够在线与线内涂色。</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蜡笔或彩笔、白纸</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儿童能够在线段内涂色。</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儿童不能在线段内涂色。</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62865"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874268"/>
          <a:ext cx="12274550" cy="1460500"/>
        </p:xfrm>
        <a:graphic>
          <a:graphicData uri="http://schemas.openxmlformats.org/drawingml/2006/table">
            <a:tbl>
              <a:tblPr/>
              <a:tblGrid>
                <a:gridCol w="709295"/>
                <a:gridCol w="2021205"/>
                <a:gridCol w="919480"/>
                <a:gridCol w="859790"/>
                <a:gridCol w="2522220"/>
                <a:gridCol w="1170940"/>
                <a:gridCol w="1129030"/>
                <a:gridCol w="820420"/>
                <a:gridCol w="820420"/>
              </a:tblGrid>
              <a:tr h="1305560">
                <a:tc>
                  <a:txBody>
                    <a:bodyPr/>
                    <a:p>
                      <a:pPr indent="0" algn="ctr">
                        <a:buNone/>
                      </a:pPr>
                      <a:r>
                        <a:rPr lang="en-US" sz="1100" b="0">
                          <a:solidFill>
                            <a:srgbClr val="FF0000"/>
                          </a:solidFill>
                          <a:latin typeface="微软雅黑" panose="020B0503020204020204" charset="-122"/>
                        </a:rPr>
                        <a:t>4M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儿童能够仿写字母、单个拼音、简单汉字、数字且他人可清晰的辨认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次数35次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26个大小写字母、10以内的数字、简单的字、单个拼音音节</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蜡笔或彩笔、白纸</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儿童能够仿写字母、单个拼音、简单汉字、数字且他人可清晰的辨认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儿童不能够仿写字母、单个拼音、简单汉字、数字且他人不能清晰的辨认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儿童不能够仿写字母、单个拼音、简单汉字、数字且他人不能清晰的辨认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619125" y="2503805"/>
          <a:ext cx="11289665" cy="3122930"/>
        </p:xfrm>
        <a:graphic>
          <a:graphicData uri="http://schemas.openxmlformats.org/drawingml/2006/table">
            <a:tbl>
              <a:tblPr/>
              <a:tblGrid>
                <a:gridCol w="586740"/>
                <a:gridCol w="692785"/>
                <a:gridCol w="1971040"/>
                <a:gridCol w="896620"/>
                <a:gridCol w="838835"/>
                <a:gridCol w="2459990"/>
                <a:gridCol w="1141730"/>
                <a:gridCol w="1101725"/>
                <a:gridCol w="800100"/>
                <a:gridCol w="800100"/>
              </a:tblGrid>
              <a:tr h="711200">
                <a:tc>
                  <a:txBody>
                    <a:bodyPr/>
                    <a:p>
                      <a:pPr indent="0">
                        <a:buNone/>
                      </a:pPr>
                      <a:r>
                        <a:rPr lang="en-US" sz="1000" b="0">
                          <a:solidFill>
                            <a:srgbClr val="000000"/>
                          </a:solidFill>
                          <a:latin typeface="微软雅黑" panose="020B0503020204020204" charset="-122"/>
                        </a:rPr>
                        <a:t>20</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儿童能够在成人示范后，模仿5个不同的书写动作。</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次数5次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曲线、直线、来回画、上下画、圆圈</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蜡笔或彩笔、白纸</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儿童能够在成人示范后，模仿5个不同的书写动作。</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儿童不能在成人示范后，模仿5个不同的书写动作。</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儿童能够在成人示范后，模仿3个不同的书写动作。</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10565">
                <a:tc>
                  <a:txBody>
                    <a:bodyPr/>
                    <a:p>
                      <a:pPr indent="0">
                        <a:buNone/>
                      </a:pPr>
                      <a:r>
                        <a:rPr lang="en-US" sz="1000" b="0">
                          <a:solidFill>
                            <a:srgbClr val="000000"/>
                          </a:solidFill>
                          <a:latin typeface="微软雅黑" panose="020B0503020204020204" charset="-122"/>
                        </a:rPr>
                        <a:t>21</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儿童能够独立清晰地写出自己的名字。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儿童能够独立清晰地写出自己的名字。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儿童不能够写出自己的名字。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儿童能够独立写出自己的名字，但他人不能清楚辨认。</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2135">
                <a:tc>
                  <a:txBody>
                    <a:bodyPr/>
                    <a:p>
                      <a:pPr indent="0">
                        <a:buNone/>
                      </a:pPr>
                      <a:r>
                        <a:rPr lang="en-US" sz="1000" b="0">
                          <a:solidFill>
                            <a:srgbClr val="000000"/>
                          </a:solidFill>
                          <a:latin typeface="微软雅黑" panose="020B0503020204020204" charset="-122"/>
                        </a:rPr>
                        <a:t>22</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儿童能够完成咬合拼图，不少于5块拼片。</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拼图</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儿童能够完成咬合拼图，不少于5块拼片。</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儿童不能完成咬合拼图，不少于5块拼片。</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129030">
                <a:tc>
                  <a:txBody>
                    <a:bodyPr/>
                    <a:p>
                      <a:pPr indent="0">
                        <a:buNone/>
                      </a:pPr>
                      <a:r>
                        <a:rPr lang="en-US" sz="1000" b="0">
                          <a:solidFill>
                            <a:srgbClr val="000000"/>
                          </a:solidFill>
                          <a:latin typeface="微软雅黑" panose="020B0503020204020204" charset="-122"/>
                        </a:rPr>
                        <a:t>23</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儿童能够不少于2次自发地模仿他人美术活动中部分的内容，而完成自己的美术作品。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画画、折纸、粘土等</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儿童能够不少于2次自发地模仿他人美术活动中部分的内容，而完成自己的美术作品。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儿童不能够自发地模仿他人美术活动中部分的内容，而完成自己的美术作品。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儿童能够不少于1次自发地模仿他人美术活动中部分的内容，而完成自己的美术作品。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874268"/>
          <a:ext cx="12274550" cy="1460500"/>
        </p:xfrm>
        <a:graphic>
          <a:graphicData uri="http://schemas.openxmlformats.org/drawingml/2006/table">
            <a:tbl>
              <a:tblPr/>
              <a:tblGrid>
                <a:gridCol w="709295"/>
                <a:gridCol w="2021205"/>
                <a:gridCol w="919480"/>
                <a:gridCol w="859790"/>
                <a:gridCol w="2522220"/>
                <a:gridCol w="1170940"/>
                <a:gridCol w="1129030"/>
                <a:gridCol w="820420"/>
                <a:gridCol w="820420"/>
              </a:tblGrid>
              <a:tr h="1305560">
                <a:tc>
                  <a:txBody>
                    <a:bodyPr/>
                    <a:p>
                      <a:pPr indent="0" algn="ctr">
                        <a:buNone/>
                      </a:pPr>
                      <a:r>
                        <a:rPr lang="en-US" sz="1100" b="0">
                          <a:solidFill>
                            <a:srgbClr val="FF0000"/>
                          </a:solidFill>
                          <a:latin typeface="微软雅黑" panose="020B0503020204020204" charset="-122"/>
                        </a:rPr>
                        <a:t>4M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儿童能够仿写字母、单个拼音、简单汉字、数字且他人可清晰的辨认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次数35次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26个大小写字母、10以内的数字、简单的字、单个拼音音节</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蜡笔或彩笔、白纸</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儿童能够仿写字母、单个拼音、简单汉字、数字且他人可清晰的辨认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儿童不能够仿写字母、单个拼音、简单汉字、数字且他人不能清晰的辨认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儿童不能够仿写字母、单个拼音、简单汉字、数字且他人不能清晰的辨认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290830" y="2287270"/>
          <a:ext cx="11684635" cy="3613785"/>
        </p:xfrm>
        <a:graphic>
          <a:graphicData uri="http://schemas.openxmlformats.org/drawingml/2006/table">
            <a:tbl>
              <a:tblPr/>
              <a:tblGrid>
                <a:gridCol w="1678305"/>
                <a:gridCol w="647065"/>
                <a:gridCol w="1842770"/>
                <a:gridCol w="839470"/>
                <a:gridCol w="783590"/>
                <a:gridCol w="2300605"/>
                <a:gridCol w="1066800"/>
                <a:gridCol w="1029970"/>
                <a:gridCol w="748665"/>
                <a:gridCol w="747395"/>
              </a:tblGrid>
              <a:tr h="2152650">
                <a:tc>
                  <a:txBody>
                    <a:bodyPr/>
                    <a:p>
                      <a:pPr indent="0">
                        <a:buNone/>
                      </a:pPr>
                      <a:r>
                        <a:rPr lang="en-US" sz="800" b="0">
                          <a:solidFill>
                            <a:srgbClr val="000000"/>
                          </a:solidFill>
                          <a:latin typeface="微软雅黑" panose="020B0503020204020204" charset="-122"/>
                        </a:rPr>
                        <a:t>24</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儿童能够在至少10个以上且含有3个相似的干扰的组合中，将至少25组未见过且不完全相同的物品或图片配对</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25组</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每组10个卡片，含有3个相似干扰</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800" b="0">
                          <a:solidFill>
                            <a:srgbClr val="000000"/>
                          </a:solidFill>
                          <a:latin typeface="微软雅黑" panose="020B0503020204020204" charset="-122"/>
                        </a:rPr>
                        <a:t>1</a:t>
                      </a:r>
                      <a:r>
                        <a:rPr lang="en-US" sz="1000" b="0">
                          <a:solidFill>
                            <a:srgbClr val="000000"/>
                          </a:solidFill>
                          <a:latin typeface="微软雅黑" panose="020B0503020204020204" charset="-122"/>
                        </a:rPr>
                        <a:t>、Ω π 法文 英镑 钱币符号 音符</a:t>
                      </a:r>
                      <a:r>
                        <a:rPr lang="en-US" sz="1000" b="0">
                          <a:solidFill>
                            <a:srgbClr val="000000"/>
                          </a:solidFill>
                          <a:latin typeface="宋体-简" charset="-122"/>
                        </a:rPr>
                        <a:t>囧</a:t>
                      </a:r>
                      <a:endParaRPr lang="en-US" sz="1000" b="0">
                        <a:solidFill>
                          <a:srgbClr val="000000"/>
                        </a:solidFill>
                        <a:latin typeface="宋体-简" charset="-122"/>
                      </a:endParaRPr>
                    </a:p>
                    <a:p>
                      <a:pPr indent="0">
                        <a:buNone/>
                      </a:pPr>
                      <a:r>
                        <a:rPr lang="en-US" sz="1000" b="0">
                          <a:solidFill>
                            <a:srgbClr val="000000"/>
                          </a:solidFill>
                          <a:latin typeface="微软雅黑" panose="020B0503020204020204" charset="-122"/>
                        </a:rPr>
                        <a:t>2、黑黄红国旗 红色星球 箭靶 盾牌皇冠</a:t>
                      </a:r>
                      <a:endParaRPr lang="en-US" sz="1000" b="0">
                        <a:solidFill>
                          <a:srgbClr val="000000"/>
                        </a:solidFill>
                        <a:latin typeface="微软雅黑" panose="020B0503020204020204" charset="-122"/>
                      </a:endParaRPr>
                    </a:p>
                    <a:p>
                      <a:pPr indent="0">
                        <a:buNone/>
                      </a:pPr>
                      <a:r>
                        <a:rPr lang="en-US" sz="1000" b="0">
                          <a:solidFill>
                            <a:srgbClr val="000000"/>
                          </a:solidFill>
                          <a:latin typeface="微软雅黑" panose="020B0503020204020204" charset="-122"/>
                        </a:rPr>
                        <a:t>3、BB机 光驱 电子宠物 录音机</a:t>
                      </a:r>
                      <a:endParaRPr lang="en-US" sz="1000" b="0">
                        <a:solidFill>
                          <a:srgbClr val="000000"/>
                        </a:solidFill>
                        <a:latin typeface="微软雅黑" panose="020B0503020204020204" charset="-122"/>
                      </a:endParaRPr>
                    </a:p>
                    <a:p>
                      <a:pPr indent="0">
                        <a:buNone/>
                      </a:pPr>
                      <a:r>
                        <a:rPr lang="en-US" sz="1000" b="0">
                          <a:solidFill>
                            <a:srgbClr val="000000"/>
                          </a:solidFill>
                          <a:latin typeface="微软雅黑" panose="020B0503020204020204" charset="-122"/>
                        </a:rPr>
                        <a:t>4、缝纫机 熨斗（铁） 显微镜 国际象棋马</a:t>
                      </a:r>
                      <a:endParaRPr lang="en-US" sz="1000" b="0">
                        <a:solidFill>
                          <a:srgbClr val="000000"/>
                        </a:solidFill>
                        <a:latin typeface="微软雅黑" panose="020B0503020204020204" charset="-122"/>
                      </a:endParaRPr>
                    </a:p>
                    <a:p>
                      <a:pPr indent="0">
                        <a:buNone/>
                      </a:pPr>
                      <a:r>
                        <a:rPr lang="en-US" sz="1000" b="0">
                          <a:solidFill>
                            <a:srgbClr val="000000"/>
                          </a:solidFill>
                          <a:latin typeface="微软雅黑" panose="020B0503020204020204" charset="-122"/>
                        </a:rPr>
                        <a:t>5、壁虎 龙 麻将（条） 扑克</a:t>
                      </a:r>
                      <a:endParaRPr lang="en-US" sz="1000" b="0">
                        <a:solidFill>
                          <a:srgbClr val="000000"/>
                        </a:solidFill>
                        <a:latin typeface="微软雅黑" panose="020B0503020204020204" charset="-122"/>
                      </a:endParaRPr>
                    </a:p>
                    <a:p>
                      <a:pPr indent="0">
                        <a:buNone/>
                      </a:pPr>
                      <a:r>
                        <a:rPr lang="en-US" sz="1000" b="0">
                          <a:solidFill>
                            <a:srgbClr val="000000"/>
                          </a:solidFill>
                          <a:latin typeface="微软雅黑" panose="020B0503020204020204" charset="-122"/>
                        </a:rPr>
                        <a:t>6、农用三轮车 摩托车 手扶拖拉机 手摇爆米花机器</a:t>
                      </a:r>
                      <a:endParaRPr lang="en-US" sz="1000" b="0">
                        <a:solidFill>
                          <a:srgbClr val="000000"/>
                        </a:solidFill>
                        <a:latin typeface="微软雅黑" panose="020B0503020204020204" charset="-122"/>
                      </a:endParaRPr>
                    </a:p>
                    <a:p>
                      <a:pPr indent="0">
                        <a:buNone/>
                      </a:pPr>
                      <a:r>
                        <a:rPr lang="en-US" sz="1000" b="0">
                          <a:solidFill>
                            <a:srgbClr val="000000"/>
                          </a:solidFill>
                          <a:latin typeface="微软雅黑" panose="020B0503020204020204" charset="-122"/>
                        </a:rPr>
                        <a:t>7、小号 锄头 滑雪符号 向左转弯 放大镜</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每组10个物品，含有3个相似干扰</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儿童能够在至少10个以上且含有3个相似的干扰的组合中，将至少25组未见过且不完全相同的物品或图片配对</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儿童不能够在至少10个以上且含有3个相似的干扰的组合中，将未见过且不完全相同的物品或图片配对</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儿童能够在至少10个以上且含有3个相似的干扰的组合中，将至少15组未见过且不完全相同的物品或图片配对</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63550">
                <a:tc>
                  <a:txBody>
                    <a:bodyPr/>
                    <a:p>
                      <a:pPr indent="0">
                        <a:buNone/>
                      </a:pPr>
                      <a:r>
                        <a:rPr lang="en-US" sz="800" b="0">
                          <a:solidFill>
                            <a:srgbClr val="000000"/>
                          </a:solidFill>
                          <a:latin typeface="微软雅黑" panose="020B0503020204020204" charset="-122"/>
                        </a:rPr>
                        <a:t>25</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给儿童读绘本时，儿童能够有75%的时间注意绘本。</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时长3min</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绘本</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给儿童读绘本时，儿童能够有75%的时间注意绘本。</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给儿童读绘本时，儿童不能够注意绘本。</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给儿童读绘本时，儿童能够有50%的时间注意绘本。</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97585">
                <a:tc>
                  <a:txBody>
                    <a:bodyPr/>
                    <a:p>
                      <a:pPr indent="0">
                        <a:buNone/>
                      </a:pPr>
                      <a:r>
                        <a:rPr lang="en-US" sz="800" b="0">
                          <a:solidFill>
                            <a:srgbClr val="000000"/>
                          </a:solidFill>
                          <a:latin typeface="微软雅黑" panose="020B0503020204020204" charset="-122"/>
                        </a:rPr>
                        <a:t>26</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儿童能够根据指令从含有至少5个字母、简单汉字的组合中选正确的选择出至少10个字母或简单汉字</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26个字母、简单汉字随机呈现5个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26个字母、简单汉字卡片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儿童能够根据指令从含有至少5个字母、简单汉字的组合中选正确的选择出至少10个字母或简单汉字</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儿童不能够根据指令从含有至少5个字母、简单汉字的组合中选正确的选择出至少10个字母或简单汉字</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儿童能够根据指令从含有至少5个字母、简单汉字的组合中选正确的选择出至少5个字母或简单汉字</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874268"/>
          <a:ext cx="12274550" cy="1460500"/>
        </p:xfrm>
        <a:graphic>
          <a:graphicData uri="http://schemas.openxmlformats.org/drawingml/2006/table">
            <a:tbl>
              <a:tblPr/>
              <a:tblGrid>
                <a:gridCol w="709295"/>
                <a:gridCol w="2021205"/>
                <a:gridCol w="919480"/>
                <a:gridCol w="859790"/>
                <a:gridCol w="2522220"/>
                <a:gridCol w="1170940"/>
                <a:gridCol w="1129030"/>
                <a:gridCol w="820420"/>
                <a:gridCol w="820420"/>
              </a:tblGrid>
              <a:tr h="1305560">
                <a:tc>
                  <a:txBody>
                    <a:bodyPr/>
                    <a:p>
                      <a:pPr indent="0" algn="ctr">
                        <a:buNone/>
                      </a:pPr>
                      <a:r>
                        <a:rPr lang="en-US" sz="1100" b="0">
                          <a:solidFill>
                            <a:srgbClr val="FF0000"/>
                          </a:solidFill>
                          <a:latin typeface="微软雅黑" panose="020B0503020204020204" charset="-122"/>
                        </a:rPr>
                        <a:t>4M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儿童能够仿写字母、单个拼音、简单汉字、数字且他人可清晰的辨认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次数35次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26个大小写字母、10以内的数字、简单的字、单个拼音音节</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蜡笔或彩笔、白纸</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儿童能够仿写字母、单个拼音、简单汉字、数字且他人可清晰的辨认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儿童不能够仿写字母、单个拼音、简单汉字、数字且他人不能清晰的辨认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儿童不能够仿写字母、单个拼音、简单汉字、数字且他人不能清晰的辨认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609600" y="2588895"/>
          <a:ext cx="11202670" cy="2994025"/>
        </p:xfrm>
        <a:graphic>
          <a:graphicData uri="http://schemas.openxmlformats.org/drawingml/2006/table">
            <a:tbl>
              <a:tblPr/>
              <a:tblGrid>
                <a:gridCol w="582295"/>
                <a:gridCol w="687070"/>
                <a:gridCol w="1955800"/>
                <a:gridCol w="890270"/>
                <a:gridCol w="832485"/>
                <a:gridCol w="2440940"/>
                <a:gridCol w="1132205"/>
                <a:gridCol w="1094105"/>
                <a:gridCol w="793115"/>
                <a:gridCol w="794385"/>
              </a:tblGrid>
              <a:tr h="833755">
                <a:tc>
                  <a:txBody>
                    <a:bodyPr/>
                    <a:p>
                      <a:pPr indent="0">
                        <a:buNone/>
                      </a:pPr>
                      <a:r>
                        <a:rPr lang="en-US" sz="1000" b="0">
                          <a:solidFill>
                            <a:srgbClr val="000000"/>
                          </a:solidFill>
                          <a:latin typeface="微软雅黑" panose="020B0503020204020204" charset="-122"/>
                        </a:rPr>
                        <a:t>27</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儿童能够命名不少于10个字母或简单汉字。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次数10次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随机呈现1个字母或简单汉字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儿童能够命名不少于10个字母或简单汉字。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儿童不能够命名字母或简单汉字。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儿童能够命名不少于5个字母或简单汉字。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07390">
                <a:tc>
                  <a:txBody>
                    <a:bodyPr/>
                    <a:p>
                      <a:pPr indent="0">
                        <a:buNone/>
                      </a:pPr>
                      <a:r>
                        <a:rPr lang="en-US" sz="1000" b="0">
                          <a:solidFill>
                            <a:srgbClr val="000000"/>
                          </a:solidFill>
                          <a:latin typeface="微软雅黑" panose="020B0503020204020204" charset="-122"/>
                        </a:rPr>
                        <a:t>28</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儿童能够根据指令找到数字1-10。</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次数5次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随机呈现5个数字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素材库数学</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数字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儿童能够根据指令找到数字1-10。</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儿童不能根据指令找到数字1-10。</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儿童能根据指令找到至少3个数字。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33755">
                <a:tc>
                  <a:txBody>
                    <a:bodyPr/>
                    <a:p>
                      <a:pPr indent="0">
                        <a:buNone/>
                      </a:pPr>
                      <a:r>
                        <a:rPr lang="en-US" sz="1000" b="0">
                          <a:solidFill>
                            <a:srgbClr val="000000"/>
                          </a:solidFill>
                          <a:latin typeface="微软雅黑" panose="020B0503020204020204" charset="-122"/>
                        </a:rPr>
                        <a:t>29</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儿童能够按照熟悉的顺序说出1-10的数字。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次数3次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数字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儿童能够按照熟悉的顺序说出1-10的数字。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儿童不能按照熟悉的顺序说出1-10的数字。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19125">
                <a:tc>
                  <a:txBody>
                    <a:bodyPr/>
                    <a:p>
                      <a:pPr indent="0">
                        <a:buNone/>
                      </a:pPr>
                      <a:r>
                        <a:rPr lang="en-US" sz="1000" b="0">
                          <a:solidFill>
                            <a:srgbClr val="000000"/>
                          </a:solidFill>
                          <a:latin typeface="微软雅黑" panose="020B0503020204020204" charset="-122"/>
                        </a:rPr>
                        <a:t>30</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儿童能够命名数字1-10。</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次数5次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打乱顺序单一呈现1-10的数字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素材库</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数字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儿童能够根命名数字1-10。</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儿童不能命名数字1-10。</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儿童能命名3个数字。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6223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874268"/>
          <a:ext cx="12274550" cy="1460500"/>
        </p:xfrm>
        <a:graphic>
          <a:graphicData uri="http://schemas.openxmlformats.org/drawingml/2006/table">
            <a:tbl>
              <a:tblPr/>
              <a:tblGrid>
                <a:gridCol w="709295"/>
                <a:gridCol w="2021205"/>
                <a:gridCol w="919480"/>
                <a:gridCol w="859790"/>
                <a:gridCol w="2522220"/>
                <a:gridCol w="1170940"/>
                <a:gridCol w="1129030"/>
                <a:gridCol w="820420"/>
                <a:gridCol w="820420"/>
              </a:tblGrid>
              <a:tr h="1305560">
                <a:tc>
                  <a:txBody>
                    <a:bodyPr/>
                    <a:p>
                      <a:pPr indent="0" algn="ctr">
                        <a:buNone/>
                      </a:pPr>
                      <a:r>
                        <a:rPr lang="en-US" sz="1100" b="0">
                          <a:solidFill>
                            <a:srgbClr val="FF0000"/>
                          </a:solidFill>
                          <a:latin typeface="微软雅黑" panose="020B0503020204020204" charset="-122"/>
                        </a:rPr>
                        <a:t>4M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儿童能够仿写字母、单个拼音、简单汉字、数字且他人可清晰的辨认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次数35次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26个大小写字母、10以内的数字、简单的字、单个拼音音节</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蜡笔或彩笔、白纸</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儿童能够仿写字母、单个拼音、简单汉字、数字且他人可清晰的辨认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儿童不能够仿写字母、单个拼音、简单汉字、数字且他人不能清晰的辨认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儿童不能够仿写字母、单个拼音、简单汉字、数字且他人不能清晰的辨认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311785" y="2465070"/>
          <a:ext cx="11531600" cy="3455670"/>
        </p:xfrm>
        <a:graphic>
          <a:graphicData uri="http://schemas.openxmlformats.org/drawingml/2006/table">
            <a:tbl>
              <a:tblPr/>
              <a:tblGrid>
                <a:gridCol w="623570"/>
                <a:gridCol w="735965"/>
                <a:gridCol w="2095500"/>
                <a:gridCol w="953135"/>
                <a:gridCol w="892175"/>
                <a:gridCol w="2614295"/>
                <a:gridCol w="1214120"/>
                <a:gridCol w="1170940"/>
                <a:gridCol w="1231900"/>
              </a:tblGrid>
              <a:tr h="1269365">
                <a:tc>
                  <a:txBody>
                    <a:bodyPr/>
                    <a:p>
                      <a:pPr indent="0">
                        <a:buNone/>
                      </a:pPr>
                      <a:r>
                        <a:rPr lang="en-US" sz="1100" b="0">
                          <a:solidFill>
                            <a:srgbClr val="000000"/>
                          </a:solidFill>
                          <a:latin typeface="微软雅黑" panose="020B0503020204020204" charset="-122"/>
                        </a:rPr>
                        <a:t>31</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儿童能够根据示范图案完成至少20组且每组含有不少于8个零件的玩具组装搭建。</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20组</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20组含有不少于8个零部件的示例图</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积木、七巧板</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儿童能够根据示范图案完成至少20组且每组含有不少于8个零件的玩具组装搭建。</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儿童不能够根据示范图案完成至少20组且每组含有不少于4个零件的玩具组装搭建。</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080770">
                <a:tc>
                  <a:txBody>
                    <a:bodyPr/>
                    <a:p>
                      <a:pPr indent="0">
                        <a:buNone/>
                      </a:pPr>
                      <a:r>
                        <a:rPr lang="en-US" sz="1100" b="0">
                          <a:solidFill>
                            <a:srgbClr val="000000"/>
                          </a:solidFill>
                          <a:latin typeface="微软雅黑" panose="020B0503020204020204" charset="-122"/>
                        </a:rPr>
                        <a:t>32</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儿童能够将相关联的物品进行匹配，不少于20对相关联的物品。</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20组</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10个一组的卡片</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球——球拍</a:t>
                      </a:r>
                      <a:endParaRPr lang="zh-CN" sz="1100" b="0">
                        <a:solidFill>
                          <a:srgbClr val="000000"/>
                        </a:solidFill>
                        <a:latin typeface="Arial" panose="020B0604020202020204" pitchFamily="34" charset="0"/>
                        <a:ea typeface="微软雅黑" panose="020B0503020204020204" charset="-122"/>
                      </a:endParaRPr>
                    </a:p>
                    <a:p>
                      <a:pPr indent="0">
                        <a:buNone/>
                      </a:pPr>
                      <a:r>
                        <a:rPr lang="zh-CN" sz="1100" b="0">
                          <a:solidFill>
                            <a:srgbClr val="000000"/>
                          </a:solidFill>
                          <a:latin typeface="Arial" panose="020B0604020202020204" pitchFamily="34" charset="0"/>
                          <a:ea typeface="微软雅黑" panose="020B0503020204020204" charset="-122"/>
                        </a:rPr>
                        <a:t>鞋——袜子</a:t>
                      </a:r>
                      <a:endParaRPr lang="zh-CN" sz="1100" b="0">
                        <a:solidFill>
                          <a:srgbClr val="000000"/>
                        </a:solidFill>
                        <a:latin typeface="Arial" panose="020B0604020202020204" pitchFamily="34" charset="0"/>
                        <a:ea typeface="微软雅黑" panose="020B0503020204020204" charset="-122"/>
                      </a:endParaRPr>
                    </a:p>
                    <a:p>
                      <a:pPr indent="0">
                        <a:buNone/>
                      </a:pPr>
                      <a:r>
                        <a:rPr lang="zh-CN" sz="1100" b="0">
                          <a:solidFill>
                            <a:srgbClr val="000000"/>
                          </a:solidFill>
                          <a:latin typeface="Arial" panose="020B0604020202020204" pitchFamily="34" charset="0"/>
                          <a:ea typeface="微软雅黑" panose="020B0503020204020204" charset="-122"/>
                        </a:rPr>
                        <a:t>碗——筷子</a:t>
                      </a:r>
                      <a:endParaRPr lang="zh-CN" sz="1100" b="0">
                        <a:solidFill>
                          <a:srgbClr val="000000"/>
                        </a:solidFill>
                        <a:latin typeface="Arial" panose="020B0604020202020204" pitchFamily="34" charset="0"/>
                        <a:ea typeface="微软雅黑" panose="020B0503020204020204" charset="-122"/>
                      </a:endParaRPr>
                    </a:p>
                    <a:p>
                      <a:pPr indent="0">
                        <a:buNone/>
                      </a:pPr>
                      <a:r>
                        <a:rPr lang="zh-CN" sz="1100" b="0">
                          <a:solidFill>
                            <a:srgbClr val="000000"/>
                          </a:solidFill>
                          <a:latin typeface="Arial" panose="020B0604020202020204" pitchFamily="34" charset="0"/>
                          <a:ea typeface="微软雅黑" panose="020B0503020204020204" charset="-122"/>
                        </a:rPr>
                        <a:t>衣服——裤子</a:t>
                      </a:r>
                      <a:endParaRPr lang="zh-CN" sz="1100" b="0">
                        <a:solidFill>
                          <a:srgbClr val="000000"/>
                        </a:solidFill>
                        <a:latin typeface="Arial" panose="020B0604020202020204" pitchFamily="34" charset="0"/>
                        <a:ea typeface="微软雅黑" panose="020B0503020204020204" charset="-122"/>
                      </a:endParaRPr>
                    </a:p>
                    <a:p>
                      <a:pPr indent="0">
                        <a:buNone/>
                      </a:pPr>
                      <a:r>
                        <a:rPr lang="zh-CN" sz="1100" b="0">
                          <a:solidFill>
                            <a:srgbClr val="000000"/>
                          </a:solidFill>
                          <a:latin typeface="Arial" panose="020B0604020202020204" pitchFamily="34" charset="0"/>
                          <a:ea typeface="微软雅黑" panose="020B0503020204020204" charset="-122"/>
                        </a:rPr>
                        <a:t>杯子——水</a:t>
                      </a:r>
                      <a:endParaRPr lang="zh-CN" sz="1100" b="0">
                        <a:solidFill>
                          <a:srgbClr val="000000"/>
                        </a:solidFill>
                        <a:latin typeface="Arial" panose="020B0604020202020204" pitchFamily="34" charset="0"/>
                        <a:ea typeface="微软雅黑" panose="020B0503020204020204" charset="-122"/>
                      </a:endParaRPr>
                    </a:p>
                    <a:p>
                      <a:pPr indent="0">
                        <a:buNone/>
                      </a:pPr>
                      <a:r>
                        <a:rPr lang="zh-CN" sz="1100" b="0">
                          <a:solidFill>
                            <a:srgbClr val="000000"/>
                          </a:solidFill>
                          <a:latin typeface="Arial" panose="020B0604020202020204" pitchFamily="34" charset="0"/>
                          <a:ea typeface="微软雅黑" panose="020B0503020204020204" charset="-122"/>
                        </a:rPr>
                        <a:t>纸盒牛奶——吸管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常见生活用品图片、服装图片、食物图片</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儿童能够将相关联的物品进行匹配，不少于20对相关联的物品。</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儿童不能将相关联的物品进行匹配，不少于20对相关联的物品。</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105535">
                <a:tc>
                  <a:txBody>
                    <a:bodyPr/>
                    <a:p>
                      <a:pPr indent="0">
                        <a:buNone/>
                      </a:pPr>
                      <a:r>
                        <a:rPr lang="en-US" sz="1100" b="0">
                          <a:solidFill>
                            <a:srgbClr val="000000"/>
                          </a:solidFill>
                          <a:latin typeface="微软雅黑" panose="020B0503020204020204" charset="-122"/>
                        </a:rPr>
                        <a:t>33</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儿童能够将相同功能的物品进行配对，不少于5种功能，每种功能不少于5个物品。</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次数20次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吃的、喝的、看的、书写的、可以开的、穿在身上的</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餐具类图片、工具类图片、食物类图片、床上用品图片</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儿童能够将相同功能的物品进行配对，不少于5种功能，每种功能不少于5个物品。</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儿童不能将相同功能的物品进行配对，不少于5种功能，每种功能不少于5个物品。</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76835"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pic>
        <p:nvPicPr>
          <p:cNvPr id="6" name="ECB019B1-382A-4266-B25C-5B523AA43C14-1" descr="wpp"/>
          <p:cNvPicPr>
            <a:picLocks noChangeAspect="1"/>
          </p:cNvPicPr>
          <p:nvPr/>
        </p:nvPicPr>
        <p:blipFill>
          <a:blip r:embed="rId7"/>
          <a:stretch>
            <a:fillRect/>
          </a:stretch>
        </p:blipFill>
        <p:spPr>
          <a:xfrm>
            <a:off x="2249170" y="76835"/>
            <a:ext cx="7606030" cy="6858000"/>
          </a:xfrm>
          <a:prstGeom prst="rect">
            <a:avLst/>
          </a:prstGeom>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874268"/>
          <a:ext cx="12274550" cy="1460500"/>
        </p:xfrm>
        <a:graphic>
          <a:graphicData uri="http://schemas.openxmlformats.org/drawingml/2006/table">
            <a:tbl>
              <a:tblPr/>
              <a:tblGrid>
                <a:gridCol w="709295"/>
                <a:gridCol w="2021205"/>
                <a:gridCol w="919480"/>
                <a:gridCol w="859790"/>
                <a:gridCol w="2522220"/>
                <a:gridCol w="1170940"/>
                <a:gridCol w="1129030"/>
                <a:gridCol w="820420"/>
                <a:gridCol w="820420"/>
              </a:tblGrid>
              <a:tr h="1305560">
                <a:tc>
                  <a:txBody>
                    <a:bodyPr/>
                    <a:p>
                      <a:pPr indent="0" algn="ctr">
                        <a:buNone/>
                      </a:pPr>
                      <a:r>
                        <a:rPr lang="en-US" sz="1100" b="0">
                          <a:solidFill>
                            <a:srgbClr val="FF0000"/>
                          </a:solidFill>
                          <a:latin typeface="微软雅黑" panose="020B0503020204020204" charset="-122"/>
                        </a:rPr>
                        <a:t>4M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儿童能够仿写字母、单个拼音、简单汉字、数字且他人可清晰的辨认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次数35次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26个大小写字母、10以内的数字、简单的字、单个拼音音节</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蜡笔或彩笔、白纸</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儿童能够仿写字母、单个拼音、简单汉字、数字且他人可清晰的辨认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儿童不能够仿写字母、单个拼音、简单汉字、数字且他人不能清晰的辨认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儿童不能够仿写字母、单个拼音、简单汉字、数字且他人不能清晰的辨认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350520" y="2301875"/>
          <a:ext cx="11548745" cy="3303905"/>
        </p:xfrm>
        <a:graphic>
          <a:graphicData uri="http://schemas.openxmlformats.org/drawingml/2006/table">
            <a:tbl>
              <a:tblPr/>
              <a:tblGrid>
                <a:gridCol w="646430"/>
                <a:gridCol w="762000"/>
                <a:gridCol w="2169795"/>
                <a:gridCol w="987425"/>
                <a:gridCol w="923925"/>
                <a:gridCol w="2708275"/>
                <a:gridCol w="1257300"/>
                <a:gridCol w="1212850"/>
                <a:gridCol w="880745"/>
              </a:tblGrid>
              <a:tr h="1191895">
                <a:tc>
                  <a:txBody>
                    <a:bodyPr/>
                    <a:p>
                      <a:pPr indent="0">
                        <a:buNone/>
                      </a:pPr>
                      <a:r>
                        <a:rPr lang="en-US" sz="1100" b="0">
                          <a:solidFill>
                            <a:srgbClr val="000000"/>
                          </a:solidFill>
                          <a:latin typeface="微软雅黑" panose="020B0503020204020204" charset="-122"/>
                        </a:rPr>
                        <a:t>34</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儿童能够将相同特征的物品进行配对，不少于5种特征，每种特征不少于5个物品。</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次数20次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颜色、条纹、有轮子的</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动物类图片、水果类图片、蔬菜类图片、交通工具类图片</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儿童能够将相同特征的物品进行配对，不少于5种特征，每种特征不少于5个物品。</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儿童不能将相同特征的物品进行配对，不少于5种特征，每种特征不少于5个物品。</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57555">
                <a:tc>
                  <a:txBody>
                    <a:bodyPr/>
                    <a:p>
                      <a:pPr indent="0">
                        <a:buNone/>
                      </a:pPr>
                      <a:r>
                        <a:rPr lang="en-US" sz="1100" b="0">
                          <a:solidFill>
                            <a:srgbClr val="000000"/>
                          </a:solidFill>
                          <a:latin typeface="微软雅黑" panose="020B0503020204020204" charset="-122"/>
                        </a:rPr>
                        <a:t>35</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儿童可以将一组至少5种类别且每类含有5个以上的物品进行分类。</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水果、蔬菜、动物、服饰、交通工具、生活用品</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水果、蔬菜、动物、服饰、交通工具、生活用品卡片</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儿童可以将一组至少5种类别且每类含有5个以上的物品进行分类。</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儿童不可以将不同类别的物品进行分类。</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354455">
                <a:tc>
                  <a:txBody>
                    <a:bodyPr/>
                    <a:p>
                      <a:pPr indent="0">
                        <a:buNone/>
                      </a:pPr>
                      <a:r>
                        <a:rPr lang="en-US" sz="1100" b="0">
                          <a:solidFill>
                            <a:srgbClr val="000000"/>
                          </a:solidFill>
                          <a:latin typeface="微软雅黑" panose="020B0503020204020204" charset="-122"/>
                        </a:rPr>
                        <a:t>36</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给儿童呈现一组特定顺序的物品，5秒后收走，儿童能够无延迟的按照特定顺序重新摆放。</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素材库随机抽取3个物品，展示5秒后消失，呈现一摞，学生排列</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常见用品或图片</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给儿童呈现一组特定顺序的物品，5秒后收走，儿童能够无延迟的按照特定顺序重新摆放。</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给儿童呈现一组特定顺序的物品，5秒后收走，儿童不能够无延迟的按照特定顺序重新摆放。</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874268"/>
          <a:ext cx="12274550" cy="1460500"/>
        </p:xfrm>
        <a:graphic>
          <a:graphicData uri="http://schemas.openxmlformats.org/drawingml/2006/table">
            <a:tbl>
              <a:tblPr/>
              <a:tblGrid>
                <a:gridCol w="709295"/>
                <a:gridCol w="2021205"/>
                <a:gridCol w="919480"/>
                <a:gridCol w="859790"/>
                <a:gridCol w="2522220"/>
                <a:gridCol w="1170940"/>
                <a:gridCol w="1129030"/>
                <a:gridCol w="820420"/>
                <a:gridCol w="820420"/>
              </a:tblGrid>
              <a:tr h="1305560">
                <a:tc>
                  <a:txBody>
                    <a:bodyPr/>
                    <a:p>
                      <a:pPr indent="0" algn="ctr">
                        <a:buNone/>
                      </a:pPr>
                      <a:r>
                        <a:rPr lang="en-US" sz="1100" b="0">
                          <a:solidFill>
                            <a:srgbClr val="FF0000"/>
                          </a:solidFill>
                          <a:latin typeface="微软雅黑" panose="020B0503020204020204" charset="-122"/>
                        </a:rPr>
                        <a:t>4M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儿童能够仿写字母、单个拼音、简单汉字、数字且他人可清晰的辨认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次数35次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26个大小写字母、10以内的数字、简单的字、单个拼音音节</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蜡笔或彩笔、白纸</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儿童能够仿写字母、单个拼音、简单汉字、数字且他人可清晰的辨认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儿童不能够仿写字母、单个拼音、简单汉字、数字且他人不能清晰的辨认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儿童不能够仿写字母、单个拼音、简单汉字、数字且他人不能清晰的辨认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177165" y="2393315"/>
          <a:ext cx="11817350" cy="3422015"/>
        </p:xfrm>
        <a:graphic>
          <a:graphicData uri="http://schemas.openxmlformats.org/drawingml/2006/table">
            <a:tbl>
              <a:tblPr/>
              <a:tblGrid>
                <a:gridCol w="613410"/>
                <a:gridCol w="725805"/>
                <a:gridCol w="2063115"/>
                <a:gridCol w="938530"/>
                <a:gridCol w="878840"/>
                <a:gridCol w="2574290"/>
                <a:gridCol w="1195070"/>
                <a:gridCol w="1153160"/>
                <a:gridCol w="837565"/>
                <a:gridCol w="837565"/>
              </a:tblGrid>
              <a:tr h="1476375">
                <a:tc>
                  <a:txBody>
                    <a:bodyPr/>
                    <a:p>
                      <a:pPr indent="0">
                        <a:buNone/>
                      </a:pPr>
                      <a:r>
                        <a:rPr lang="en-US" sz="1000" b="0">
                          <a:solidFill>
                            <a:srgbClr val="000000"/>
                          </a:solidFill>
                          <a:latin typeface="微软雅黑" panose="020B0503020204020204" charset="-122"/>
                        </a:rPr>
                        <a:t>37</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当给儿童呈现某个物品5秒并收走后，重新呈现5个一组含有已展示物品的组合，儿童能够3秒内找到刚才已展示的物品。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常见用品图片</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素材库随机抽取1个物品，展示5秒后消失，呈现5个1组含有已呈现的物品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常见用品图片</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当给儿童呈现某个物品5秒并收走后，重新呈现5个一组含有已展示物品的组合，儿童能够3秒内找到刚才已展示的物品。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当给儿童呈现某个物品5秒并收走后，重新呈现5个一组含有已展示物品的组合，儿童不能够找到刚才已展示的物品。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72820">
                <a:tc>
                  <a:txBody>
                    <a:bodyPr/>
                    <a:p>
                      <a:pPr indent="0">
                        <a:buNone/>
                      </a:pPr>
                      <a:r>
                        <a:rPr lang="en-US" sz="1000" b="0">
                          <a:solidFill>
                            <a:srgbClr val="000000"/>
                          </a:solidFill>
                          <a:latin typeface="微软雅黑" panose="020B0503020204020204" charset="-122"/>
                        </a:rPr>
                        <a:t>38</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给出含3个刺激的某种特定的顺序，儿童能够根据特定顺序排列至少20组。</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20组</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20组顺序排列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ABCABC、AABBCC、AABAAB、ABACAD、ABABABAB</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彩色五角星、彩色珠子</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给出含3个刺激的某种特定的顺序，儿童能够根据特定顺序排列至少20组。</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给出含2个刺激的某种特定的顺序，儿童不能够根据特定顺序排列至少20组。</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给出含2个刺激的某种特定的顺序，儿童能够根据特定顺序排列至少20组。</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72820">
                <a:tc>
                  <a:txBody>
                    <a:bodyPr/>
                    <a:p>
                      <a:pPr indent="0">
                        <a:buNone/>
                      </a:pPr>
                      <a:r>
                        <a:rPr lang="en-US" sz="1000" b="0">
                          <a:solidFill>
                            <a:srgbClr val="000000"/>
                          </a:solidFill>
                          <a:latin typeface="微软雅黑" panose="020B0503020204020204" charset="-122"/>
                        </a:rPr>
                        <a:t>39</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仿搭：儿童能够根据3D样本造型，完成不同的积木造型，不少于8块积木，至少仿搭2种。</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积木</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儿童能够根据3D样本造型，完成不同的积木造型，不少于8块积木，至少仿搭2种。</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儿童不能根据3D样本造型，完成不同的积木造型，不少于8块积木，至少仿搭2种。</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874268"/>
          <a:ext cx="12274550" cy="1460500"/>
        </p:xfrm>
        <a:graphic>
          <a:graphicData uri="http://schemas.openxmlformats.org/drawingml/2006/table">
            <a:tbl>
              <a:tblPr/>
              <a:tblGrid>
                <a:gridCol w="709295"/>
                <a:gridCol w="2021205"/>
                <a:gridCol w="919480"/>
                <a:gridCol w="859790"/>
                <a:gridCol w="2522220"/>
                <a:gridCol w="1170940"/>
                <a:gridCol w="1129030"/>
                <a:gridCol w="820420"/>
                <a:gridCol w="820420"/>
              </a:tblGrid>
              <a:tr h="1305560">
                <a:tc>
                  <a:txBody>
                    <a:bodyPr/>
                    <a:p>
                      <a:pPr indent="0" algn="ctr">
                        <a:buNone/>
                      </a:pPr>
                      <a:r>
                        <a:rPr lang="en-US" sz="1100" b="0">
                          <a:solidFill>
                            <a:srgbClr val="FF0000"/>
                          </a:solidFill>
                          <a:latin typeface="微软雅黑" panose="020B0503020204020204" charset="-122"/>
                        </a:rPr>
                        <a:t>4M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儿童能够仿写字母、单个拼音、简单汉字、数字且他人可清晰的辨认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次数35次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26个大小写字母、10以内的数字、简单的字、单个拼音音节</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蜡笔或彩笔、白纸</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儿童能够仿写字母、单个拼音、简单汉字、数字且他人可清晰的辨认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儿童不能够仿写字母、单个拼音、简单汉字、数字且他人不能清晰的辨认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儿童不能够仿写字母、单个拼音、简单汉字、数字且他人不能清晰的辨认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407670" y="2416810"/>
          <a:ext cx="11520170" cy="3545840"/>
        </p:xfrm>
        <a:graphic>
          <a:graphicData uri="http://schemas.openxmlformats.org/drawingml/2006/table">
            <a:tbl>
              <a:tblPr/>
              <a:tblGrid>
                <a:gridCol w="644525"/>
                <a:gridCol w="760095"/>
                <a:gridCol w="2164715"/>
                <a:gridCol w="985520"/>
                <a:gridCol w="921385"/>
                <a:gridCol w="2701290"/>
                <a:gridCol w="1254125"/>
                <a:gridCol w="1209675"/>
                <a:gridCol w="878840"/>
              </a:tblGrid>
              <a:tr h="1323340">
                <a:tc>
                  <a:txBody>
                    <a:bodyPr/>
                    <a:p>
                      <a:pPr indent="0">
                        <a:buNone/>
                      </a:pPr>
                      <a:r>
                        <a:rPr lang="en-US" sz="1100" b="0">
                          <a:solidFill>
                            <a:srgbClr val="000000"/>
                          </a:solidFill>
                          <a:latin typeface="微软雅黑" panose="020B0503020204020204" charset="-122"/>
                        </a:rPr>
                        <a:t>40</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排序：当儿童看到他人将物品按照某种顺序摆放时，儿童能够立刻模仿出他人摆放的顺序。</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彩色五角星、彩色珠子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当儿童看到他人将物品按照某种顺序摆放时，儿童能够立刻模仿出他人摆放的顺序。</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当儿童看到他人将物品按照某种顺序摆放时，儿童不能立刻模仿出他人摆放的顺序。</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222500">
                <a:tc>
                  <a:txBody>
                    <a:bodyPr/>
                    <a:p>
                      <a:pPr indent="0">
                        <a:buNone/>
                      </a:pPr>
                      <a:r>
                        <a:rPr lang="en-US" sz="1100" b="0">
                          <a:solidFill>
                            <a:srgbClr val="000000"/>
                          </a:solidFill>
                          <a:latin typeface="微软雅黑" panose="020B0503020204020204" charset="-122"/>
                        </a:rPr>
                        <a:t>41</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排序填空：当给出某种顺序（大小、形状、颜色等）的开始和结束模式，儿童能够按照顺序摆放物品，至少4种属性，不少于4种方式。</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次数4次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大——小</a:t>
                      </a:r>
                      <a:endParaRPr lang="zh-CN" sz="1100" b="0">
                        <a:solidFill>
                          <a:srgbClr val="000000"/>
                        </a:solidFill>
                        <a:latin typeface="Arial" panose="020B0604020202020204" pitchFamily="34" charset="0"/>
                        <a:ea typeface="微软雅黑" panose="020B0503020204020204" charset="-122"/>
                      </a:endParaRPr>
                    </a:p>
                    <a:p>
                      <a:pPr indent="0">
                        <a:buNone/>
                      </a:pPr>
                      <a:r>
                        <a:rPr lang="zh-CN" sz="1100" b="0">
                          <a:solidFill>
                            <a:srgbClr val="000000"/>
                          </a:solidFill>
                          <a:latin typeface="Arial" panose="020B0604020202020204" pitchFamily="34" charset="0"/>
                          <a:ea typeface="微软雅黑" panose="020B0503020204020204" charset="-122"/>
                        </a:rPr>
                        <a:t>深——浅</a:t>
                      </a:r>
                      <a:endParaRPr lang="zh-CN" sz="1100" b="0">
                        <a:solidFill>
                          <a:srgbClr val="000000"/>
                        </a:solidFill>
                        <a:latin typeface="Arial" panose="020B0604020202020204" pitchFamily="34" charset="0"/>
                        <a:ea typeface="微软雅黑" panose="020B0503020204020204" charset="-122"/>
                      </a:endParaRPr>
                    </a:p>
                    <a:p>
                      <a:pPr indent="0">
                        <a:buNone/>
                      </a:pPr>
                      <a:r>
                        <a:rPr lang="zh-CN" sz="1100" b="0">
                          <a:solidFill>
                            <a:srgbClr val="000000"/>
                          </a:solidFill>
                          <a:latin typeface="Arial" panose="020B0604020202020204" pitchFamily="34" charset="0"/>
                          <a:ea typeface="微软雅黑" panose="020B0503020204020204" charset="-122"/>
                        </a:rPr>
                        <a:t>多——少</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彩色五角星、彩色珠子、大小不一的积木</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当给出某种顺序（大小、形状、颜色等）的开始和结束模式，儿童能够按照顺序摆放物品，至少4种属性，不少于4种方式。</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当给出某种顺序（大小、形状、颜色等）的开始和结束模式，儿童不能按照顺序摆放物品，至少4种属性，不少于4种方式。</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874268"/>
          <a:ext cx="12274550" cy="1460500"/>
        </p:xfrm>
        <a:graphic>
          <a:graphicData uri="http://schemas.openxmlformats.org/drawingml/2006/table">
            <a:tbl>
              <a:tblPr/>
              <a:tblGrid>
                <a:gridCol w="709295"/>
                <a:gridCol w="2021205"/>
                <a:gridCol w="919480"/>
                <a:gridCol w="859790"/>
                <a:gridCol w="2522220"/>
                <a:gridCol w="1170940"/>
                <a:gridCol w="1129030"/>
                <a:gridCol w="820420"/>
                <a:gridCol w="820420"/>
              </a:tblGrid>
              <a:tr h="1305560">
                <a:tc>
                  <a:txBody>
                    <a:bodyPr/>
                    <a:p>
                      <a:pPr indent="0" algn="ctr">
                        <a:buNone/>
                      </a:pPr>
                      <a:r>
                        <a:rPr lang="en-US" sz="1100" b="0">
                          <a:solidFill>
                            <a:srgbClr val="FF0000"/>
                          </a:solidFill>
                          <a:latin typeface="微软雅黑" panose="020B0503020204020204" charset="-122"/>
                        </a:rPr>
                        <a:t>4M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儿童能够仿写字母、单个拼音、简单汉字、数字且他人可清晰的辨认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次数35次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26个大小写字母、10以内的数字、简单的字、单个拼音音节</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蜡笔或彩笔、白纸</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儿童能够仿写字母、单个拼音、简单汉字、数字且他人可清晰的辨认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儿童不能够仿写字母、单个拼音、简单汉字、数字且他人不能清晰的辨认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儿童不能够仿写字母、单个拼音、简单汉字、数字且他人不能清晰的辨认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408305" y="2419985"/>
          <a:ext cx="11443335" cy="3321685"/>
        </p:xfrm>
        <a:graphic>
          <a:graphicData uri="http://schemas.openxmlformats.org/drawingml/2006/table">
            <a:tbl>
              <a:tblPr/>
              <a:tblGrid>
                <a:gridCol w="640715"/>
                <a:gridCol w="755015"/>
                <a:gridCol w="2150110"/>
                <a:gridCol w="978535"/>
                <a:gridCol w="914400"/>
                <a:gridCol w="2683510"/>
                <a:gridCol w="1246505"/>
                <a:gridCol w="1202055"/>
                <a:gridCol w="872490"/>
              </a:tblGrid>
              <a:tr h="1409065">
                <a:tc>
                  <a:txBody>
                    <a:bodyPr/>
                    <a:p>
                      <a:pPr indent="0">
                        <a:buNone/>
                      </a:pPr>
                      <a:r>
                        <a:rPr lang="en-US" sz="1100" b="0">
                          <a:solidFill>
                            <a:srgbClr val="000000"/>
                          </a:solidFill>
                          <a:latin typeface="微软雅黑" panose="020B0503020204020204" charset="-122"/>
                        </a:rPr>
                        <a:t>42</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图片排序：儿童能够按照正确的逻辑将至少5组事件发生的图片进行排列，</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次数5次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5组事件，每组包含4个图片</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洗手流程</a:t>
                      </a:r>
                      <a:endParaRPr lang="zh-CN" sz="1100" b="0">
                        <a:solidFill>
                          <a:srgbClr val="000000"/>
                        </a:solidFill>
                        <a:latin typeface="Arial" panose="020B0604020202020204" pitchFamily="34" charset="0"/>
                        <a:ea typeface="微软雅黑" panose="020B0503020204020204" charset="-122"/>
                      </a:endParaRPr>
                    </a:p>
                    <a:p>
                      <a:pPr indent="0">
                        <a:buNone/>
                      </a:pPr>
                      <a:r>
                        <a:rPr lang="zh-CN" sz="1100" b="0">
                          <a:solidFill>
                            <a:srgbClr val="000000"/>
                          </a:solidFill>
                          <a:latin typeface="Arial" panose="020B0604020202020204" pitchFamily="34" charset="0"/>
                          <a:ea typeface="微软雅黑" panose="020B0503020204020204" charset="-122"/>
                        </a:rPr>
                        <a:t>种花流程</a:t>
                      </a:r>
                      <a:endParaRPr lang="zh-CN" sz="1100" b="0">
                        <a:solidFill>
                          <a:srgbClr val="000000"/>
                        </a:solidFill>
                        <a:latin typeface="Arial" panose="020B0604020202020204" pitchFamily="34" charset="0"/>
                        <a:ea typeface="微软雅黑" panose="020B0503020204020204" charset="-122"/>
                      </a:endParaRPr>
                    </a:p>
                    <a:p>
                      <a:pPr indent="0">
                        <a:buNone/>
                      </a:pPr>
                      <a:r>
                        <a:rPr lang="zh-CN" sz="1100" b="0">
                          <a:solidFill>
                            <a:srgbClr val="000000"/>
                          </a:solidFill>
                          <a:latin typeface="Arial" panose="020B0604020202020204" pitchFamily="34" charset="0"/>
                          <a:ea typeface="微软雅黑" panose="020B0503020204020204" charset="-122"/>
                        </a:rPr>
                        <a:t>积木搭建</a:t>
                      </a:r>
                      <a:endParaRPr lang="zh-CN" sz="1100" b="0">
                        <a:solidFill>
                          <a:srgbClr val="000000"/>
                        </a:solidFill>
                        <a:latin typeface="Arial" panose="020B0604020202020204" pitchFamily="34" charset="0"/>
                        <a:ea typeface="微软雅黑" panose="020B0503020204020204" charset="-122"/>
                      </a:endParaRPr>
                    </a:p>
                    <a:p>
                      <a:pPr indent="0">
                        <a:buNone/>
                      </a:pPr>
                      <a:r>
                        <a:rPr lang="zh-CN" sz="1100" b="0">
                          <a:solidFill>
                            <a:srgbClr val="000000"/>
                          </a:solidFill>
                          <a:latin typeface="Arial" panose="020B0604020202020204" pitchFamily="34" charset="0"/>
                          <a:ea typeface="微软雅黑" panose="020B0503020204020204" charset="-122"/>
                        </a:rPr>
                        <a:t>画画步骤</a:t>
                      </a:r>
                      <a:endParaRPr lang="zh-CN" sz="1100" b="0">
                        <a:solidFill>
                          <a:srgbClr val="000000"/>
                        </a:solidFill>
                        <a:latin typeface="Arial" panose="020B0604020202020204" pitchFamily="34" charset="0"/>
                        <a:ea typeface="微软雅黑" panose="020B0503020204020204" charset="-122"/>
                      </a:endParaRPr>
                    </a:p>
                    <a:p>
                      <a:pPr indent="0">
                        <a:buNone/>
                      </a:pPr>
                      <a:r>
                        <a:rPr lang="zh-CN" sz="1100" b="0">
                          <a:solidFill>
                            <a:srgbClr val="000000"/>
                          </a:solidFill>
                          <a:latin typeface="Arial" panose="020B0604020202020204" pitchFamily="34" charset="0"/>
                          <a:ea typeface="微软雅黑" panose="020B0503020204020204" charset="-122"/>
                        </a:rPr>
                        <a:t>做饭步骤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描述洗手、吃东西、洗澡等顺序的图片</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儿童能够按照正确的逻辑顺序排序事件发挥在那的图片，不少于5套图片，每套图片至少包含4张。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儿童不能按照正确的逻辑顺序排序事件发挥在那的图片，不少于5套图片，每套图片至少包含4张。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05180">
                <a:tc>
                  <a:txBody>
                    <a:bodyPr/>
                    <a:p>
                      <a:pPr indent="0">
                        <a:buNone/>
                      </a:pPr>
                      <a:r>
                        <a:rPr lang="en-US" sz="1100" b="0">
                          <a:solidFill>
                            <a:srgbClr val="000000"/>
                          </a:solidFill>
                          <a:latin typeface="微软雅黑" panose="020B0503020204020204" charset="-122"/>
                        </a:rPr>
                        <a:t>43</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走迷宫：儿童能够从迷宫的起点处独立的走到终点。</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迷宫图</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迷宫图纸</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走迷宫：儿童能够从迷宫的起点处独立的走到终点。</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走迷宫：儿童能够从迷宫的起点处独立的走到终点。</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107440">
                <a:tc>
                  <a:txBody>
                    <a:bodyPr/>
                    <a:p>
                      <a:pPr indent="0">
                        <a:buNone/>
                      </a:pPr>
                      <a:r>
                        <a:rPr lang="en-US" sz="1100" b="0">
                          <a:solidFill>
                            <a:srgbClr val="000000"/>
                          </a:solidFill>
                          <a:latin typeface="微软雅黑" panose="020B0503020204020204" charset="-122"/>
                        </a:rPr>
                        <a:t>44</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儿童能够在5个一组的组合中，将至少20组相对应的文字和图片或图片和文字配对。</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次数20次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5个/组的文字组合或5个/组的图片组合</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素材库随机抽取5个文字和图片组合（语言中的16大类）</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文字和相对应的图片</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儿童能够在5个一组的组合中，将至少20组相对应的文字和图片或图片和文字配对。</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儿童不能够在5个一组的组合中，将相对应的文字和图片或图片和文字配对。</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874268"/>
          <a:ext cx="12274550" cy="1460500"/>
        </p:xfrm>
        <a:graphic>
          <a:graphicData uri="http://schemas.openxmlformats.org/drawingml/2006/table">
            <a:tbl>
              <a:tblPr/>
              <a:tblGrid>
                <a:gridCol w="709295"/>
                <a:gridCol w="2021205"/>
                <a:gridCol w="919480"/>
                <a:gridCol w="859790"/>
                <a:gridCol w="2522220"/>
                <a:gridCol w="1170940"/>
                <a:gridCol w="1129030"/>
                <a:gridCol w="820420"/>
                <a:gridCol w="820420"/>
              </a:tblGrid>
              <a:tr h="1305560">
                <a:tc>
                  <a:txBody>
                    <a:bodyPr/>
                    <a:p>
                      <a:pPr indent="0" algn="ctr">
                        <a:buNone/>
                      </a:pPr>
                      <a:r>
                        <a:rPr lang="en-US" sz="1100" b="0">
                          <a:solidFill>
                            <a:srgbClr val="FF0000"/>
                          </a:solidFill>
                          <a:latin typeface="微软雅黑" panose="020B0503020204020204" charset="-122"/>
                        </a:rPr>
                        <a:t>4M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儿童能够仿写字母、单个拼音、简单汉字、数字且他人可清晰的辨认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次数35次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26个大小写字母、10以内的数字、简单的字、单个拼音音节</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蜡笔或彩笔、白纸</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儿童能够仿写字母、单个拼音、简单汉字、数字且他人可清晰的辨认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儿童不能够仿写字母、单个拼音、简单汉字、数字且他人不能清晰的辨认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儿童不能够仿写字母、单个拼音、简单汉字、数字且他人不能清晰的辨认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205740" y="2271395"/>
          <a:ext cx="11790045" cy="3264886"/>
        </p:xfrm>
        <a:graphic>
          <a:graphicData uri="http://schemas.openxmlformats.org/drawingml/2006/table">
            <a:tbl>
              <a:tblPr/>
              <a:tblGrid>
                <a:gridCol w="590550"/>
                <a:gridCol w="697230"/>
                <a:gridCol w="1984375"/>
                <a:gridCol w="903605"/>
                <a:gridCol w="844550"/>
                <a:gridCol w="2476500"/>
                <a:gridCol w="1148715"/>
                <a:gridCol w="1109980"/>
                <a:gridCol w="805180"/>
                <a:gridCol w="1104265"/>
              </a:tblGrid>
              <a:tr h="720725">
                <a:tc>
                  <a:txBody>
                    <a:bodyPr/>
                    <a:p>
                      <a:pPr indent="0">
                        <a:buNone/>
                      </a:pPr>
                      <a:r>
                        <a:rPr lang="en-US" sz="1000" b="0">
                          <a:solidFill>
                            <a:srgbClr val="000000"/>
                          </a:solidFill>
                          <a:latin typeface="微软雅黑" panose="020B0503020204020204" charset="-122"/>
                        </a:rPr>
                        <a:t>45</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儿童能够读出自己的名字。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呈现3组名字或汉字，其中一组包含儿童的名字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儿童能够读出自己的名字。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儿童不能够读出自己的名字。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254760">
                <a:tc>
                  <a:txBody>
                    <a:bodyPr/>
                    <a:p>
                      <a:pPr indent="0">
                        <a:buNone/>
                      </a:pPr>
                      <a:r>
                        <a:rPr lang="en-US" sz="1000" b="0">
                          <a:solidFill>
                            <a:srgbClr val="000000"/>
                          </a:solidFill>
                          <a:latin typeface="微软雅黑" panose="020B0503020204020204" charset="-122"/>
                        </a:rPr>
                        <a:t>46</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按数取物：儿童在干扰物品中能够根据要求的数量，点数出10以内正确数量的物品。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次数5次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10个数字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数字1-10随机呈现</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彩色珠子、积木</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儿童在干扰物品中能够根据要求的数量，点数出10以内5个正确数量的物品。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儿童不能够根据要求的数量，点数出10以内正确数量的物品。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儿童在干扰物品中能够根据要求的数量，点数出5以内3个正确数量的物品。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254760">
                <a:tc>
                  <a:txBody>
                    <a:bodyPr/>
                    <a:p>
                      <a:pPr indent="0">
                        <a:buNone/>
                      </a:pPr>
                      <a:r>
                        <a:rPr lang="en-US" sz="1000" b="0">
                          <a:solidFill>
                            <a:srgbClr val="000000"/>
                          </a:solidFill>
                          <a:latin typeface="微软雅黑" panose="020B0503020204020204" charset="-122"/>
                        </a:rPr>
                        <a:t>47</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儿童能够将10以内随机呈现的数字与等量的物品进行配对，反之亦然。</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次数5次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数字“3”和“3个蛋糕”配对。</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数字1-10 和对应数量的物品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数字图片、数量图片</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儿童能够将10以内随机呈现的数字与等量的物品进行配对，反之亦然。</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儿童能不够将10以内随机呈现的数字与等量的物品进行配对，反之亦然。</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儿童能够将3以内随机呈现的数字与等量的物品进行配对，反之亦然。</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8128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874268"/>
          <a:ext cx="12274550" cy="1460500"/>
        </p:xfrm>
        <a:graphic>
          <a:graphicData uri="http://schemas.openxmlformats.org/drawingml/2006/table">
            <a:tbl>
              <a:tblPr/>
              <a:tblGrid>
                <a:gridCol w="709295"/>
                <a:gridCol w="2021205"/>
                <a:gridCol w="919480"/>
                <a:gridCol w="859790"/>
                <a:gridCol w="2522220"/>
                <a:gridCol w="1170940"/>
                <a:gridCol w="1129030"/>
                <a:gridCol w="820420"/>
                <a:gridCol w="820420"/>
              </a:tblGrid>
              <a:tr h="1305560">
                <a:tc>
                  <a:txBody>
                    <a:bodyPr/>
                    <a:p>
                      <a:pPr indent="0" algn="ctr">
                        <a:buNone/>
                      </a:pPr>
                      <a:r>
                        <a:rPr lang="en-US" sz="1100" b="0">
                          <a:solidFill>
                            <a:srgbClr val="FF0000"/>
                          </a:solidFill>
                          <a:latin typeface="微软雅黑" panose="020B0503020204020204" charset="-122"/>
                        </a:rPr>
                        <a:t>4M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儿童能够仿写字母、单个拼音、简单汉字、数字且他人可清晰的辨认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次数35次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26个大小写字母、10以内的数字、简单的字、单个拼音音节</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蜡笔或彩笔、白纸</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儿童能够仿写字母、单个拼音、简单汉字、数字且他人可清晰的辨认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儿童不能够仿写字母、单个拼音、简单汉字、数字且他人不能清晰的辨认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儿童不能够仿写字母、单个拼音、简单汉字、数字且他人不能清晰的辨认</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81280" y="2287270"/>
          <a:ext cx="12054205" cy="3739515"/>
        </p:xfrm>
        <a:graphic>
          <a:graphicData uri="http://schemas.openxmlformats.org/drawingml/2006/table">
            <a:tbl>
              <a:tblPr/>
              <a:tblGrid>
                <a:gridCol w="854710"/>
                <a:gridCol w="782955"/>
                <a:gridCol w="2228850"/>
                <a:gridCol w="1014730"/>
                <a:gridCol w="949325"/>
                <a:gridCol w="2780665"/>
                <a:gridCol w="1292225"/>
                <a:gridCol w="1246505"/>
                <a:gridCol w="904240"/>
              </a:tblGrid>
              <a:tr h="728980">
                <a:tc>
                  <a:txBody>
                    <a:bodyPr/>
                    <a:p>
                      <a:pPr indent="0">
                        <a:buNone/>
                      </a:pPr>
                      <a:r>
                        <a:rPr lang="en-US" sz="1100" b="0">
                          <a:solidFill>
                            <a:srgbClr val="000000"/>
                          </a:solidFill>
                          <a:latin typeface="微软雅黑" panose="020B0503020204020204" charset="-122"/>
                        </a:rPr>
                        <a:t>48</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儿童能够理解并准确使用“更多”这个词语。</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彩色五角星、彩色珠子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儿童能够理解并准确使用“更多”这个词语。</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儿童不能理解并准确使用“更多”这个词语。</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28980">
                <a:tc>
                  <a:txBody>
                    <a:bodyPr/>
                    <a:p>
                      <a:pPr indent="0">
                        <a:buNone/>
                      </a:pPr>
                      <a:r>
                        <a:rPr lang="en-US" sz="1100" b="0">
                          <a:solidFill>
                            <a:srgbClr val="000000"/>
                          </a:solidFill>
                          <a:latin typeface="微软雅黑" panose="020B0503020204020204" charset="-122"/>
                        </a:rPr>
                        <a:t>49</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儿童能够理解并准确使用“更少”这个词语。</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彩色五角星、彩色珠子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儿童能够理解并准确使用“更少”这个词语。</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儿童不能理解并准确使用“更少”这个词语。</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28980">
                <a:tc>
                  <a:txBody>
                    <a:bodyPr/>
                    <a:p>
                      <a:pPr indent="0">
                        <a:buNone/>
                      </a:pPr>
                      <a:r>
                        <a:rPr lang="en-US" sz="1100" b="0">
                          <a:solidFill>
                            <a:srgbClr val="000000"/>
                          </a:solidFill>
                          <a:latin typeface="微软雅黑" panose="020B0503020204020204" charset="-122"/>
                        </a:rPr>
                        <a:t>50</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儿童能够理解并准确使用“一些”这个词语。</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彩色珠子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儿童能够理解并准确使用“一些”这个词语。</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儿童不能理解并准确使用“一些”这个词语。</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28980">
                <a:tc>
                  <a:txBody>
                    <a:bodyPr/>
                    <a:p>
                      <a:pPr indent="0">
                        <a:buNone/>
                      </a:pPr>
                      <a:r>
                        <a:rPr lang="en-US" sz="1100" b="0">
                          <a:solidFill>
                            <a:srgbClr val="000000"/>
                          </a:solidFill>
                          <a:latin typeface="微软雅黑" panose="020B0503020204020204" charset="-122"/>
                        </a:rPr>
                        <a:t>51</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儿童能够理解并准确使用“所有”这个词语。</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彩色珠子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儿童能够理解并准确使用“所有”这个词语。</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儿童不能理解并准确使用“所有”这个词语。</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23595">
                <a:tc>
                  <a:txBody>
                    <a:bodyPr/>
                    <a:p>
                      <a:pPr indent="0">
                        <a:buNone/>
                      </a:pPr>
                      <a:r>
                        <a:rPr lang="en-US" sz="1100" b="0">
                          <a:solidFill>
                            <a:srgbClr val="000000"/>
                          </a:solidFill>
                          <a:latin typeface="微软雅黑" panose="020B0503020204020204" charset="-122"/>
                        </a:rPr>
                        <a:t>52</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儿童能够理解并准确使用“零\没有”这个词语。</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彩色珠子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儿童能够理解并准确使用“零\没有”这个词语。</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儿童不能理解并准确使用“零\没有”这个词语。</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57785"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custDataLst>
              <p:tags r:id="rId7"/>
            </p:custDataLst>
          </p:nvPr>
        </p:nvGraphicFramePr>
        <p:xfrm>
          <a:off x="350520" y="843280"/>
          <a:ext cx="11482705" cy="838200"/>
        </p:xfrm>
        <a:graphic>
          <a:graphicData uri="http://schemas.openxmlformats.org/drawingml/2006/table">
            <a:tbl>
              <a:tblPr/>
              <a:tblGrid>
                <a:gridCol w="802640"/>
                <a:gridCol w="2285365"/>
                <a:gridCol w="1040130"/>
                <a:gridCol w="972820"/>
                <a:gridCol w="2852420"/>
                <a:gridCol w="1323975"/>
                <a:gridCol w="1277620"/>
                <a:gridCol w="927735"/>
              </a:tblGrid>
              <a:tr h="838200">
                <a:tc>
                  <a:txBody>
                    <a:bodyPr/>
                    <a:p>
                      <a:pPr indent="0" algn="ctr">
                        <a:buNone/>
                      </a:pPr>
                      <a:r>
                        <a:rPr lang="en-US" sz="1200" b="0">
                          <a:solidFill>
                            <a:srgbClr val="FF0000"/>
                          </a:solidFill>
                          <a:latin typeface="微软雅黑" panose="020B0503020204020204" charset="-122"/>
                        </a:rPr>
                        <a:t>5M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儿童能够正确握笔画出简单的图形和人物。</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次数5次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蜡笔或彩笔、白纸</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儿童能够正确握笔画出简单的图形和人物。</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儿童不能正确握笔画出简单的图形和人物。</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8"/>
            </p:custDataLst>
          </p:nvPr>
        </p:nvGraphicFramePr>
        <p:xfrm>
          <a:off x="167640" y="1851660"/>
          <a:ext cx="11770995" cy="4129405"/>
        </p:xfrm>
        <a:graphic>
          <a:graphicData uri="http://schemas.openxmlformats.org/drawingml/2006/table">
            <a:tbl>
              <a:tblPr/>
              <a:tblGrid>
                <a:gridCol w="612140"/>
                <a:gridCol w="721360"/>
                <a:gridCol w="2055495"/>
                <a:gridCol w="934720"/>
                <a:gridCol w="874395"/>
                <a:gridCol w="2565400"/>
                <a:gridCol w="1190625"/>
                <a:gridCol w="1148715"/>
                <a:gridCol w="833755"/>
                <a:gridCol w="834390"/>
              </a:tblGrid>
              <a:tr h="1336040">
                <a:tc>
                  <a:txBody>
                    <a:bodyPr/>
                    <a:p>
                      <a:pPr indent="0">
                        <a:buNone/>
                      </a:pPr>
                      <a:r>
                        <a:rPr lang="en-US" sz="900" b="0">
                          <a:solidFill>
                            <a:srgbClr val="000000"/>
                          </a:solidFill>
                          <a:latin typeface="微软雅黑" panose="020B0503020204020204" charset="-122"/>
                        </a:rPr>
                        <a:t>54</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cap="flat">
                      <a:noFill/>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儿童能够根据含有相对形容词的语言提示，正确的指认出至少8组。</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次数8次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cap="flat">
                      <a:noFill/>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长——短</a:t>
                      </a:r>
                      <a:endParaRPr lang="zh-CN" sz="900" b="0">
                        <a:solidFill>
                          <a:srgbClr val="000000"/>
                        </a:solidFill>
                        <a:latin typeface="Arial" panose="020B0604020202020204" pitchFamily="34" charset="0"/>
                        <a:ea typeface="微软雅黑" panose="020B0503020204020204" charset="-122"/>
                      </a:endParaRPr>
                    </a:p>
                    <a:p>
                      <a:pPr indent="0">
                        <a:buNone/>
                      </a:pPr>
                      <a:r>
                        <a:rPr lang="zh-CN" sz="900" b="0">
                          <a:solidFill>
                            <a:srgbClr val="000000"/>
                          </a:solidFill>
                          <a:latin typeface="Arial" panose="020B0604020202020204" pitchFamily="34" charset="0"/>
                          <a:ea typeface="微软雅黑" panose="020B0503020204020204" charset="-122"/>
                        </a:rPr>
                        <a:t>高——矮</a:t>
                      </a:r>
                      <a:endParaRPr lang="zh-CN" sz="900" b="0">
                        <a:solidFill>
                          <a:srgbClr val="000000"/>
                        </a:solidFill>
                        <a:latin typeface="Arial" panose="020B0604020202020204" pitchFamily="34" charset="0"/>
                        <a:ea typeface="微软雅黑" panose="020B0503020204020204" charset="-122"/>
                      </a:endParaRPr>
                    </a:p>
                    <a:p>
                      <a:pPr indent="0">
                        <a:buNone/>
                      </a:pPr>
                      <a:r>
                        <a:rPr lang="zh-CN" sz="900" b="0">
                          <a:solidFill>
                            <a:srgbClr val="000000"/>
                          </a:solidFill>
                          <a:latin typeface="Arial" panose="020B0604020202020204" pitchFamily="34" charset="0"/>
                          <a:ea typeface="微软雅黑" panose="020B0503020204020204" charset="-122"/>
                        </a:rPr>
                        <a:t>大——小</a:t>
                      </a:r>
                      <a:endParaRPr lang="zh-CN" sz="900" b="0">
                        <a:solidFill>
                          <a:srgbClr val="000000"/>
                        </a:solidFill>
                        <a:latin typeface="Arial" panose="020B0604020202020204" pitchFamily="34" charset="0"/>
                        <a:ea typeface="微软雅黑" panose="020B0503020204020204" charset="-122"/>
                      </a:endParaRPr>
                    </a:p>
                    <a:p>
                      <a:pPr indent="0">
                        <a:buNone/>
                      </a:pPr>
                      <a:r>
                        <a:rPr lang="zh-CN" sz="900" b="0">
                          <a:solidFill>
                            <a:srgbClr val="000000"/>
                          </a:solidFill>
                          <a:latin typeface="Arial" panose="020B0604020202020204" pitchFamily="34" charset="0"/>
                          <a:ea typeface="微软雅黑" panose="020B0503020204020204" charset="-122"/>
                        </a:rPr>
                        <a:t>直的——弯弯的</a:t>
                      </a:r>
                      <a:endParaRPr lang="zh-CN" sz="900" b="0">
                        <a:solidFill>
                          <a:srgbClr val="000000"/>
                        </a:solidFill>
                        <a:latin typeface="Arial" panose="020B0604020202020204" pitchFamily="34" charset="0"/>
                        <a:ea typeface="微软雅黑" panose="020B0503020204020204" charset="-122"/>
                      </a:endParaRPr>
                    </a:p>
                    <a:p>
                      <a:pPr indent="0">
                        <a:buNone/>
                      </a:pPr>
                      <a:r>
                        <a:rPr lang="zh-CN" sz="900" b="0">
                          <a:solidFill>
                            <a:srgbClr val="000000"/>
                          </a:solidFill>
                          <a:latin typeface="Arial" panose="020B0604020202020204" pitchFamily="34" charset="0"/>
                          <a:ea typeface="微软雅黑" panose="020B0503020204020204" charset="-122"/>
                        </a:rPr>
                        <a:t>胖——瘦</a:t>
                      </a:r>
                      <a:endParaRPr lang="zh-CN" sz="900" b="0">
                        <a:solidFill>
                          <a:srgbClr val="000000"/>
                        </a:solidFill>
                        <a:latin typeface="Arial" panose="020B0604020202020204" pitchFamily="34" charset="0"/>
                        <a:ea typeface="微软雅黑" panose="020B0503020204020204" charset="-122"/>
                      </a:endParaRPr>
                    </a:p>
                    <a:p>
                      <a:pPr indent="0">
                        <a:buNone/>
                      </a:pPr>
                      <a:r>
                        <a:rPr lang="zh-CN" sz="900" b="0">
                          <a:solidFill>
                            <a:srgbClr val="000000"/>
                          </a:solidFill>
                          <a:latin typeface="Arial" panose="020B0604020202020204" pitchFamily="34" charset="0"/>
                          <a:ea typeface="微软雅黑" panose="020B0503020204020204" charset="-122"/>
                        </a:rPr>
                        <a:t>空的——满的</a:t>
                      </a:r>
                      <a:endParaRPr lang="zh-CN" sz="900" b="0">
                        <a:solidFill>
                          <a:srgbClr val="000000"/>
                        </a:solidFill>
                        <a:latin typeface="Arial" panose="020B0604020202020204" pitchFamily="34" charset="0"/>
                        <a:ea typeface="微软雅黑" panose="020B0503020204020204" charset="-122"/>
                      </a:endParaRPr>
                    </a:p>
                    <a:p>
                      <a:pPr indent="0">
                        <a:buNone/>
                      </a:pPr>
                      <a:r>
                        <a:rPr lang="zh-CN" sz="900" b="0">
                          <a:solidFill>
                            <a:srgbClr val="000000"/>
                          </a:solidFill>
                          <a:latin typeface="Arial" panose="020B0604020202020204" pitchFamily="34" charset="0"/>
                          <a:ea typeface="微软雅黑" panose="020B0503020204020204" charset="-122"/>
                        </a:rPr>
                        <a:t>粗——细</a:t>
                      </a:r>
                      <a:endParaRPr lang="zh-CN" sz="900" b="0">
                        <a:solidFill>
                          <a:srgbClr val="000000"/>
                        </a:solidFill>
                        <a:latin typeface="Arial" panose="020B0604020202020204" pitchFamily="34" charset="0"/>
                        <a:ea typeface="微软雅黑" panose="020B0503020204020204" charset="-122"/>
                      </a:endParaRPr>
                    </a:p>
                    <a:p>
                      <a:pPr indent="0">
                        <a:buNone/>
                      </a:pPr>
                      <a:r>
                        <a:rPr lang="zh-CN" sz="900" b="0">
                          <a:solidFill>
                            <a:srgbClr val="000000"/>
                          </a:solidFill>
                          <a:latin typeface="Arial" panose="020B0604020202020204" pitchFamily="34" charset="0"/>
                          <a:ea typeface="微软雅黑" panose="020B0503020204020204" charset="-122"/>
                        </a:rPr>
                        <a:t>干净——脏</a:t>
                      </a:r>
                      <a:endParaRPr lang="zh-CN" sz="900" b="0">
                        <a:solidFill>
                          <a:srgbClr val="000000"/>
                        </a:solidFill>
                        <a:latin typeface="Arial" panose="020B0604020202020204" pitchFamily="34" charset="0"/>
                        <a:ea typeface="微软雅黑" panose="020B0503020204020204" charset="-122"/>
                      </a:endParaRPr>
                    </a:p>
                    <a:p>
                      <a:pPr indent="0">
                        <a:buNone/>
                      </a:pPr>
                      <a:r>
                        <a:rPr lang="zh-CN" sz="900" b="0">
                          <a:solidFill>
                            <a:srgbClr val="000000"/>
                          </a:solidFill>
                          <a:latin typeface="Arial" panose="020B0604020202020204" pitchFamily="34" charset="0"/>
                          <a:ea typeface="微软雅黑" panose="020B0503020204020204" charset="-122"/>
                        </a:rPr>
                        <a:t>宽——窄</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相对形容词图片</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儿童能够根据含有相对形容词的语言提示，正确的指认出至少8组。</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儿童不能够根据含有相对形容词的语言提示，正确的指认出至少8组。</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儿童能够根据含有相对形容词的语言提示，正确的指认出至少6组。</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75995">
                <a:tc>
                  <a:txBody>
                    <a:bodyPr/>
                    <a:p>
                      <a:pPr indent="0">
                        <a:buNone/>
                      </a:pPr>
                      <a:r>
                        <a:rPr lang="en-US" sz="900" b="0">
                          <a:solidFill>
                            <a:srgbClr val="000000"/>
                          </a:solidFill>
                          <a:latin typeface="微软雅黑" panose="020B0503020204020204" charset="-122"/>
                        </a:rPr>
                        <a:t>55</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9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儿童在和他人沟通时，能够理解并准确应用昨天、今天、明天等时间概念。</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次数3次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儿童在和他人沟通时，能够理解并准确应用昨天、今天、明天等时间概念。</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儿童在和他人沟通时，不能理解并准确应用昨天、今天、明天等时间概念。</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817370">
                <a:tc>
                  <a:txBody>
                    <a:bodyPr/>
                    <a:p>
                      <a:pPr indent="0">
                        <a:buNone/>
                      </a:pPr>
                      <a:r>
                        <a:rPr lang="en-US" sz="900" b="0">
                          <a:solidFill>
                            <a:srgbClr val="000000"/>
                          </a:solidFill>
                          <a:latin typeface="微软雅黑" panose="020B0503020204020204" charset="-122"/>
                        </a:rPr>
                        <a:t>56</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给儿童一定数量的物品，给予儿童不超过“10”的数量要求，儿童可以独立的增加剩下的物品，使其物品数量的总和不超过“10”。</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彩色五角星、彩色珠子</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给儿童一定数量的物品，给予儿童不超过“10”的数量要求，儿童可以独立的增加剩下的物品，使其物品数量的总和不超过“10”。</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给儿童一定数量的物品，给予儿童不超过“10”的数量要求，儿童不可以独立的增加剩下的物品，使其物品数量的总和不超过“10”。</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57785"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custDataLst>
              <p:tags r:id="rId7"/>
            </p:custDataLst>
          </p:nvPr>
        </p:nvGraphicFramePr>
        <p:xfrm>
          <a:off x="350520" y="843280"/>
          <a:ext cx="11482705" cy="838200"/>
        </p:xfrm>
        <a:graphic>
          <a:graphicData uri="http://schemas.openxmlformats.org/drawingml/2006/table">
            <a:tbl>
              <a:tblPr/>
              <a:tblGrid>
                <a:gridCol w="802640"/>
                <a:gridCol w="2285365"/>
                <a:gridCol w="1040130"/>
                <a:gridCol w="972820"/>
                <a:gridCol w="2852420"/>
                <a:gridCol w="1323975"/>
                <a:gridCol w="1277620"/>
                <a:gridCol w="927735"/>
              </a:tblGrid>
              <a:tr h="838200">
                <a:tc>
                  <a:txBody>
                    <a:bodyPr/>
                    <a:p>
                      <a:pPr indent="0" algn="ctr">
                        <a:buNone/>
                      </a:pPr>
                      <a:r>
                        <a:rPr lang="en-US" sz="1200" b="0">
                          <a:solidFill>
                            <a:srgbClr val="FF0000"/>
                          </a:solidFill>
                          <a:latin typeface="微软雅黑" panose="020B0503020204020204" charset="-122"/>
                        </a:rPr>
                        <a:t>5M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儿童能够正确握笔画出简单的图形和人物。</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次数5次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蜡笔或彩笔、白纸</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儿童能够正确握笔画出简单的图形和人物。</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儿童不能正确握笔画出简单的图形和人物。</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8" name="表格 7"/>
          <p:cNvGraphicFramePr/>
          <p:nvPr>
            <p:custDataLst>
              <p:tags r:id="rId8"/>
            </p:custDataLst>
          </p:nvPr>
        </p:nvGraphicFramePr>
        <p:xfrm>
          <a:off x="212090" y="1859915"/>
          <a:ext cx="11834495" cy="4166870"/>
        </p:xfrm>
        <a:graphic>
          <a:graphicData uri="http://schemas.openxmlformats.org/drawingml/2006/table">
            <a:tbl>
              <a:tblPr/>
              <a:tblGrid>
                <a:gridCol w="662305"/>
                <a:gridCol w="781050"/>
                <a:gridCol w="2223135"/>
                <a:gridCol w="1012190"/>
                <a:gridCol w="946785"/>
                <a:gridCol w="2775585"/>
                <a:gridCol w="1287780"/>
                <a:gridCol w="1243330"/>
                <a:gridCol w="902335"/>
              </a:tblGrid>
              <a:tr h="668020">
                <a:tc>
                  <a:txBody>
                    <a:bodyPr/>
                    <a:p>
                      <a:pPr indent="0">
                        <a:buNone/>
                      </a:pPr>
                      <a:r>
                        <a:rPr lang="en-US" sz="1000" b="0">
                          <a:solidFill>
                            <a:srgbClr val="000000"/>
                          </a:solidFill>
                          <a:latin typeface="微软雅黑" panose="020B0503020204020204" charset="-122"/>
                        </a:rPr>
                        <a:t>57</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儿童能够理解并准确使用“相同”这个词。</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彩色五角星、彩色珠子</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儿童能够理解并准确使用“相同”这个词。</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儿童不能理解并准确使用“相同”这个词。</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68020">
                <a:tc>
                  <a:txBody>
                    <a:bodyPr/>
                    <a:p>
                      <a:pPr indent="0">
                        <a:buNone/>
                      </a:pPr>
                      <a:r>
                        <a:rPr lang="en-US" sz="1000" b="0">
                          <a:solidFill>
                            <a:srgbClr val="000000"/>
                          </a:solidFill>
                          <a:latin typeface="微软雅黑" panose="020B0503020204020204" charset="-122"/>
                        </a:rPr>
                        <a:t>58</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儿童能够理解并准确使用“不同”这个词。</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彩色五角星、彩色珠子</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儿童能够理解并准确使用“不同”这个词。</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儿童不能理解并准确使用“不同”这个词。</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46605">
                <a:tc>
                  <a:txBody>
                    <a:bodyPr/>
                    <a:p>
                      <a:pPr indent="0">
                        <a:buNone/>
                      </a:pPr>
                      <a:r>
                        <a:rPr lang="en-US" sz="1000" b="0">
                          <a:solidFill>
                            <a:srgbClr val="000000"/>
                          </a:solidFill>
                          <a:latin typeface="微软雅黑" panose="020B0503020204020204" charset="-122"/>
                        </a:rPr>
                        <a:t>59</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儿童能够理解并准确使用“增加”这个词。如，当给学生一个盘子，里面有5块积木，并要求说：“增加2块”， 学生把2块积木放进盘子里。</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次数3次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彩色五角星、彩色珠子</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儿童能够理解并准确使用“增加”这个词。如，当给学生一个盘子，里面有5块积木，并要求说：“增加2块”， 学生把2块积木放进盘子里。</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儿童不能理解并准确使用“增加”这个词。如，当给学生一个盘子，里面有5块积木，并要求说：“增加2块”， 学生把2块积木放进盘子里。</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84225">
                <a:tc>
                  <a:txBody>
                    <a:bodyPr/>
                    <a:p>
                      <a:pPr indent="0">
                        <a:buNone/>
                      </a:pPr>
                      <a:r>
                        <a:rPr lang="en-US" sz="1000" b="0">
                          <a:solidFill>
                            <a:srgbClr val="000000"/>
                          </a:solidFill>
                          <a:latin typeface="微软雅黑" panose="020B0503020204020204" charset="-122"/>
                        </a:rPr>
                        <a:t>60</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儿童能够独立写出自己的名字达到可辨认的程度。</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原子笔、白纸</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儿童能够独立写出自己的名字达到可辨认的程度。</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儿童不能独立写出自己的名字达到可辨认的程度。</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nvGraphicFramePr>
        <p:xfrm>
          <a:off x="687070" y="823786"/>
          <a:ext cx="11356975" cy="838200"/>
        </p:xfrm>
        <a:graphic>
          <a:graphicData uri="http://schemas.openxmlformats.org/drawingml/2006/table">
            <a:tbl>
              <a:tblPr/>
              <a:tblGrid>
                <a:gridCol w="767080"/>
                <a:gridCol w="2183765"/>
                <a:gridCol w="993775"/>
                <a:gridCol w="929640"/>
                <a:gridCol w="2726055"/>
                <a:gridCol w="1264920"/>
                <a:gridCol w="1221105"/>
                <a:gridCol w="886460"/>
              </a:tblGrid>
              <a:tr h="809625">
                <a:tc>
                  <a:txBody>
                    <a:bodyPr/>
                    <a:p>
                      <a:pPr indent="0" algn="ctr">
                        <a:buNone/>
                      </a:pPr>
                      <a:r>
                        <a:rPr lang="en-US" sz="1200" b="0">
                          <a:solidFill>
                            <a:srgbClr val="FF0000"/>
                          </a:solidFill>
                          <a:latin typeface="微软雅黑" panose="020B0503020204020204" charset="-122"/>
                        </a:rPr>
                        <a:t>6M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儿童能够从左到右的顺序读出一小段文字。</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次数1次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含有10个词语的句子</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（绘本中的文字）</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带文字的绘本书</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儿童能够从左到右的顺序读出一小段文字。</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儿童不能从左到右的顺序读出一小段文字。</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5"/>
            </p:custDataLst>
          </p:nvPr>
        </p:nvGraphicFramePr>
        <p:xfrm>
          <a:off x="407670" y="1792605"/>
          <a:ext cx="11492865" cy="4034155"/>
        </p:xfrm>
        <a:graphic>
          <a:graphicData uri="http://schemas.openxmlformats.org/drawingml/2006/table">
            <a:tbl>
              <a:tblPr/>
              <a:tblGrid>
                <a:gridCol w="643255"/>
                <a:gridCol w="758190"/>
                <a:gridCol w="2159635"/>
                <a:gridCol w="982345"/>
                <a:gridCol w="920115"/>
                <a:gridCol w="2694305"/>
                <a:gridCol w="1250950"/>
                <a:gridCol w="1206500"/>
                <a:gridCol w="877570"/>
              </a:tblGrid>
              <a:tr h="1008380">
                <a:tc>
                  <a:txBody>
                    <a:bodyPr/>
                    <a:p>
                      <a:pPr indent="0">
                        <a:buNone/>
                      </a:pPr>
                      <a:r>
                        <a:rPr lang="en-US" sz="900" b="0">
                          <a:solidFill>
                            <a:srgbClr val="000000"/>
                          </a:solidFill>
                          <a:latin typeface="微软雅黑" panose="020B0503020204020204" charset="-122"/>
                        </a:rPr>
                        <a:t>62</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儿童能够走去较远的位置拿取要求的数量的物品。</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次数1次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要求学生“去拿5把勺子"，他会走到橱柜前，拿5把勺子。取10以内的物品。</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素材库随机抽取10以内的提示信息</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纸杯</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儿童能够走去较远的位置拿取要求的数量的物品。</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儿童不能够走去较远的位置拿取要求的数量的物品。</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19455">
                <a:tc>
                  <a:txBody>
                    <a:bodyPr/>
                    <a:p>
                      <a:pPr indent="0">
                        <a:buNone/>
                      </a:pPr>
                      <a:r>
                        <a:rPr lang="en-US" sz="900" b="0">
                          <a:solidFill>
                            <a:srgbClr val="000000"/>
                          </a:solidFill>
                          <a:latin typeface="微软雅黑" panose="020B0503020204020204" charset="-122"/>
                        </a:rPr>
                        <a:t>63</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儿童能够从左到右按顺序读出至少含有5个字的词语。</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次数3次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含有5个字的词语</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素材库（绘本中的一句话）</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绘本</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儿童能够从左到右按顺序读出至少含有5个字的词语。</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儿童不能够从左到右按顺序读出至少含有5个字的词语。</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008380">
                <a:tc>
                  <a:txBody>
                    <a:bodyPr/>
                    <a:p>
                      <a:pPr indent="0">
                        <a:buNone/>
                      </a:pPr>
                      <a:r>
                        <a:rPr lang="en-US" sz="900" b="0">
                          <a:solidFill>
                            <a:srgbClr val="000000"/>
                          </a:solidFill>
                          <a:latin typeface="微软雅黑" panose="020B0503020204020204" charset="-122"/>
                        </a:rPr>
                        <a:t>64</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儿童能够将单独的字与字卡的字配对，有相似字的存在能够配对不少于5个词语。</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呈现文字示例</a:t>
                      </a:r>
                      <a:endParaRPr lang="zh-CN" sz="900" b="0">
                        <a:solidFill>
                          <a:srgbClr val="000000"/>
                        </a:solidFill>
                        <a:latin typeface="Arial" panose="020B0604020202020204" pitchFamily="34" charset="0"/>
                        <a:ea typeface="微软雅黑" panose="020B0503020204020204" charset="-122"/>
                      </a:endParaRPr>
                    </a:p>
                    <a:p>
                      <a:pPr indent="0">
                        <a:buNone/>
                      </a:pPr>
                      <a:r>
                        <a:rPr lang="zh-CN" sz="900" b="0">
                          <a:solidFill>
                            <a:srgbClr val="000000"/>
                          </a:solidFill>
                          <a:latin typeface="Arial" panose="020B0604020202020204" pitchFamily="34" charset="0"/>
                          <a:ea typeface="微软雅黑" panose="020B0503020204020204" charset="-122"/>
                        </a:rPr>
                        <a:t>呈现另一组5个文字含有示例的文字</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素材库文字</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词语卡、单字卡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儿童能够将单独的字与字卡的字配对，有相似字的存在能够配对不少于5个词语。</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儿童不能将单独的字与字卡的字配对，有相似字的存在能够配对不少于5个词语。</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297940">
                <a:tc>
                  <a:txBody>
                    <a:bodyPr/>
                    <a:p>
                      <a:pPr indent="0">
                        <a:buNone/>
                      </a:pPr>
                      <a:r>
                        <a:rPr lang="en-US" sz="900" b="0">
                          <a:solidFill>
                            <a:srgbClr val="000000"/>
                          </a:solidFill>
                          <a:latin typeface="微软雅黑" panose="020B0503020204020204" charset="-122"/>
                        </a:rPr>
                        <a:t>65</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当呈现某个物品的图片，并同时呈现缺失的字卡时，儿童能够增加缺失的字卡，至少10个词语。</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次数10次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图片和相应词语，使词语的文字缺少一部分，并呈现至少5个单字</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素材库中语言的各个类目随机选10</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常见物品的图片、单字卡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当呈现某个物品的图片，并同时呈现缺失的字卡时，儿童能够增加缺失的字卡，至少10个词语。</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当呈现某个物品的图片，并同时呈现缺失的字卡时，儿童不能增加缺失的字卡，至少10个词语。</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740900" y="257810"/>
            <a:ext cx="1523365" cy="384810"/>
          </a:xfrm>
          <a:prstGeom prst="rect">
            <a:avLst/>
          </a:prstGeom>
        </p:spPr>
      </p:pic>
      <p:cxnSp>
        <p:nvCxnSpPr>
          <p:cNvPr id="2" name="直接连接符 1"/>
          <p:cNvCxnSpPr/>
          <p:nvPr userDrawn="1">
            <p:custDataLst>
              <p:tags r:id="rId2"/>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3"/>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4"/>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graphicFrame>
        <p:nvGraphicFramePr>
          <p:cNvPr id="5" name="表格 4"/>
          <p:cNvGraphicFramePr/>
          <p:nvPr>
            <p:custDataLst>
              <p:tags r:id="rId5"/>
            </p:custDataLst>
          </p:nvPr>
        </p:nvGraphicFramePr>
        <p:xfrm>
          <a:off x="446405" y="861695"/>
          <a:ext cx="11317605" cy="645795"/>
        </p:xfrm>
        <a:graphic>
          <a:graphicData uri="http://schemas.openxmlformats.org/drawingml/2006/table">
            <a:tbl>
              <a:tblPr/>
              <a:tblGrid>
                <a:gridCol w="791210"/>
                <a:gridCol w="2252345"/>
                <a:gridCol w="1024890"/>
                <a:gridCol w="2360930"/>
                <a:gridCol w="1409700"/>
                <a:gridCol w="1304925"/>
                <a:gridCol w="1259840"/>
                <a:gridCol w="913765"/>
              </a:tblGrid>
              <a:tr h="645795">
                <a:tc>
                  <a:txBody>
                    <a:bodyPr/>
                    <a:p>
                      <a:pPr indent="0" algn="ctr">
                        <a:buNone/>
                      </a:pPr>
                      <a:r>
                        <a:rPr lang="en-US" sz="1200" b="0">
                          <a:solidFill>
                            <a:srgbClr val="FF0000"/>
                          </a:solidFill>
                          <a:latin typeface="微软雅黑" panose="020B0503020204020204" charset="-122"/>
                        </a:rPr>
                        <a:t>7M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儿童能够区辩常用钱币。</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次数5次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呈现多个面值的钱币（指认）;</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呈现单一面值的钱币（命名）</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素材库：钱币</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练习钱币</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儿童能够区辩常用钱币。</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儿童不能区辩常用钱币。</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7" name="表格 6"/>
          <p:cNvGraphicFramePr/>
          <p:nvPr>
            <p:custDataLst>
              <p:tags r:id="rId6"/>
            </p:custDataLst>
          </p:nvPr>
        </p:nvGraphicFramePr>
        <p:xfrm>
          <a:off x="296545" y="1601470"/>
          <a:ext cx="11704955" cy="4566285"/>
        </p:xfrm>
        <a:graphic>
          <a:graphicData uri="http://schemas.openxmlformats.org/drawingml/2006/table">
            <a:tbl>
              <a:tblPr/>
              <a:tblGrid>
                <a:gridCol w="655320"/>
                <a:gridCol w="771525"/>
                <a:gridCol w="2200275"/>
                <a:gridCol w="1000125"/>
                <a:gridCol w="936625"/>
                <a:gridCol w="2745105"/>
                <a:gridCol w="1274445"/>
                <a:gridCol w="1228725"/>
                <a:gridCol w="892810"/>
              </a:tblGrid>
              <a:tr h="1463040">
                <a:tc>
                  <a:txBody>
                    <a:bodyPr/>
                    <a:p>
                      <a:pPr indent="0">
                        <a:buNone/>
                      </a:pPr>
                      <a:r>
                        <a:rPr lang="en-US" sz="1000" b="0">
                          <a:solidFill>
                            <a:srgbClr val="000000"/>
                          </a:solidFill>
                          <a:latin typeface="微软雅黑" panose="020B0503020204020204" charset="-122"/>
                        </a:rPr>
                        <a:t>67</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拼音：给出儿童一个样本拼音，儿童能够将单独的音仿照样本拼起来。儿童能够配对5个拼音。</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次数5次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随机呈现5个</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拼音素材随机呈现5个</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拼音卡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给出儿童一个样本拼音，儿童能够将单独的音仿照样本拼起来。儿童能够配对5个拼音。</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给出儿童一个样本拼音，儿童不能将单独的音仿照样本拼起来。儿童能够配对5个拼音。</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05965">
                <a:tc>
                  <a:txBody>
                    <a:bodyPr/>
                    <a:p>
                      <a:pPr indent="0">
                        <a:buNone/>
                      </a:pPr>
                      <a:r>
                        <a:rPr lang="en-US" sz="1000" b="0">
                          <a:solidFill>
                            <a:srgbClr val="000000"/>
                          </a:solidFill>
                          <a:latin typeface="微软雅黑" panose="020B0503020204020204" charset="-122"/>
                        </a:rPr>
                        <a:t>68</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拼音：给儿童呈现某个物品的图片，并呈现该物品拼音，其中缺少某字母，儿童能够在多个组合中找到缺失的字母。至少完成10个</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次数10次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随机呈现5个</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拼音素材</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常见物品的图片、单独拼音的图片</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给儿童呈现某个物品的图片，并呈现该物品缺失的拼音，儿童能够在多个组合中找到缺失的音。至少10个字的拼音。</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给儿童呈现某个物品的图片，并呈现该物品缺失的拼音，儿童不能在多个组合中找到缺失的音。至少10个字的拼音。</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097280">
                <a:tc>
                  <a:txBody>
                    <a:bodyPr/>
                    <a:p>
                      <a:pPr indent="0">
                        <a:buNone/>
                      </a:pPr>
                      <a:r>
                        <a:rPr lang="en-US" sz="1000" b="0">
                          <a:solidFill>
                            <a:srgbClr val="000000"/>
                          </a:solidFill>
                          <a:latin typeface="微软雅黑" panose="020B0503020204020204" charset="-122"/>
                        </a:rPr>
                        <a:t>69</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儿童能够在指令下从多个一组的文字中正确的找到至少100个单字。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次数100次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10个一组的单字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素材库</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文字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儿童能够在指令下从多个一组的文字中正确的找到至少100个单字。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儿童不能够在指令下从多个一组的文字中正确的找到单字。</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32180" y="363220"/>
            <a:ext cx="1523365" cy="384810"/>
          </a:xfrm>
          <a:prstGeom prst="rect">
            <a:avLst/>
          </a:prstGeom>
        </p:spPr>
      </p:pic>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2"/>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1323320" y="5962650"/>
            <a:ext cx="812165" cy="811530"/>
          </a:xfrm>
          <a:prstGeom prst="rect">
            <a:avLst/>
          </a:prstGeom>
        </p:spPr>
      </p:pic>
      <p:cxnSp>
        <p:nvCxnSpPr>
          <p:cNvPr id="2" name="直接连接符 1"/>
          <p:cNvCxnSpPr/>
          <p:nvPr userDrawn="1">
            <p:custDataLst>
              <p:tags r:id="rId5"/>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6"/>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932180" y="1019810"/>
            <a:ext cx="7564120" cy="708025"/>
          </a:xfrm>
          <a:prstGeom prst="rect">
            <a:avLst/>
          </a:prstGeom>
          <a:noFill/>
        </p:spPr>
        <p:txBody>
          <a:bodyPr wrap="square" rtlCol="0">
            <a:noAutofit/>
          </a:bodyPr>
          <a:p>
            <a:endParaRPr lang="zh-CN" altLang="en-US"/>
          </a:p>
        </p:txBody>
      </p:sp>
      <p:graphicFrame>
        <p:nvGraphicFramePr>
          <p:cNvPr id="5" name="表格 4"/>
          <p:cNvGraphicFramePr/>
          <p:nvPr>
            <p:custDataLst>
              <p:tags r:id="rId7"/>
            </p:custDataLst>
          </p:nvPr>
        </p:nvGraphicFramePr>
        <p:xfrm>
          <a:off x="499745" y="1198880"/>
          <a:ext cx="10514330" cy="678180"/>
        </p:xfrm>
        <a:graphic>
          <a:graphicData uri="http://schemas.openxmlformats.org/drawingml/2006/table">
            <a:tbl>
              <a:tblPr/>
              <a:tblGrid>
                <a:gridCol w="984250"/>
                <a:gridCol w="3183890"/>
                <a:gridCol w="1610360"/>
                <a:gridCol w="621665"/>
                <a:gridCol w="1946910"/>
                <a:gridCol w="1151890"/>
                <a:gridCol w="1015365"/>
              </a:tblGrid>
              <a:tr h="678180">
                <a:tc>
                  <a:txBody>
                    <a:bodyPr/>
                    <a:p>
                      <a:pPr indent="0" algn="ctr">
                        <a:buNone/>
                      </a:pPr>
                      <a:r>
                        <a:rPr lang="en-US" sz="1000" b="0">
                          <a:solidFill>
                            <a:srgbClr val="FF0000"/>
                          </a:solidFill>
                          <a:latin typeface="宋体" panose="02010600030101010101" pitchFamily="2" charset="-122"/>
                        </a:rPr>
                        <a:t>1M</a:t>
                      </a: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坐姿：单手撑地保持坐立姿势。</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时长60s（超过）</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儿童能够在一个手撑地的情况下保持坐立姿势60秒。</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儿童不能在一个手撑地的情况下保持坐立姿势60秒。</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8" name="文本框 7"/>
          <p:cNvSpPr txBox="1"/>
          <p:nvPr/>
        </p:nvSpPr>
        <p:spPr>
          <a:xfrm>
            <a:off x="372745" y="2327910"/>
            <a:ext cx="11284585" cy="3971290"/>
          </a:xfrm>
          <a:prstGeom prst="rect">
            <a:avLst/>
          </a:prstGeom>
          <a:noFill/>
        </p:spPr>
        <p:txBody>
          <a:bodyPr wrap="square" rtlCol="0">
            <a:noAutofit/>
          </a:bodyPr>
          <a:p>
            <a:endParaRPr lang="zh-CN" altLang="en-US"/>
          </a:p>
        </p:txBody>
      </p:sp>
      <p:graphicFrame>
        <p:nvGraphicFramePr>
          <p:cNvPr id="9" name="表格 8"/>
          <p:cNvGraphicFramePr/>
          <p:nvPr>
            <p:custDataLst>
              <p:tags r:id="rId8"/>
            </p:custDataLst>
          </p:nvPr>
        </p:nvGraphicFramePr>
        <p:xfrm>
          <a:off x="609600" y="2092960"/>
          <a:ext cx="10172065" cy="4108450"/>
        </p:xfrm>
        <a:graphic>
          <a:graphicData uri="http://schemas.openxmlformats.org/drawingml/2006/table">
            <a:tbl>
              <a:tblPr/>
              <a:tblGrid>
                <a:gridCol w="366395"/>
                <a:gridCol w="918210"/>
                <a:gridCol w="2969260"/>
                <a:gridCol w="1501775"/>
                <a:gridCol w="579755"/>
                <a:gridCol w="1816100"/>
                <a:gridCol w="1073150"/>
                <a:gridCol w="947420"/>
              </a:tblGrid>
              <a:tr h="515620">
                <a:tc>
                  <a:txBody>
                    <a:bodyPr/>
                    <a:p>
                      <a:pPr indent="0" algn="ctr">
                        <a:buNone/>
                      </a:pPr>
                      <a:r>
                        <a:rPr lang="en-US" sz="1000" b="0">
                          <a:solidFill>
                            <a:srgbClr val="000000"/>
                          </a:solidFill>
                          <a:latin typeface="宋体" panose="02010600030101010101" pitchFamily="2" charset="-122"/>
                        </a:rPr>
                        <a:t>1</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转头：能够向左右两侧转动45度以上（左右各一次)。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次数2次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儿童头部能够向左右两个转动45度以上。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儿童头部不能向左右两侧转动45度以上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20420">
                <a:tc>
                  <a:txBody>
                    <a:bodyPr/>
                    <a:p>
                      <a:pPr indent="0" algn="ctr">
                        <a:buNone/>
                      </a:pPr>
                      <a:r>
                        <a:rPr lang="en-US" sz="1000" b="0">
                          <a:solidFill>
                            <a:srgbClr val="000000"/>
                          </a:solidFill>
                          <a:latin typeface="宋体" panose="02010600030101010101" pitchFamily="2" charset="-122"/>
                        </a:rPr>
                        <a:t>2</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抱直头稳：竖抱婴儿，婴儿能将头举正并稳定。</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时长10s（超过）</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儿童能够在他人竖直抱的状态下，头部保持稳定直立10秒以上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儿童能够在他人竖直抱的状态下，头部不能稳定直立保持10秒以上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68020">
                <a:tc>
                  <a:txBody>
                    <a:bodyPr/>
                    <a:p>
                      <a:pPr indent="0" algn="ctr">
                        <a:buNone/>
                      </a:pPr>
                      <a:r>
                        <a:rPr lang="en-US" sz="1000" b="0">
                          <a:solidFill>
                            <a:srgbClr val="000000"/>
                          </a:solidFill>
                          <a:latin typeface="宋体" panose="02010600030101010101" pitchFamily="2" charset="-122"/>
                        </a:rPr>
                        <a:t>3</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抬头：俯撑下保持头部稳定抬起45度以上。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时长10s（超过）</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儿童能够在俯撑状态下，头部稳定抬起45度保持10秒以上。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儿童能够在俯撑状态下，头部稳定抬起45度不能保持10秒以上。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81990">
                <a:tc>
                  <a:txBody>
                    <a:bodyPr/>
                    <a:p>
                      <a:pPr indent="0" algn="ctr">
                        <a:buNone/>
                      </a:pPr>
                      <a:r>
                        <a:rPr lang="en-US" sz="1000" b="0">
                          <a:solidFill>
                            <a:srgbClr val="000000"/>
                          </a:solidFill>
                          <a:latin typeface="宋体" panose="02010600030101010101" pitchFamily="2" charset="-122"/>
                        </a:rPr>
                        <a:t>4</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侧卧：能够由仰卧位转至侧卧位。</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儿童能够独立从仰卧位转到侧卧位。</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儿童不能独立从仰卧位转到侧卧位。</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15620">
                <a:tc>
                  <a:txBody>
                    <a:bodyPr/>
                    <a:p>
                      <a:pPr indent="0" algn="ctr">
                        <a:buNone/>
                      </a:pPr>
                      <a:r>
                        <a:rPr lang="en-US" sz="1000" b="0">
                          <a:solidFill>
                            <a:srgbClr val="000000"/>
                          </a:solidFill>
                          <a:latin typeface="宋体" panose="02010600030101010101" pitchFamily="2" charset="-122"/>
                        </a:rPr>
                        <a:t>5</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翻动身体：可以完成各个姿势间的翻动变化。</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次数4次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儿童能够独立完成4次各个姿势之间的转换。</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儿童能够不能独立完成各个姿势之间的转换。</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06780">
                <a:tc>
                  <a:txBody>
                    <a:bodyPr/>
                    <a:p>
                      <a:pPr indent="0" algn="ctr">
                        <a:buNone/>
                      </a:pPr>
                      <a:r>
                        <a:rPr lang="en-US" sz="1000" b="0">
                          <a:solidFill>
                            <a:srgbClr val="000000"/>
                          </a:solidFill>
                          <a:latin typeface="宋体" panose="02010600030101010101" pitchFamily="2" charset="-122"/>
                        </a:rPr>
                        <a:t>6</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抬腿：俯卧、仰卧时腿能够离开床面（每个姿势视为1次）。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次数2次）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儿童能够在趴着或者躺着的情况下腿抬离床面。</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儿童不能在趴着或者躺着的情况下腿抬离床面。</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740900" y="257810"/>
            <a:ext cx="1523365" cy="384810"/>
          </a:xfrm>
          <a:prstGeom prst="rect">
            <a:avLst/>
          </a:prstGeom>
        </p:spPr>
      </p:pic>
      <p:cxnSp>
        <p:nvCxnSpPr>
          <p:cNvPr id="2" name="直接连接符 1"/>
          <p:cNvCxnSpPr/>
          <p:nvPr userDrawn="1">
            <p:custDataLst>
              <p:tags r:id="rId2"/>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3"/>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4"/>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graphicFrame>
        <p:nvGraphicFramePr>
          <p:cNvPr id="5" name="表格 4"/>
          <p:cNvGraphicFramePr/>
          <p:nvPr>
            <p:custDataLst>
              <p:tags r:id="rId5"/>
            </p:custDataLst>
          </p:nvPr>
        </p:nvGraphicFramePr>
        <p:xfrm>
          <a:off x="446405" y="861695"/>
          <a:ext cx="11317605" cy="645795"/>
        </p:xfrm>
        <a:graphic>
          <a:graphicData uri="http://schemas.openxmlformats.org/drawingml/2006/table">
            <a:tbl>
              <a:tblPr/>
              <a:tblGrid>
                <a:gridCol w="791210"/>
                <a:gridCol w="2252345"/>
                <a:gridCol w="1024890"/>
                <a:gridCol w="2360930"/>
                <a:gridCol w="1409700"/>
                <a:gridCol w="1304925"/>
                <a:gridCol w="1259840"/>
                <a:gridCol w="913765"/>
              </a:tblGrid>
              <a:tr h="645795">
                <a:tc>
                  <a:txBody>
                    <a:bodyPr/>
                    <a:p>
                      <a:pPr indent="0" algn="ctr">
                        <a:buNone/>
                      </a:pPr>
                      <a:r>
                        <a:rPr lang="en-US" sz="1200" b="0">
                          <a:solidFill>
                            <a:srgbClr val="FF0000"/>
                          </a:solidFill>
                          <a:latin typeface="微软雅黑" panose="020B0503020204020204" charset="-122"/>
                        </a:rPr>
                        <a:t>7M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儿童能够区辩常用钱币。</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次数5次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呈现多个面值的钱币（指认）;</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呈现单一面值的钱币（命名）</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素材库：钱币</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练习钱币</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儿童能够区辩常用钱币。</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儿童不能区辩常用钱币。</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7" name="表格 6"/>
          <p:cNvGraphicFramePr/>
          <p:nvPr>
            <p:custDataLst>
              <p:tags r:id="rId6"/>
            </p:custDataLst>
          </p:nvPr>
        </p:nvGraphicFramePr>
        <p:xfrm>
          <a:off x="359410" y="2242820"/>
          <a:ext cx="11626850" cy="3562985"/>
        </p:xfrm>
        <a:graphic>
          <a:graphicData uri="http://schemas.openxmlformats.org/drawingml/2006/table">
            <a:tbl>
              <a:tblPr/>
              <a:tblGrid>
                <a:gridCol w="650875"/>
                <a:gridCol w="767080"/>
                <a:gridCol w="2184400"/>
                <a:gridCol w="994410"/>
                <a:gridCol w="929640"/>
                <a:gridCol w="2726690"/>
                <a:gridCol w="1266190"/>
                <a:gridCol w="1220470"/>
                <a:gridCol w="887095"/>
              </a:tblGrid>
              <a:tr h="839470">
                <a:tc>
                  <a:txBody>
                    <a:bodyPr/>
                    <a:p>
                      <a:pPr indent="0">
                        <a:buNone/>
                      </a:pPr>
                      <a:r>
                        <a:rPr lang="en-US" sz="1100" b="0">
                          <a:solidFill>
                            <a:srgbClr val="000000"/>
                          </a:solidFill>
                          <a:latin typeface="微软雅黑" panose="020B0503020204020204" charset="-122"/>
                        </a:rPr>
                        <a:t>70</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儿童能够正确的命名至少100个单字。</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次数100次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100个单字</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素材库</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文字</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儿童能够正确的命名至少100个单字。</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儿童不能够正确的命名至少100个单字。</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40105">
                <a:tc>
                  <a:txBody>
                    <a:bodyPr/>
                    <a:p>
                      <a:pPr indent="0">
                        <a:buNone/>
                      </a:pPr>
                      <a:r>
                        <a:rPr lang="en-US" sz="1100" b="0">
                          <a:solidFill>
                            <a:srgbClr val="000000"/>
                          </a:solidFill>
                          <a:latin typeface="微软雅黑" panose="020B0503020204020204" charset="-122"/>
                        </a:rPr>
                        <a:t>71</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儿童能够独立整洁的写出拼音字母。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原子笔、白纸</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儿童能够独立整洁的写出拼音字母。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儿童不能独立整洁的写出拼音字母。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043940">
                <a:tc>
                  <a:txBody>
                    <a:bodyPr/>
                    <a:p>
                      <a:pPr indent="0">
                        <a:buNone/>
                      </a:pPr>
                      <a:r>
                        <a:rPr lang="en-US" sz="1100" b="0">
                          <a:solidFill>
                            <a:srgbClr val="000000"/>
                          </a:solidFill>
                          <a:latin typeface="微软雅黑" panose="020B0503020204020204" charset="-122"/>
                        </a:rPr>
                        <a:t>72</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儿童能够独立整洁的写出数字，不少于30个数字。</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次数30次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原子笔、白纸</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儿童能够独立整洁的写出数字，不少于30个数字。</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儿童不能独立整洁的写出数字，不少于30个数字。</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39470">
                <a:tc>
                  <a:txBody>
                    <a:bodyPr/>
                    <a:p>
                      <a:pPr indent="0">
                        <a:buNone/>
                      </a:pPr>
                      <a:r>
                        <a:rPr lang="en-US" sz="1100" b="0">
                          <a:solidFill>
                            <a:srgbClr val="000000"/>
                          </a:solidFill>
                          <a:latin typeface="微软雅黑" panose="020B0503020204020204" charset="-122"/>
                        </a:rPr>
                        <a:t>73</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儿童可以认识唱数并倒数从1-100。</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儿童可以认识唱数并倒数从1-100。</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儿童不能认识唱数并倒数从1-100。</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custDataLst>
              <p:tags r:id="rId5"/>
            </p:custDataLst>
          </p:nvPr>
        </p:nvGraphicFramePr>
        <p:xfrm>
          <a:off x="297815" y="664845"/>
          <a:ext cx="11698605" cy="2070100"/>
        </p:xfrm>
        <a:graphic>
          <a:graphicData uri="http://schemas.openxmlformats.org/drawingml/2006/table">
            <a:tbl>
              <a:tblPr/>
              <a:tblGrid>
                <a:gridCol w="817880"/>
                <a:gridCol w="2327910"/>
                <a:gridCol w="1059815"/>
                <a:gridCol w="991235"/>
                <a:gridCol w="3663315"/>
                <a:gridCol w="591185"/>
                <a:gridCol w="1302385"/>
                <a:gridCol w="944880"/>
              </a:tblGrid>
              <a:tr h="2070100">
                <a:tc>
                  <a:txBody>
                    <a:bodyPr/>
                    <a:p>
                      <a:pPr indent="0" algn="ctr">
                        <a:buNone/>
                      </a:pPr>
                      <a:r>
                        <a:rPr lang="en-US" sz="1200" b="0">
                          <a:solidFill>
                            <a:srgbClr val="FF0000"/>
                          </a:solidFill>
                          <a:latin typeface="微软雅黑" panose="020B0503020204020204" charset="-122"/>
                        </a:rPr>
                        <a:t>8M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儿童能够读出简单的文字的指令并执行，至少阅读不少于20个句子。</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次数20次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呈现20组文字指令</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1、拿你的水杯；</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2、把积木收拾好；</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3、走到门边跳一次</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4、可以跳一跳吗？</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5、假装刷牙</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6、请你表演骑马</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7、假装睡觉</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8、小声的说你喜欢吃什么？</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9、先打开盒子、再拿出水彩笔。</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10、先搓橡皮泥、再切成小块。</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11、先站到椅子后面，然后跺跺脚，最后回来坐好</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纸和笔</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儿童能够读出简单的文字的指令并执行，至少阅读不少于20个句子。</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儿童不能读出简单的文字的指令并执行，至少阅读不少于20个句子。</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6"/>
            </p:custDataLst>
          </p:nvPr>
        </p:nvGraphicFramePr>
        <p:xfrm>
          <a:off x="195580" y="3178810"/>
          <a:ext cx="11935460" cy="2599055"/>
        </p:xfrm>
        <a:graphic>
          <a:graphicData uri="http://schemas.openxmlformats.org/drawingml/2006/table">
            <a:tbl>
              <a:tblPr/>
              <a:tblGrid>
                <a:gridCol w="668020"/>
                <a:gridCol w="787400"/>
                <a:gridCol w="2242820"/>
                <a:gridCol w="1020445"/>
                <a:gridCol w="955040"/>
                <a:gridCol w="2798445"/>
                <a:gridCol w="1299210"/>
                <a:gridCol w="1253490"/>
                <a:gridCol w="910590"/>
              </a:tblGrid>
              <a:tr h="1896745">
                <a:tc>
                  <a:txBody>
                    <a:bodyPr/>
                    <a:p>
                      <a:pPr indent="0">
                        <a:buNone/>
                      </a:pPr>
                      <a:r>
                        <a:rPr lang="en-US" sz="1100" b="0">
                          <a:solidFill>
                            <a:srgbClr val="000000"/>
                          </a:solidFill>
                          <a:latin typeface="微软雅黑" panose="020B0503020204020204" charset="-122"/>
                        </a:rPr>
                        <a:t>75</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拼音：给儿童呈现某个物品的图片，并呈现该物品缺失的拼音，儿童能够写出缺失的音。至少10个字的拼音。</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次数10次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每次呈现1图</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图：老虎</a:t>
                      </a:r>
                      <a:endParaRPr lang="zh-CN" sz="1100" b="0">
                        <a:solidFill>
                          <a:srgbClr val="000000"/>
                        </a:solidFill>
                        <a:latin typeface="Arial" panose="020B0604020202020204" pitchFamily="34" charset="0"/>
                        <a:ea typeface="微软雅黑" panose="020B0503020204020204" charset="-122"/>
                      </a:endParaRPr>
                    </a:p>
                    <a:p>
                      <a:pPr indent="0">
                        <a:buNone/>
                      </a:pPr>
                      <a:r>
                        <a:rPr lang="zh-CN" sz="1100" b="0">
                          <a:solidFill>
                            <a:srgbClr val="000000"/>
                          </a:solidFill>
                          <a:latin typeface="Arial" panose="020B0604020202020204" pitchFamily="34" charset="0"/>
                          <a:ea typeface="微软雅黑" panose="020B0503020204020204" charset="-122"/>
                        </a:rPr>
                        <a:t>拼音：l— —hu</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原子笔、白纸、常见的物品</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给儿童呈现某个物品的图片，并呈现该物品缺失的拼音，儿童能够写出缺失的音。至少10个字的拼音。</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给儿童呈现某个物品的图片，并呈现该物品缺失的拼音，儿童不能写出缺失的音。至少10个字的拼音。</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02310">
                <a:tc>
                  <a:txBody>
                    <a:bodyPr/>
                    <a:p>
                      <a:pPr indent="0">
                        <a:buNone/>
                      </a:pPr>
                      <a:r>
                        <a:rPr lang="en-US" sz="1100" b="0">
                          <a:solidFill>
                            <a:srgbClr val="000000"/>
                          </a:solidFill>
                          <a:latin typeface="微软雅黑" panose="020B0503020204020204" charset="-122"/>
                        </a:rPr>
                        <a:t>76</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儿童能够出声地读出拼音。</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次数10次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每次呈现1个拼音</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素材库——学业拼音</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拼音卡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儿童能够出声地读出拼音。</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儿童不能出声地读出拼音。</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custDataLst>
              <p:tags r:id="rId5"/>
            </p:custDataLst>
          </p:nvPr>
        </p:nvGraphicFramePr>
        <p:xfrm>
          <a:off x="297815" y="664845"/>
          <a:ext cx="11698605" cy="2070100"/>
        </p:xfrm>
        <a:graphic>
          <a:graphicData uri="http://schemas.openxmlformats.org/drawingml/2006/table">
            <a:tbl>
              <a:tblPr/>
              <a:tblGrid>
                <a:gridCol w="817880"/>
                <a:gridCol w="2327910"/>
                <a:gridCol w="1059815"/>
                <a:gridCol w="991235"/>
                <a:gridCol w="3663315"/>
                <a:gridCol w="591185"/>
                <a:gridCol w="1302385"/>
                <a:gridCol w="944880"/>
              </a:tblGrid>
              <a:tr h="2070100">
                <a:tc>
                  <a:txBody>
                    <a:bodyPr/>
                    <a:p>
                      <a:pPr indent="0" algn="ctr">
                        <a:buNone/>
                      </a:pPr>
                      <a:r>
                        <a:rPr lang="en-US" sz="1200" b="0">
                          <a:solidFill>
                            <a:srgbClr val="FF0000"/>
                          </a:solidFill>
                          <a:latin typeface="微软雅黑" panose="020B0503020204020204" charset="-122"/>
                        </a:rPr>
                        <a:t>8M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儿童能够读出简单的文字的指令并执行，至少阅读不少于20个句子。</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次数20次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呈现20组文字指令</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1、拿你的水杯；</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2、把积木收拾好；</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3、走到门边跳一次</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4、可以跳一跳吗？</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5、假装刷牙</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6、请你表演骑马</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7、假装睡觉</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8、小声的说你喜欢吃什么？</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9、先打开盒子、再拿出水彩笔。</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10、先搓橡皮泥、再切成小块。</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11、先站到椅子后面，然后跺跺脚，最后回来坐好</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纸和笔</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儿童能够读出简单的文字的指令并执行，至少阅读不少于20个句子。</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儿童不能读出简单的文字的指令并执行，至少阅读不少于20个句子。</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6"/>
            </p:custDataLst>
          </p:nvPr>
        </p:nvGraphicFramePr>
        <p:xfrm>
          <a:off x="273050" y="3202305"/>
          <a:ext cx="11722735" cy="2526665"/>
        </p:xfrm>
        <a:graphic>
          <a:graphicData uri="http://schemas.openxmlformats.org/drawingml/2006/table">
            <a:tbl>
              <a:tblPr/>
              <a:tblGrid>
                <a:gridCol w="655955"/>
                <a:gridCol w="773430"/>
                <a:gridCol w="2202815"/>
                <a:gridCol w="1002665"/>
                <a:gridCol w="937260"/>
                <a:gridCol w="2748915"/>
                <a:gridCol w="1276350"/>
                <a:gridCol w="1231265"/>
                <a:gridCol w="894080"/>
              </a:tblGrid>
              <a:tr h="578485">
                <a:tc>
                  <a:txBody>
                    <a:bodyPr/>
                    <a:p>
                      <a:pPr indent="0">
                        <a:buNone/>
                      </a:pPr>
                      <a:r>
                        <a:rPr lang="en-US" sz="1100" b="0">
                          <a:solidFill>
                            <a:srgbClr val="000000"/>
                          </a:solidFill>
                          <a:latin typeface="微软雅黑" panose="020B0503020204020204" charset="-122"/>
                        </a:rPr>
                        <a:t>77</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儿童能够独立地写出完整拼音。</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次数10次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每次呈现1个字</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素材库语言中17大类</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原子笔、白纸</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儿童能够独立地写出完整拼音。</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儿童不能独立地写出完整拼音。</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948180">
                <a:tc>
                  <a:txBody>
                    <a:bodyPr/>
                    <a:p>
                      <a:pPr indent="0">
                        <a:buNone/>
                      </a:pPr>
                      <a:r>
                        <a:rPr lang="en-US" sz="1100" b="0">
                          <a:solidFill>
                            <a:srgbClr val="000000"/>
                          </a:solidFill>
                          <a:latin typeface="微软雅黑" panose="020B0503020204020204" charset="-122"/>
                        </a:rPr>
                        <a:t>78</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给儿童一个未完成的句子， 儿童能够从备选词语中选择一个词语填入句子中。如，__有毛（猫、青 蛙）。</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纸和笔</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给儿童一个未完成的句子，儿童能够从备选词语中选择一个词语填入句子中。如，__有毛（猫、青 蛙）。</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给儿童一个未完成的句子，儿童不能从备选词语中选择一个词语填入句子中。如，__有毛（猫、青 蛙）。</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740900" y="257810"/>
            <a:ext cx="1523365" cy="384810"/>
          </a:xfrm>
          <a:prstGeom prst="rect">
            <a:avLst/>
          </a:prstGeom>
        </p:spPr>
      </p:pic>
      <p:cxnSp>
        <p:nvCxnSpPr>
          <p:cNvPr id="2" name="直接连接符 1"/>
          <p:cNvCxnSpPr/>
          <p:nvPr userDrawn="1">
            <p:custDataLst>
              <p:tags r:id="rId2"/>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3"/>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4"/>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graphicFrame>
        <p:nvGraphicFramePr>
          <p:cNvPr id="5" name="表格 4"/>
          <p:cNvGraphicFramePr/>
          <p:nvPr>
            <p:custDataLst>
              <p:tags r:id="rId5"/>
            </p:custDataLst>
          </p:nvPr>
        </p:nvGraphicFramePr>
        <p:xfrm>
          <a:off x="361315" y="802005"/>
          <a:ext cx="11492230" cy="972820"/>
        </p:xfrm>
        <a:graphic>
          <a:graphicData uri="http://schemas.openxmlformats.org/drawingml/2006/table">
            <a:tbl>
              <a:tblPr/>
              <a:tblGrid>
                <a:gridCol w="803275"/>
                <a:gridCol w="2287270"/>
                <a:gridCol w="1040765"/>
                <a:gridCol w="973455"/>
                <a:gridCol w="2855595"/>
                <a:gridCol w="1324610"/>
                <a:gridCol w="1278890"/>
                <a:gridCol w="928370"/>
              </a:tblGrid>
              <a:tr h="972820">
                <a:tc>
                  <a:txBody>
                    <a:bodyPr/>
                    <a:p>
                      <a:pPr indent="0" algn="ctr">
                        <a:buNone/>
                      </a:pPr>
                      <a:r>
                        <a:rPr lang="en-US" sz="1200" b="0">
                          <a:solidFill>
                            <a:srgbClr val="FF0000"/>
                          </a:solidFill>
                          <a:latin typeface="微软雅黑" panose="020B0503020204020204" charset="-122"/>
                        </a:rPr>
                        <a:t>9M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儿童能够使用钱币购买物品，并能够正确的付钱和找零。</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次数1次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练习钱币</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儿童能够使用钱币购买物品，并能够正确的付钱和找零。</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儿童不能使用钱币购买物品，并能够正确的付钱和找零。</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7" name="表格 6"/>
          <p:cNvGraphicFramePr/>
          <p:nvPr>
            <p:custDataLst>
              <p:tags r:id="rId6"/>
            </p:custDataLst>
          </p:nvPr>
        </p:nvGraphicFramePr>
        <p:xfrm>
          <a:off x="361315" y="1991360"/>
          <a:ext cx="11655425" cy="4141470"/>
        </p:xfrm>
        <a:graphic>
          <a:graphicData uri="http://schemas.openxmlformats.org/drawingml/2006/table">
            <a:tbl>
              <a:tblPr/>
              <a:tblGrid>
                <a:gridCol w="652145"/>
                <a:gridCol w="768985"/>
                <a:gridCol w="2190115"/>
                <a:gridCol w="996950"/>
                <a:gridCol w="932180"/>
                <a:gridCol w="2733040"/>
                <a:gridCol w="1268730"/>
                <a:gridCol w="1224280"/>
                <a:gridCol w="889000"/>
              </a:tblGrid>
              <a:tr h="1380490">
                <a:tc>
                  <a:txBody>
                    <a:bodyPr/>
                    <a:p>
                      <a:pPr indent="0">
                        <a:buNone/>
                      </a:pPr>
                      <a:r>
                        <a:rPr lang="en-US" sz="1100" b="0">
                          <a:solidFill>
                            <a:srgbClr val="000000"/>
                          </a:solidFill>
                          <a:latin typeface="微软雅黑" panose="020B0503020204020204" charset="-122"/>
                        </a:rPr>
                        <a:t>80</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儿童能够阅读并执行作业本上的指示。如，把鸟圈出来、在鞋子下面划线。</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作业本和笔</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儿童能够阅读并执行作业本上的指示。如，把鸟圈出来、在鞋子下面划线。</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儿童不能阅读并执行作业本上的指示。如，把鸟圈出来、在鞋子下面划线。</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84250">
                <a:tc>
                  <a:txBody>
                    <a:bodyPr/>
                    <a:p>
                      <a:pPr indent="0">
                        <a:buNone/>
                      </a:pPr>
                      <a:r>
                        <a:rPr lang="en-US" sz="1100" b="0">
                          <a:solidFill>
                            <a:srgbClr val="000000"/>
                          </a:solidFill>
                          <a:latin typeface="微软雅黑" panose="020B0503020204020204" charset="-122"/>
                        </a:rPr>
                        <a:t>81</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儿童在阅读一段文字后，能够回答与情境相关的问题。</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含有文字的绘本</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有文字的绘本书</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儿童在阅读一段文字后，能够回答与情境相关的问题。</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儿童在阅读一段文字后，不能回答与情境相关的问题。</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84250">
                <a:tc>
                  <a:txBody>
                    <a:bodyPr/>
                    <a:p>
                      <a:pPr indent="0">
                        <a:buNone/>
                      </a:pPr>
                      <a:r>
                        <a:rPr lang="en-US" sz="1100" b="0">
                          <a:solidFill>
                            <a:srgbClr val="000000"/>
                          </a:solidFill>
                          <a:latin typeface="微软雅黑" panose="020B0503020204020204" charset="-122"/>
                        </a:rPr>
                        <a:t>82</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儿童能够看着钟表并说出与当下最接近的时间。</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时钟</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儿童能够看着钟表并说出与当下最接近的时间。</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儿童不能看着钟表并说出与当下最接近的时间。</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92480">
                <a:tc>
                  <a:txBody>
                    <a:bodyPr/>
                    <a:p>
                      <a:pPr indent="0">
                        <a:buNone/>
                      </a:pPr>
                      <a:r>
                        <a:rPr lang="en-US" sz="1100" b="0">
                          <a:solidFill>
                            <a:srgbClr val="000000"/>
                          </a:solidFill>
                          <a:latin typeface="微软雅黑" panose="020B0503020204020204" charset="-122"/>
                        </a:rPr>
                        <a:t>83</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儿童能够理解并准确使用“相等”这个词。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彩色五角星、彩色珠子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儿童能够理解并准确使用“相等”这个词。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儿童不能理解并准确使用“相等”这个词。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740900" y="257810"/>
            <a:ext cx="1523365" cy="384810"/>
          </a:xfrm>
          <a:prstGeom prst="rect">
            <a:avLst/>
          </a:prstGeom>
        </p:spPr>
      </p:pic>
      <p:cxnSp>
        <p:nvCxnSpPr>
          <p:cNvPr id="2" name="直接连接符 1"/>
          <p:cNvCxnSpPr/>
          <p:nvPr userDrawn="1">
            <p:custDataLst>
              <p:tags r:id="rId2"/>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3"/>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4"/>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graphicFrame>
        <p:nvGraphicFramePr>
          <p:cNvPr id="5" name="表格 4"/>
          <p:cNvGraphicFramePr/>
          <p:nvPr>
            <p:custDataLst>
              <p:tags r:id="rId5"/>
            </p:custDataLst>
          </p:nvPr>
        </p:nvGraphicFramePr>
        <p:xfrm>
          <a:off x="361315" y="802005"/>
          <a:ext cx="11492230" cy="972820"/>
        </p:xfrm>
        <a:graphic>
          <a:graphicData uri="http://schemas.openxmlformats.org/drawingml/2006/table">
            <a:tbl>
              <a:tblPr/>
              <a:tblGrid>
                <a:gridCol w="803275"/>
                <a:gridCol w="2287270"/>
                <a:gridCol w="1040765"/>
                <a:gridCol w="973455"/>
                <a:gridCol w="2855595"/>
                <a:gridCol w="1324610"/>
                <a:gridCol w="1278890"/>
                <a:gridCol w="928370"/>
              </a:tblGrid>
              <a:tr h="972820">
                <a:tc>
                  <a:txBody>
                    <a:bodyPr/>
                    <a:p>
                      <a:pPr indent="0" algn="ctr">
                        <a:buNone/>
                      </a:pPr>
                      <a:r>
                        <a:rPr lang="en-US" sz="1200" b="0">
                          <a:solidFill>
                            <a:srgbClr val="FF0000"/>
                          </a:solidFill>
                          <a:latin typeface="微软雅黑" panose="020B0503020204020204" charset="-122"/>
                        </a:rPr>
                        <a:t>9M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儿童能够使用钱币购买物品，并能够正确的付钱和找零。</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次数1次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练习钱币</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儿童能够使用钱币购买物品，并能够正确的付钱和找零。</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儿童不能使用钱币购买物品，并能够正确的付钱和找零。</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8" name="表格 7"/>
          <p:cNvGraphicFramePr/>
          <p:nvPr>
            <p:custDataLst>
              <p:tags r:id="rId6"/>
            </p:custDataLst>
          </p:nvPr>
        </p:nvGraphicFramePr>
        <p:xfrm>
          <a:off x="161925" y="1934210"/>
          <a:ext cx="11847830" cy="4159885"/>
        </p:xfrm>
        <a:graphic>
          <a:graphicData uri="http://schemas.openxmlformats.org/drawingml/2006/table">
            <a:tbl>
              <a:tblPr/>
              <a:tblGrid>
                <a:gridCol w="662940"/>
                <a:gridCol w="781685"/>
                <a:gridCol w="2226310"/>
                <a:gridCol w="1013460"/>
                <a:gridCol w="947420"/>
                <a:gridCol w="2778125"/>
                <a:gridCol w="1289685"/>
                <a:gridCol w="1244600"/>
                <a:gridCol w="903605"/>
              </a:tblGrid>
              <a:tr h="834390">
                <a:tc>
                  <a:txBody>
                    <a:bodyPr/>
                    <a:p>
                      <a:pPr indent="0">
                        <a:buNone/>
                      </a:pPr>
                      <a:r>
                        <a:rPr lang="en-US" sz="1200" b="0">
                          <a:solidFill>
                            <a:srgbClr val="000000"/>
                          </a:solidFill>
                          <a:latin typeface="微软雅黑" panose="020B0503020204020204" charset="-122"/>
                        </a:rPr>
                        <a:t>84</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儿童能够理解并准确使用“不相等”这个词。</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次数1次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彩色五角星、彩色珠子</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儿童能够理解并准确使用“不相等”这个词。</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儿童不能理解并准确使用“不相等”这个词。</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19760">
                <a:tc>
                  <a:txBody>
                    <a:bodyPr/>
                    <a:p>
                      <a:pPr indent="0">
                        <a:buNone/>
                      </a:pPr>
                      <a:r>
                        <a:rPr lang="en-US" sz="1200" b="0">
                          <a:solidFill>
                            <a:srgbClr val="000000"/>
                          </a:solidFill>
                          <a:latin typeface="微软雅黑" panose="020B0503020204020204" charset="-122"/>
                        </a:rPr>
                        <a:t>85</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儿童能够计算50以内的加法。</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次数5次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呈现50以内的加法</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50以内加法口诀表中，随机呈现</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纸和笔</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儿童能够计算50以内的加法。</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儿童不能计算50以内的加法。</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19760">
                <a:tc>
                  <a:txBody>
                    <a:bodyPr/>
                    <a:p>
                      <a:pPr indent="0">
                        <a:buNone/>
                      </a:pPr>
                      <a:r>
                        <a:rPr lang="en-US" sz="1200" b="0">
                          <a:solidFill>
                            <a:srgbClr val="000000"/>
                          </a:solidFill>
                          <a:latin typeface="微软雅黑" panose="020B0503020204020204" charset="-122"/>
                        </a:rPr>
                        <a:t>86</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儿童能够计算50以内的减法。</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次数5次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呈现50以内的减法</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50以内加法口诀表中，随机呈现</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纸和笔</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儿童能够计算50以内的减法。</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儿童不能计算50以内的减法。</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085975">
                <a:tc>
                  <a:txBody>
                    <a:bodyPr/>
                    <a:p>
                      <a:pPr indent="0">
                        <a:buNone/>
                      </a:pPr>
                      <a:r>
                        <a:rPr lang="en-US" sz="1200" b="0">
                          <a:solidFill>
                            <a:srgbClr val="000000"/>
                          </a:solidFill>
                          <a:latin typeface="微软雅黑" panose="020B0503020204020204" charset="-122"/>
                        </a:rPr>
                        <a:t>87</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儿童能够理解并准确使用“减去\拿走”这个词。</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次数1次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当给儿童呈现5块积木，要求说：“拿走2块”， 儿童移走。</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提问，你刚才干什么了？儿童要说出“拿走”</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彩色五角星、彩色珠子</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儿童能够理解并准确使用“减去\拿走”这个词。</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儿童不能够理解并准确使用“减去\拿走”这个词。</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9" name="图片 8"/>
          <p:cNvPicPr/>
          <p:nvPr/>
        </p:nvPicPr>
        <p:blipFill>
          <a:blip r:embed="rId7"/>
          <a:stretch>
            <a:fillRect/>
          </a:stretch>
        </p:blipFill>
        <p:spPr>
          <a:xfrm>
            <a:off x="5799772" y="2178050"/>
            <a:ext cx="406400" cy="476250"/>
          </a:xfrm>
          <a:prstGeom prst="rect">
            <a:avLst/>
          </a:prstGeom>
          <a:noFill/>
          <a:ln w="9525">
            <a:noFill/>
          </a:ln>
        </p:spPr>
      </p:pic>
      <p:pic>
        <p:nvPicPr>
          <p:cNvPr id="10" name="图片 9"/>
          <p:cNvPicPr/>
          <p:nvPr/>
        </p:nvPicPr>
        <p:blipFill>
          <a:blip r:embed="rId8"/>
          <a:stretch>
            <a:fillRect/>
          </a:stretch>
        </p:blipFill>
        <p:spPr>
          <a:xfrm>
            <a:off x="5799772" y="2800350"/>
            <a:ext cx="406400" cy="469900"/>
          </a:xfrm>
          <a:prstGeom prst="rect">
            <a:avLst/>
          </a:prstGeom>
          <a:noFill/>
          <a:ln w="9525">
            <a:noFill/>
          </a:ln>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userDrawn="1">
            <p:custDataLst>
              <p:tags r:id="rId1"/>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2"/>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3"/>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pic>
        <p:nvPicPr>
          <p:cNvPr id="5" name="图片 4" descr="科睿教育横板"/>
          <p:cNvPicPr>
            <a:picLocks noChangeAspect="1"/>
          </p:cNvPicPr>
          <p:nvPr/>
        </p:nvPicPr>
        <p:blipFill>
          <a:blip r:embed="rId4"/>
          <a:stretch>
            <a:fillRect/>
          </a:stretch>
        </p:blipFill>
        <p:spPr>
          <a:xfrm>
            <a:off x="9680575" y="255270"/>
            <a:ext cx="1653540" cy="467995"/>
          </a:xfrm>
          <a:prstGeom prst="rect">
            <a:avLst/>
          </a:prstGeom>
        </p:spPr>
      </p:pic>
      <p:graphicFrame>
        <p:nvGraphicFramePr>
          <p:cNvPr id="6" name="表格 5"/>
          <p:cNvGraphicFramePr/>
          <p:nvPr>
            <p:custDataLst>
              <p:tags r:id="rId5"/>
            </p:custDataLst>
          </p:nvPr>
        </p:nvGraphicFramePr>
        <p:xfrm>
          <a:off x="361315" y="699135"/>
          <a:ext cx="11386185" cy="915035"/>
        </p:xfrm>
        <a:graphic>
          <a:graphicData uri="http://schemas.openxmlformats.org/drawingml/2006/table">
            <a:tbl>
              <a:tblPr/>
              <a:tblGrid>
                <a:gridCol w="796290"/>
                <a:gridCol w="2265680"/>
                <a:gridCol w="1031240"/>
                <a:gridCol w="964565"/>
                <a:gridCol w="2828925"/>
                <a:gridCol w="1312545"/>
                <a:gridCol w="1266825"/>
                <a:gridCol w="920115"/>
              </a:tblGrid>
              <a:tr h="915035">
                <a:tc>
                  <a:txBody>
                    <a:bodyPr/>
                    <a:p>
                      <a:pPr indent="0" algn="ctr">
                        <a:buNone/>
                      </a:pPr>
                      <a:r>
                        <a:rPr lang="en-US" sz="1200" b="0">
                          <a:solidFill>
                            <a:srgbClr val="FF0000"/>
                          </a:solidFill>
                          <a:latin typeface="微软雅黑" panose="020B0503020204020204" charset="-122"/>
                        </a:rPr>
                        <a:t>10M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儿童可以区辩真实的故事和想象的故事。</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次数1次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故事书</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儿童可以区辩真实的故事和想象的故事。</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儿童不能区辩真实的故事和想象的故事。</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7" name="表格 6"/>
          <p:cNvGraphicFramePr/>
          <p:nvPr/>
        </p:nvGraphicFramePr>
        <p:xfrm>
          <a:off x="609600" y="2341118"/>
          <a:ext cx="12030075" cy="3340100"/>
        </p:xfrm>
        <a:graphic>
          <a:graphicData uri="http://schemas.openxmlformats.org/drawingml/2006/table">
            <a:tbl>
              <a:tblPr/>
              <a:tblGrid>
                <a:gridCol w="614045"/>
                <a:gridCol w="723900"/>
                <a:gridCol w="2061845"/>
                <a:gridCol w="938530"/>
                <a:gridCol w="877570"/>
                <a:gridCol w="2573020"/>
                <a:gridCol w="1194435"/>
                <a:gridCol w="1152525"/>
                <a:gridCol w="836930"/>
              </a:tblGrid>
              <a:tr h="1332230">
                <a:tc>
                  <a:txBody>
                    <a:bodyPr/>
                    <a:p>
                      <a:pPr indent="0">
                        <a:buNone/>
                      </a:pPr>
                      <a:r>
                        <a:rPr lang="en-US" sz="1100" b="0">
                          <a:solidFill>
                            <a:srgbClr val="000000"/>
                          </a:solidFill>
                          <a:latin typeface="微软雅黑" panose="020B0503020204020204" charset="-122"/>
                        </a:rPr>
                        <a:t>89</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儿童具备数量守恒的概念。不论物品的摆放位置是如何，数量是不变的</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练习硬币</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儿童具备数量守恒的概念。不论物品的摆放位置是如何，数量是不变的</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儿童不具备数量守恒的概念。不论物品的摆放位置是如何，数量是不变的</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49960">
                <a:tc>
                  <a:txBody>
                    <a:bodyPr/>
                    <a:p>
                      <a:pPr indent="0">
                        <a:buNone/>
                      </a:pPr>
                      <a:r>
                        <a:rPr lang="en-US" sz="1100" b="0">
                          <a:solidFill>
                            <a:srgbClr val="000000"/>
                          </a:solidFill>
                          <a:latin typeface="微软雅黑" panose="020B0503020204020204" charset="-122"/>
                        </a:rPr>
                        <a:t>90</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儿童可以识别序列，如，第一、第二、最先、最后等。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排序卡片</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儿童可以识别序列，如，第一、第二、最先、最后等。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儿童不能识别序列，如，第一、第二、最先、最后等。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64540">
                <a:tc>
                  <a:txBody>
                    <a:bodyPr/>
                    <a:p>
                      <a:pPr indent="0">
                        <a:buNone/>
                      </a:pPr>
                      <a:r>
                        <a:rPr lang="en-US" sz="1100" b="0">
                          <a:solidFill>
                            <a:srgbClr val="000000"/>
                          </a:solidFill>
                          <a:latin typeface="微软雅黑" panose="020B0503020204020204" charset="-122"/>
                        </a:rPr>
                        <a:t>91</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儿童可以识别出年月日等较复杂的时间概念。</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日历</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儿童可以识别出年月日等较复杂的时间概念。</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儿童不能识别出年月日等较复杂的时间概念。</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ppt封面"/>
          <p:cNvPicPr>
            <a:picLocks noChangeAspect="1"/>
          </p:cNvPicPr>
          <p:nvPr/>
        </p:nvPicPr>
        <p:blipFill>
          <a:blip r:embed="rId1"/>
          <a:stretch>
            <a:fillRect/>
          </a:stretch>
        </p:blipFill>
        <p:spPr>
          <a:xfrm>
            <a:off x="-1905" y="-635"/>
            <a:ext cx="12193905" cy="6859270"/>
          </a:xfrm>
          <a:prstGeom prst="rect">
            <a:avLst/>
          </a:prstGeom>
        </p:spPr>
      </p:pic>
      <p:pic>
        <p:nvPicPr>
          <p:cNvPr id="5" name="图片 4" descr="4647db2e651d1a654f3bd0f635cdbfc 拷贝 2"/>
          <p:cNvPicPr>
            <a:picLocks noChangeAspect="1"/>
          </p:cNvPicPr>
          <p:nvPr/>
        </p:nvPicPr>
        <p:blipFill>
          <a:blip r:embed="rId2"/>
          <a:stretch>
            <a:fillRect/>
          </a:stretch>
        </p:blipFill>
        <p:spPr>
          <a:xfrm>
            <a:off x="-1905" y="-635"/>
            <a:ext cx="12193270" cy="6858635"/>
          </a:xfrm>
          <a:prstGeom prst="rect">
            <a:avLst/>
          </a:prstGeom>
        </p:spPr>
      </p:pic>
      <p:sp>
        <p:nvSpPr>
          <p:cNvPr id="2" name="标题 1"/>
          <p:cNvSpPr>
            <a:spLocks noGrp="1"/>
          </p:cNvSpPr>
          <p:nvPr>
            <p:ph type="ctrTitle"/>
          </p:nvPr>
        </p:nvSpPr>
        <p:spPr>
          <a:xfrm>
            <a:off x="1270000" y="1940560"/>
            <a:ext cx="7155180" cy="1725295"/>
          </a:xfrm>
        </p:spPr>
        <p:txBody>
          <a:bodyPr>
            <a:normAutofit/>
          </a:bodyPr>
          <a:p>
            <a:pPr algn="l"/>
            <a:r>
              <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rPr>
              <a:t>心理理论</a:t>
            </a:r>
            <a:r>
              <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rPr>
              <a:t>评估</a:t>
            </a:r>
            <a:endPar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endParaRPr>
          </a:p>
        </p:txBody>
      </p:sp>
      <p:sp>
        <p:nvSpPr>
          <p:cNvPr id="3" name="副标题 2"/>
          <p:cNvSpPr>
            <a:spLocks noGrp="1"/>
          </p:cNvSpPr>
          <p:nvPr>
            <p:ph type="subTitle" idx="1"/>
          </p:nvPr>
        </p:nvSpPr>
        <p:spPr>
          <a:xfrm>
            <a:off x="1580515" y="4255135"/>
            <a:ext cx="2940050" cy="361950"/>
          </a:xfrm>
        </p:spPr>
        <p:txBody>
          <a:bodyPr>
            <a:noAutofit/>
          </a:bodyPr>
          <a:p>
            <a:r>
              <a:rPr lang="zh-CN" altLang="en-US" sz="2000" b="1" spc="200">
                <a:solidFill>
                  <a:schemeClr val="bg1"/>
                </a:solidFill>
                <a:uFillTx/>
                <a:latin typeface="思源黑体 Medium" panose="020B0600000000000000" charset="-122"/>
                <a:ea typeface="思源黑体 Medium" panose="020B0600000000000000" charset="-122"/>
                <a:cs typeface="思源黑体 Medium" panose="020B0600000000000000" charset="-122"/>
              </a:rPr>
              <a:t>主讲人:BCBA朱雄保</a:t>
            </a:r>
            <a:endParaRPr lang="zh-CN" altLang="en-US" sz="2000" b="1" spc="200">
              <a:solidFill>
                <a:schemeClr val="bg1"/>
              </a:solidFill>
              <a:uFillTx/>
              <a:latin typeface="思源黑体 Medium" panose="020B0600000000000000" charset="-122"/>
              <a:ea typeface="思源黑体 Medium" panose="020B0600000000000000" charset="-122"/>
              <a:cs typeface="思源黑体 Medium" panose="020B0600000000000000" charset="-122"/>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graphicFrame>
        <p:nvGraphicFramePr>
          <p:cNvPr id="2" name="表格 1"/>
          <p:cNvGraphicFramePr/>
          <p:nvPr/>
        </p:nvGraphicFramePr>
        <p:xfrm>
          <a:off x="542290" y="759968"/>
          <a:ext cx="12313920" cy="838200"/>
        </p:xfrm>
        <a:graphic>
          <a:graphicData uri="http://schemas.openxmlformats.org/drawingml/2006/table">
            <a:tbl>
              <a:tblPr/>
              <a:tblGrid>
                <a:gridCol w="600075"/>
                <a:gridCol w="2442845"/>
                <a:gridCol w="766445"/>
                <a:gridCol w="2974975"/>
                <a:gridCol w="1585595"/>
                <a:gridCol w="1346835"/>
                <a:gridCol w="1256030"/>
              </a:tblGrid>
              <a:tr h="746760">
                <a:tc>
                  <a:txBody>
                    <a:bodyPr/>
                    <a:p>
                      <a:pPr indent="0" algn="ctr">
                        <a:buNone/>
                      </a:pPr>
                      <a:r>
                        <a:rPr lang="en-US" sz="1100" b="0">
                          <a:solidFill>
                            <a:srgbClr val="FF0000"/>
                          </a:solidFill>
                          <a:latin typeface="微软雅黑" panose="020B0503020204020204" charset="-122"/>
                        </a:rPr>
                        <a:t>1M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情绪表现：成人和儿童进行肢体互动时儿童会表现出开心或生气的反应。</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成人和儿童进行肢体互动时儿童会表现出开心或生气的反应。</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成人和儿童进行肢体互动时儿童不会表现出开心或生气的反应。</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4" name="表格 3"/>
          <p:cNvGraphicFramePr/>
          <p:nvPr/>
        </p:nvGraphicFramePr>
        <p:xfrm>
          <a:off x="430530" y="929831"/>
          <a:ext cx="16367125" cy="1600200"/>
        </p:xfrm>
        <a:graphic>
          <a:graphicData uri="http://schemas.openxmlformats.org/drawingml/2006/table">
            <a:tbl>
              <a:tblPr/>
              <a:tblGrid>
                <a:gridCol w="451485"/>
                <a:gridCol w="1838325"/>
                <a:gridCol w="576580"/>
                <a:gridCol w="834390"/>
                <a:gridCol w="1143635"/>
                <a:gridCol w="1440815"/>
                <a:gridCol w="1452880"/>
                <a:gridCol w="1744345"/>
                <a:gridCol w="1490345"/>
              </a:tblGrid>
              <a:tr h="1072515">
                <a:tc>
                  <a:txBody>
                    <a:bodyPr/>
                    <a:p>
                      <a:pPr indent="0" algn="ctr">
                        <a:buNone/>
                      </a:pPr>
                      <a:r>
                        <a:rPr lang="en-US" sz="800" b="0">
                          <a:solidFill>
                            <a:srgbClr val="FF0000"/>
                          </a:solidFill>
                          <a:latin typeface="微软雅黑" panose="020B0503020204020204" charset="-122"/>
                        </a:rPr>
                        <a:t>2M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基本意图：儿童能够追随着他人的眼神的注视并能做出与该意图有关的行为。如，看到老师在看纸巾，儿童能够拿纸巾给老师。</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次数3次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任意玩具、生活用品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儿童能够追随着他人的眼神的注视并能做出与该意图有关的行为。如，看到老师在看纸巾，儿童能够拿纸巾给老师。</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儿童不能追随着他人的眼神的注视并能做出与该意图有关的行为。如，看到老师在看纸巾，儿童能够拿纸巾给老师。</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700" b="0">
                          <a:solidFill>
                            <a:srgbClr val="000000"/>
                          </a:solidFill>
                          <a:latin typeface="Arial" panose="020B0604020202020204" pitchFamily="34" charset="0"/>
                          <a:ea typeface="宋体" panose="02010600030101010101" pitchFamily="2" charset="-122"/>
                        </a:rPr>
                        <a:t>技能描述：当三个物品呈现在儿童面前时，儿童能够根据评估者的眼神注视某物并找出物品。</a:t>
                      </a:r>
                      <a:endParaRPr lang="en-US" altLang="en-US" sz="7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700" b="0">
                          <a:solidFill>
                            <a:srgbClr val="000000"/>
                          </a:solidFill>
                          <a:latin typeface="Arial" panose="020B0604020202020204" pitchFamily="34" charset="0"/>
                          <a:ea typeface="宋体" panose="02010600030101010101" pitchFamily="2" charset="-122"/>
                        </a:rPr>
                        <a:t>操作指导：</a:t>
                      </a:r>
                      <a:r>
                        <a:rPr lang="en-US" sz="700" b="0">
                          <a:solidFill>
                            <a:srgbClr val="000000"/>
                          </a:solidFill>
                          <a:latin typeface="宋体" panose="02010600030101010101" pitchFamily="2" charset="-122"/>
                        </a:rPr>
                        <a:t>                                                                                     </a:t>
                      </a:r>
                      <a:r>
                        <a:rPr lang="zh-CN" sz="700" b="0">
                          <a:solidFill>
                            <a:srgbClr val="000000"/>
                          </a:solidFill>
                          <a:latin typeface="Arial" panose="020B0604020202020204" pitchFamily="34" charset="0"/>
                          <a:ea typeface="宋体" panose="02010600030101010101" pitchFamily="2" charset="-122"/>
                        </a:rPr>
                        <a:t>1、呈现三个物品。</a:t>
                      </a:r>
                      <a:r>
                        <a:rPr lang="en-US" sz="700" b="0">
                          <a:solidFill>
                            <a:srgbClr val="000000"/>
                          </a:solidFill>
                          <a:latin typeface="宋体" panose="02010600030101010101" pitchFamily="2" charset="-122"/>
                        </a:rPr>
                        <a:t>                                                                   </a:t>
                      </a:r>
                      <a:r>
                        <a:rPr lang="zh-CN" sz="700" b="0">
                          <a:solidFill>
                            <a:srgbClr val="000000"/>
                          </a:solidFill>
                          <a:latin typeface="Arial" panose="020B0604020202020204" pitchFamily="34" charset="0"/>
                          <a:ea typeface="宋体" panose="02010600030101010101" pitchFamily="2" charset="-122"/>
                        </a:rPr>
                        <a:t>2、给予指令“给我这个”。</a:t>
                      </a:r>
                      <a:r>
                        <a:rPr lang="en-US" sz="700" b="0">
                          <a:solidFill>
                            <a:srgbClr val="000000"/>
                          </a:solidFill>
                          <a:latin typeface="宋体" panose="02010600030101010101" pitchFamily="2" charset="-122"/>
                        </a:rPr>
                        <a:t>                                                              </a:t>
                      </a:r>
                      <a:r>
                        <a:rPr lang="zh-CN" sz="700" b="0">
                          <a:solidFill>
                            <a:srgbClr val="000000"/>
                          </a:solidFill>
                          <a:latin typeface="Arial" panose="020B0604020202020204" pitchFamily="34" charset="0"/>
                          <a:ea typeface="宋体" panose="02010600030101010101" pitchFamily="2" charset="-122"/>
                        </a:rPr>
                        <a:t>3、儿童根据眼神方向找出该物品。</a:t>
                      </a:r>
                      <a:endParaRPr lang="en-US" altLang="en-US" sz="7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5" name="表格 4"/>
          <p:cNvGraphicFramePr/>
          <p:nvPr>
            <p:custDataLst>
              <p:tags r:id="rId5"/>
            </p:custDataLst>
          </p:nvPr>
        </p:nvGraphicFramePr>
        <p:xfrm>
          <a:off x="297815" y="2267585"/>
          <a:ext cx="11284585" cy="3620770"/>
        </p:xfrm>
        <a:graphic>
          <a:graphicData uri="http://schemas.openxmlformats.org/drawingml/2006/table">
            <a:tbl>
              <a:tblPr/>
              <a:tblGrid>
                <a:gridCol w="584835"/>
                <a:gridCol w="584835"/>
                <a:gridCol w="2382520"/>
                <a:gridCol w="747395"/>
                <a:gridCol w="2900045"/>
                <a:gridCol w="1547495"/>
                <a:gridCol w="1312545"/>
                <a:gridCol w="1224915"/>
              </a:tblGrid>
              <a:tr h="411480">
                <a:tc>
                  <a:txBody>
                    <a:bodyPr/>
                    <a:p>
                      <a:pPr indent="0">
                        <a:buNone/>
                      </a:pPr>
                      <a:r>
                        <a:rPr lang="en-US" sz="1000" b="0">
                          <a:solidFill>
                            <a:srgbClr val="000000"/>
                          </a:solidFill>
                          <a:latin typeface="微软雅黑" panose="020B0503020204020204" charset="-122"/>
                        </a:rPr>
                        <a:t>2</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回应分享：儿童能够接受他人分享的食物。</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零食</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儿童能够接受他人分享的食物。</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儿童不能接受他人分享的食物。</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96265">
                <a:tc>
                  <a:txBody>
                    <a:bodyPr/>
                    <a:p>
                      <a:pPr indent="0">
                        <a:buNone/>
                      </a:pPr>
                      <a:r>
                        <a:rPr lang="en-US" sz="1000" b="0">
                          <a:solidFill>
                            <a:srgbClr val="000000"/>
                          </a:solidFill>
                          <a:latin typeface="微软雅黑" panose="020B0503020204020204" charset="-122"/>
                        </a:rPr>
                        <a:t>3</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展示：儿童能够主动向他人展示自己的玩具。</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儿童偏好玩具</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儿童能够主动向他人展示自己的玩具。</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儿童不能主动向他人展示自己的玩具。</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11480">
                <a:tc>
                  <a:txBody>
                    <a:bodyPr/>
                    <a:p>
                      <a:pPr indent="0">
                        <a:buNone/>
                      </a:pPr>
                      <a:r>
                        <a:rPr lang="en-US" sz="1000" b="0">
                          <a:solidFill>
                            <a:srgbClr val="000000"/>
                          </a:solidFill>
                          <a:latin typeface="微软雅黑" panose="020B0503020204020204" charset="-122"/>
                        </a:rPr>
                        <a:t>4</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主动分享：儿童能够主动分享自己的食物。</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零食</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儿童能够主动分享自己的食物。</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儿童不能主动分享自己的食物。</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96265">
                <a:tc>
                  <a:txBody>
                    <a:bodyPr/>
                    <a:p>
                      <a:pPr indent="0">
                        <a:buNone/>
                      </a:pPr>
                      <a:r>
                        <a:rPr lang="en-US" sz="1000" b="0">
                          <a:solidFill>
                            <a:srgbClr val="000000"/>
                          </a:solidFill>
                          <a:latin typeface="微软雅黑" panose="020B0503020204020204" charset="-122"/>
                        </a:rPr>
                        <a:t>5</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分享：儿童能够主动将自己的玩具分享给他人。</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任意玩具</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儿童能够主动将自己的玩具分享给他人。</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儿童不能主动将自己的玩具分享给他人。</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02640">
                <a:tc>
                  <a:txBody>
                    <a:bodyPr/>
                    <a:p>
                      <a:pPr indent="0">
                        <a:buNone/>
                      </a:pPr>
                      <a:r>
                        <a:rPr lang="en-US" sz="1000" b="0">
                          <a:solidFill>
                            <a:srgbClr val="000000"/>
                          </a:solidFill>
                          <a:latin typeface="微软雅黑" panose="020B0503020204020204" charset="-122"/>
                        </a:rPr>
                        <a:t>6</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情绪表现：儿童在完成任务之后，表现出自豪的样子。如， 为自己拍手。</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儿童在完成任务之后，表现出自豪的样子。如， 为自己拍手。</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儿童在完成任务之后，不能表现出自豪的样子。如， 为自己拍手。</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02640">
                <a:tc>
                  <a:txBody>
                    <a:bodyPr/>
                    <a:p>
                      <a:pPr indent="0">
                        <a:buNone/>
                      </a:pPr>
                      <a:r>
                        <a:rPr lang="en-US" sz="1000" b="0">
                          <a:solidFill>
                            <a:srgbClr val="000000"/>
                          </a:solidFill>
                          <a:latin typeface="微软雅黑" panose="020B0503020204020204" charset="-122"/>
                        </a:rPr>
                        <a:t>7</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情绪管理：儿童可以在遇到困难时，使用恰当的方式向成人寻求帮助。</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计数2次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拧紧的水瓶或零食盒子</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儿童可以在遇到困难时，使用恰当的方式向成人寻求帮助。</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儿童不能在遇到困难时，使用恰当的方式向成人寻求帮助。</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4" name="表格 3"/>
          <p:cNvGraphicFramePr/>
          <p:nvPr/>
        </p:nvGraphicFramePr>
        <p:xfrm>
          <a:off x="430530" y="929831"/>
          <a:ext cx="16367125" cy="1600200"/>
        </p:xfrm>
        <a:graphic>
          <a:graphicData uri="http://schemas.openxmlformats.org/drawingml/2006/table">
            <a:tbl>
              <a:tblPr/>
              <a:tblGrid>
                <a:gridCol w="451485"/>
                <a:gridCol w="1838325"/>
                <a:gridCol w="576580"/>
                <a:gridCol w="834390"/>
                <a:gridCol w="1143635"/>
                <a:gridCol w="1440815"/>
                <a:gridCol w="1452880"/>
                <a:gridCol w="1744345"/>
                <a:gridCol w="1490345"/>
              </a:tblGrid>
              <a:tr h="1072515">
                <a:tc>
                  <a:txBody>
                    <a:bodyPr/>
                    <a:p>
                      <a:pPr indent="0" algn="ctr">
                        <a:buNone/>
                      </a:pPr>
                      <a:r>
                        <a:rPr lang="en-US" sz="800" b="0">
                          <a:solidFill>
                            <a:srgbClr val="FF0000"/>
                          </a:solidFill>
                          <a:latin typeface="微软雅黑" panose="020B0503020204020204" charset="-122"/>
                        </a:rPr>
                        <a:t>2M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基本意图：儿童能够追随着他人的眼神的注视并能做出与该意图有关的行为。如，看到老师在看纸巾，儿童能够拿纸巾给老师。</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次数3次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任意玩具、生活用品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儿童能够追随着他人的眼神的注视并能做出与该意图有关的行为。如，看到老师在看纸巾，儿童能够拿纸巾给老师。</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儿童不能追随着他人的眼神的注视并能做出与该意图有关的行为。如，看到老师在看纸巾，儿童能够拿纸巾给老师。</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700" b="0">
                          <a:solidFill>
                            <a:srgbClr val="000000"/>
                          </a:solidFill>
                          <a:latin typeface="Arial" panose="020B0604020202020204" pitchFamily="34" charset="0"/>
                          <a:ea typeface="宋体" panose="02010600030101010101" pitchFamily="2" charset="-122"/>
                        </a:rPr>
                        <a:t>技能描述：当三个物品呈现在儿童面前时，儿童能够根据评估者的眼神注视某物并找出物品。</a:t>
                      </a:r>
                      <a:endParaRPr lang="en-US" altLang="en-US" sz="7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700" b="0">
                          <a:solidFill>
                            <a:srgbClr val="000000"/>
                          </a:solidFill>
                          <a:latin typeface="Arial" panose="020B0604020202020204" pitchFamily="34" charset="0"/>
                          <a:ea typeface="宋体" panose="02010600030101010101" pitchFamily="2" charset="-122"/>
                        </a:rPr>
                        <a:t>操作指导：</a:t>
                      </a:r>
                      <a:r>
                        <a:rPr lang="en-US" sz="700" b="0">
                          <a:solidFill>
                            <a:srgbClr val="000000"/>
                          </a:solidFill>
                          <a:latin typeface="宋体" panose="02010600030101010101" pitchFamily="2" charset="-122"/>
                        </a:rPr>
                        <a:t>                                                                                     </a:t>
                      </a:r>
                      <a:r>
                        <a:rPr lang="zh-CN" sz="700" b="0">
                          <a:solidFill>
                            <a:srgbClr val="000000"/>
                          </a:solidFill>
                          <a:latin typeface="Arial" panose="020B0604020202020204" pitchFamily="34" charset="0"/>
                          <a:ea typeface="宋体" panose="02010600030101010101" pitchFamily="2" charset="-122"/>
                        </a:rPr>
                        <a:t>1、呈现三个物品。</a:t>
                      </a:r>
                      <a:r>
                        <a:rPr lang="en-US" sz="700" b="0">
                          <a:solidFill>
                            <a:srgbClr val="000000"/>
                          </a:solidFill>
                          <a:latin typeface="宋体" panose="02010600030101010101" pitchFamily="2" charset="-122"/>
                        </a:rPr>
                        <a:t>                                                                   </a:t>
                      </a:r>
                      <a:r>
                        <a:rPr lang="zh-CN" sz="700" b="0">
                          <a:solidFill>
                            <a:srgbClr val="000000"/>
                          </a:solidFill>
                          <a:latin typeface="Arial" panose="020B0604020202020204" pitchFamily="34" charset="0"/>
                          <a:ea typeface="宋体" panose="02010600030101010101" pitchFamily="2" charset="-122"/>
                        </a:rPr>
                        <a:t>2、给予指令“给我这个”。</a:t>
                      </a:r>
                      <a:r>
                        <a:rPr lang="en-US" sz="700" b="0">
                          <a:solidFill>
                            <a:srgbClr val="000000"/>
                          </a:solidFill>
                          <a:latin typeface="宋体" panose="02010600030101010101" pitchFamily="2" charset="-122"/>
                        </a:rPr>
                        <a:t>                                                              </a:t>
                      </a:r>
                      <a:r>
                        <a:rPr lang="zh-CN" sz="700" b="0">
                          <a:solidFill>
                            <a:srgbClr val="000000"/>
                          </a:solidFill>
                          <a:latin typeface="Arial" panose="020B0604020202020204" pitchFamily="34" charset="0"/>
                          <a:ea typeface="宋体" panose="02010600030101010101" pitchFamily="2" charset="-122"/>
                        </a:rPr>
                        <a:t>3、儿童根据眼神方向找出该物品。</a:t>
                      </a:r>
                      <a:endParaRPr lang="en-US" altLang="en-US" sz="7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custDataLst>
              <p:tags r:id="rId5"/>
            </p:custDataLst>
          </p:nvPr>
        </p:nvGraphicFramePr>
        <p:xfrm>
          <a:off x="297815" y="2780665"/>
          <a:ext cx="11284585" cy="2376170"/>
        </p:xfrm>
        <a:graphic>
          <a:graphicData uri="http://schemas.openxmlformats.org/drawingml/2006/table">
            <a:tbl>
              <a:tblPr/>
              <a:tblGrid>
                <a:gridCol w="584835"/>
                <a:gridCol w="584835"/>
                <a:gridCol w="2382520"/>
                <a:gridCol w="747395"/>
                <a:gridCol w="2900045"/>
                <a:gridCol w="1547495"/>
                <a:gridCol w="1312545"/>
                <a:gridCol w="1224915"/>
              </a:tblGrid>
              <a:tr h="1023620">
                <a:tc>
                  <a:txBody>
                    <a:bodyPr/>
                    <a:p>
                      <a:pPr indent="0">
                        <a:buNone/>
                      </a:pPr>
                      <a:r>
                        <a:rPr lang="en-US" sz="1000" b="0">
                          <a:solidFill>
                            <a:srgbClr val="000000"/>
                          </a:solidFill>
                          <a:latin typeface="微软雅黑" panose="020B0503020204020204" charset="-122"/>
                        </a:rPr>
                        <a:t>8</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情绪管理：儿童可以使用非语言或语言行为安慰哭泣的人。</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计数2次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儿童可以使用非语言或语言行为安慰哭泣的人。</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儿童不可以使用非语言或语言行为安慰哭泣的人。</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6580">
                <a:tc>
                  <a:txBody>
                    <a:bodyPr/>
                    <a:p>
                      <a:pPr indent="0">
                        <a:buNone/>
                      </a:pPr>
                      <a:r>
                        <a:rPr lang="en-US" sz="1000" b="0">
                          <a:solidFill>
                            <a:srgbClr val="000000"/>
                          </a:solidFill>
                          <a:latin typeface="微软雅黑" panose="020B0503020204020204" charset="-122"/>
                        </a:rPr>
                        <a:t>9</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情绪管理：儿童可以使用非语言或语言行为向他人寻求安慰。</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计数2次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儿童可以使用非语言或语言行为向他人寻求安慰。</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儿童不可以使用非语言或语言行为向他人寻求安慰。</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75970">
                <a:tc>
                  <a:txBody>
                    <a:bodyPr/>
                    <a:p>
                      <a:pPr indent="0">
                        <a:buNone/>
                      </a:pPr>
                      <a:r>
                        <a:rPr lang="en-US" sz="1000" b="0">
                          <a:solidFill>
                            <a:srgbClr val="000000"/>
                          </a:solidFill>
                          <a:latin typeface="微软雅黑" panose="020B0503020204020204" charset="-122"/>
                        </a:rPr>
                        <a:t>10</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儿童能够识别四种基础的情绪表情，如，生气、开心、伤心、害怕。</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次数4次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生气、开心、伤心、害怕</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儿童能够识别四种基础的情绪表情，如，生气、开心、伤心、害怕。</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儿童不能能识别四种基础的情绪表情，如，生气、开心、伤心、害怕。</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sp>
        <p:nvSpPr>
          <p:cNvPr id="3" name="文本框 2"/>
          <p:cNvSpPr txBox="1"/>
          <p:nvPr/>
        </p:nvSpPr>
        <p:spPr>
          <a:xfrm>
            <a:off x="789940" y="1469390"/>
            <a:ext cx="10625455" cy="3397250"/>
          </a:xfrm>
          <a:prstGeom prst="rect">
            <a:avLst/>
          </a:prstGeom>
          <a:noFill/>
        </p:spPr>
        <p:txBody>
          <a:bodyPr wrap="square" rtlCol="0">
            <a:noAutofit/>
          </a:bodyPr>
          <a:p>
            <a:endParaRPr lang="zh-CN" altLang="en-US"/>
          </a:p>
        </p:txBody>
      </p:sp>
      <p:pic>
        <p:nvPicPr>
          <p:cNvPr id="4" name="kk 2023-12-28 15-43-41">
            <a:hlinkClick r:id="" action="ppaction://media"/>
          </p:cNvPr>
          <p:cNvPicPr/>
          <p:nvPr>
            <a:videoFile r:link="rId5"/>
            <p:extLst>
              <p:ext uri="{DAA4B4D4-6D71-4841-9C94-3DE7FCFB9230}">
                <p14:media xmlns:p14="http://schemas.microsoft.com/office/powerpoint/2010/main" r:embed="rId6"/>
              </p:ext>
            </p:extLst>
            <p:custDataLst>
              <p:tags r:id="rId7"/>
            </p:custDataLst>
          </p:nvPr>
        </p:nvPicPr>
        <p:blipFill>
          <a:blip r:embed="rId8"/>
          <a:stretch>
            <a:fillRect/>
          </a:stretch>
        </p:blipFill>
        <p:spPr>
          <a:xfrm>
            <a:off x="1123315" y="1208405"/>
            <a:ext cx="3185160" cy="4538980"/>
          </a:xfrm>
          <a:prstGeom prst="rect">
            <a:avLst/>
          </a:prstGeom>
        </p:spPr>
      </p:pic>
      <p:pic>
        <p:nvPicPr>
          <p:cNvPr id="5" name="kk 2023-12-28 15-45-57">
            <a:hlinkClick r:id="" action="ppaction://media"/>
          </p:cNvPr>
          <p:cNvPicPr/>
          <p:nvPr>
            <a:videoFile r:link="rId9"/>
            <p:extLst>
              <p:ext uri="{DAA4B4D4-6D71-4841-9C94-3DE7FCFB9230}">
                <p14:media xmlns:p14="http://schemas.microsoft.com/office/powerpoint/2010/main" r:embed="rId10"/>
              </p:ext>
            </p:extLst>
            <p:custDataLst>
              <p:tags r:id="rId11"/>
            </p:custDataLst>
          </p:nvPr>
        </p:nvPicPr>
        <p:blipFill>
          <a:blip r:embed="rId12"/>
          <a:stretch>
            <a:fillRect/>
          </a:stretch>
        </p:blipFill>
        <p:spPr>
          <a:xfrm>
            <a:off x="4744085" y="1208405"/>
            <a:ext cx="2692400" cy="4538980"/>
          </a:xfrm>
          <a:prstGeom prst="rect">
            <a:avLst/>
          </a:prstGeom>
        </p:spPr>
      </p:pic>
      <p:pic>
        <p:nvPicPr>
          <p:cNvPr id="6" name="kk 2023-12-28 15-47-36">
            <a:hlinkClick r:id="" action="ppaction://media"/>
          </p:cNvPr>
          <p:cNvPicPr/>
          <p:nvPr>
            <a:videoFile r:link="rId13"/>
            <p:extLst>
              <p:ext uri="{DAA4B4D4-6D71-4841-9C94-3DE7FCFB9230}">
                <p14:media xmlns:p14="http://schemas.microsoft.com/office/powerpoint/2010/main" r:embed="rId14"/>
              </p:ext>
            </p:extLst>
            <p:custDataLst>
              <p:tags r:id="rId15"/>
            </p:custDataLst>
          </p:nvPr>
        </p:nvPicPr>
        <p:blipFill>
          <a:blip r:embed="rId16"/>
          <a:stretch>
            <a:fillRect/>
          </a:stretch>
        </p:blipFill>
        <p:spPr>
          <a:xfrm>
            <a:off x="7586345" y="1612900"/>
            <a:ext cx="4125595" cy="3522345"/>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video fullScrn="0">
              <p:cMediaNode>
                <p:cTn id="8" fill="hold" display="1">
                  <p:stCondLst>
                    <p:cond delay="indefinite"/>
                  </p:stCondLst>
                </p:cTn>
                <p:tgtEl>
                  <p:spTgt spid="5"/>
                </p:tgtEl>
              </p:cMediaNode>
            </p:video>
            <p:seq concurrent="1" nextAc="seek">
              <p:cTn id="9" restart="whenNotActive" fill="hold" evtFilter="cancelBubble" nodeType="interactiveSeq">
                <p:stCondLst>
                  <p:cond evt="onClick" delay="0">
                    <p:tgtEl>
                      <p:spTgt spid="5"/>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additive="base">
                                        <p:cTn id="13" dur="1" fill="hold"/>
                                        <p:tgtEl>
                                          <p:spTgt spid="5"/>
                                        </p:tgtEl>
                                      </p:cBhvr>
                                    </p:cmd>
                                  </p:childTnLst>
                                </p:cTn>
                              </p:par>
                            </p:childTnLst>
                          </p:cTn>
                        </p:par>
                      </p:childTnLst>
                    </p:cTn>
                  </p:par>
                </p:childTnLst>
              </p:cTn>
              <p:nextCondLst>
                <p:cond evt="onClick" delay="0">
                  <p:tgtEl>
                    <p:spTgt spid="5"/>
                  </p:tgtEl>
                </p:cond>
              </p:nextCondLst>
            </p:seq>
            <p:video fullScrn="0">
              <p:cMediaNode>
                <p:cTn id="14" fill="hold" display="1">
                  <p:stCondLst>
                    <p:cond delay="indefinite"/>
                  </p:stCondLst>
                </p:cTn>
                <p:tgtEl>
                  <p:spTgt spid="6"/>
                </p:tgtEl>
              </p:cMediaNode>
            </p:video>
            <p:seq concurrent="1" nextAc="seek">
              <p:cTn id="15" restart="whenNotActive" fill="hold" evtFilter="cancelBubble" nodeType="interactiveSeq">
                <p:stCondLst>
                  <p:cond evt="onClick" delay="0">
                    <p:tgtEl>
                      <p:spTgt spid="6"/>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additive="base">
                                        <p:cTn id="19"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custDataLst>
              <p:tags r:id="rId7"/>
            </p:custDataLst>
          </p:nvPr>
        </p:nvGraphicFramePr>
        <p:xfrm>
          <a:off x="350520" y="767080"/>
          <a:ext cx="11440160" cy="1269365"/>
        </p:xfrm>
        <a:graphic>
          <a:graphicData uri="http://schemas.openxmlformats.org/drawingml/2006/table">
            <a:tbl>
              <a:tblPr/>
              <a:tblGrid>
                <a:gridCol w="577215"/>
                <a:gridCol w="2350770"/>
                <a:gridCol w="737870"/>
                <a:gridCol w="2861945"/>
                <a:gridCol w="680085"/>
                <a:gridCol w="1355090"/>
                <a:gridCol w="1089025"/>
                <a:gridCol w="1788160"/>
              </a:tblGrid>
              <a:tr h="1269365">
                <a:tc>
                  <a:txBody>
                    <a:bodyPr/>
                    <a:p>
                      <a:pPr indent="0" algn="ctr">
                        <a:buNone/>
                      </a:pPr>
                      <a:r>
                        <a:rPr lang="en-US" sz="1000" b="0">
                          <a:solidFill>
                            <a:srgbClr val="FF0000"/>
                          </a:solidFill>
                          <a:latin typeface="微软雅黑" panose="020B0503020204020204" charset="-122"/>
                        </a:rPr>
                        <a:t>3M</a:t>
                      </a: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情绪命名：儿童能够命名他人在特定情境下的情绪，不少于4种情绪。</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次数4次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1、开心的场景：吃薯片、吃冰淇淋、收到生日蛋糕</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2、难过的场景：薯片撒了、冰淇淋掉地上了、生日蛋糕掉了</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3、生气的场景：玩具被他人抢走了、被球砸了、被推倒了</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4、害怕的情景：打针、被狗追、在黑屋子里</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儿童能够命名他人在特定情境下的情绪，不少于4种情绪。</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儿童不能命名他人在特定情境下的情绪，不少于4种情绪。</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操作指导：</a:t>
                      </a: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1、呈现图片描述出情景并提问：“他\她的心情怎么样？</a:t>
                      </a: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2、儿童回答：“开心\难过\害怕\生气。</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8" name="表格 7"/>
          <p:cNvGraphicFramePr/>
          <p:nvPr>
            <p:custDataLst>
              <p:tags r:id="rId8"/>
            </p:custDataLst>
          </p:nvPr>
        </p:nvGraphicFramePr>
        <p:xfrm>
          <a:off x="201930" y="2537460"/>
          <a:ext cx="11718925" cy="3285490"/>
        </p:xfrm>
        <a:graphic>
          <a:graphicData uri="http://schemas.openxmlformats.org/drawingml/2006/table">
            <a:tbl>
              <a:tblPr/>
              <a:tblGrid>
                <a:gridCol w="462915"/>
                <a:gridCol w="462915"/>
                <a:gridCol w="1885950"/>
                <a:gridCol w="591185"/>
                <a:gridCol w="1270000"/>
                <a:gridCol w="1065530"/>
                <a:gridCol w="1069340"/>
                <a:gridCol w="1376680"/>
                <a:gridCol w="1205865"/>
                <a:gridCol w="2328545"/>
              </a:tblGrid>
              <a:tr h="941070">
                <a:tc>
                  <a:txBody>
                    <a:bodyPr/>
                    <a:p>
                      <a:pPr indent="0">
                        <a:buNone/>
                      </a:pPr>
                      <a:r>
                        <a:rPr lang="en-US" sz="800" b="0">
                          <a:solidFill>
                            <a:srgbClr val="000000"/>
                          </a:solidFill>
                          <a:latin typeface="微软雅黑" panose="020B0503020204020204" charset="-122"/>
                        </a:rPr>
                        <a:t>12</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基本意图：观察他人眼神的注视，儿童能够推论出他人的渴望。</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次数3次</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需拍摄成人观看物品时眼神方向的图片</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观察他人眼神的注视，儿童能够推论出他人的渴望。</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观察他人眼神的注视，儿童不能推论出他人的渴望。</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技能描述：当一张图片呈现在儿童眼前，儿童能够根据图片中个体的眼神注视找到那个人想要的东西。</a:t>
                      </a:r>
                      <a:endParaRPr lang="zh-CN" altLang="en-US" sz="10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操作指导：</a:t>
                      </a: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1、呈现图片。</a:t>
                      </a: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2、告诉我这个人想要什么。</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3、儿童根据眼神方向找出该物品。</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60270">
                <a:tc>
                  <a:txBody>
                    <a:bodyPr/>
                    <a:p>
                      <a:pPr indent="0">
                        <a:buNone/>
                      </a:pPr>
                      <a:r>
                        <a:rPr lang="en-US" sz="800" b="0">
                          <a:solidFill>
                            <a:srgbClr val="000000"/>
                          </a:solidFill>
                          <a:latin typeface="微软雅黑" panose="020B0503020204020204" charset="-122"/>
                        </a:rPr>
                        <a:t>13</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基本信念：儿童能够理解“看到即知道”。</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次数2次</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两个盒子、两个糖果</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儿童能够理解“看到即知道”。</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儿童不能理解“看到即知道”。</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操作指导：</a:t>
                      </a: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1、准备两个盒子，盒子里面放好糖果。</a:t>
                      </a: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2、评估者拿着一个盒子看向里面后提问：“我知道里面有什么吗？ ”</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3、儿童回答：知道\是的。</a:t>
                      </a:r>
                      <a:r>
                        <a:rPr lang="en-US" sz="1000" b="0">
                          <a:solidFill>
                            <a:srgbClr val="000000"/>
                          </a:solidFill>
                          <a:latin typeface="宋体" panose="02010600030101010101" pitchFamily="2" charset="-122"/>
                        </a:rPr>
                        <a:t>                       </a:t>
                      </a:r>
                      <a:endParaRPr lang="en-US" sz="1000" b="0">
                        <a:solidFill>
                          <a:srgbClr val="000000"/>
                        </a:solidFill>
                        <a:latin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4、评估者提问：“我为什么会知道里面有什么？”</a:t>
                      </a: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5、儿童回答：“因为你看到了。</a:t>
                      </a:r>
                      <a:r>
                        <a:rPr lang="en-US" sz="1000" b="0">
                          <a:solidFill>
                            <a:srgbClr val="000000"/>
                          </a:solidFill>
                          <a:latin typeface="宋体" panose="02010600030101010101" pitchFamily="2" charset="-122"/>
                        </a:rPr>
                        <a:t>              </a:t>
                      </a:r>
                      <a:endParaRPr lang="en-US" sz="1000" b="0">
                        <a:solidFill>
                          <a:srgbClr val="000000"/>
                        </a:solidFill>
                        <a:latin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6、评估者再次拿另一个盒子，但是不看向盒子里面提问：“我知道里面有什么吗？ ”</a:t>
                      </a:r>
                      <a:r>
                        <a:rPr lang="en-US" sz="1000" b="0">
                          <a:solidFill>
                            <a:srgbClr val="000000"/>
                          </a:solidFill>
                          <a:latin typeface="宋体" panose="02010600030101010101" pitchFamily="2" charset="-122"/>
                        </a:rPr>
                        <a:t>                               </a:t>
                      </a:r>
                      <a:endParaRPr lang="en-US" sz="1000" b="0">
                        <a:solidFill>
                          <a:srgbClr val="000000"/>
                        </a:solidFill>
                        <a:latin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7、儿童回答：不知道。</a:t>
                      </a:r>
                      <a:r>
                        <a:rPr lang="en-US" sz="1000" b="0">
                          <a:solidFill>
                            <a:srgbClr val="000000"/>
                          </a:solidFill>
                          <a:latin typeface="宋体" panose="02010600030101010101" pitchFamily="2" charset="-122"/>
                        </a:rPr>
                        <a:t>                      </a:t>
                      </a:r>
                      <a:endParaRPr lang="en-US" sz="1000" b="0">
                        <a:solidFill>
                          <a:srgbClr val="000000"/>
                        </a:solidFill>
                        <a:latin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8、评估者提问：“我为什么不知道里面有什么？”</a:t>
                      </a: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9、儿童回答：“因为你没有看到。</a:t>
                      </a:r>
                      <a:r>
                        <a:rPr lang="en-US" sz="1000" b="0">
                          <a:solidFill>
                            <a:srgbClr val="000000"/>
                          </a:solidFill>
                          <a:latin typeface="宋体" panose="02010600030101010101" pitchFamily="2" charset="-122"/>
                        </a:rPr>
                        <a:t>     </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custDataLst>
              <p:tags r:id="rId5"/>
            </p:custDataLst>
          </p:nvPr>
        </p:nvGraphicFramePr>
        <p:xfrm>
          <a:off x="205740" y="734060"/>
          <a:ext cx="11694160" cy="1031875"/>
        </p:xfrm>
        <a:graphic>
          <a:graphicData uri="http://schemas.openxmlformats.org/drawingml/2006/table">
            <a:tbl>
              <a:tblPr/>
              <a:tblGrid>
                <a:gridCol w="486410"/>
                <a:gridCol w="1983105"/>
                <a:gridCol w="622300"/>
                <a:gridCol w="932815"/>
                <a:gridCol w="787400"/>
                <a:gridCol w="1266190"/>
                <a:gridCol w="1904365"/>
                <a:gridCol w="3711575"/>
              </a:tblGrid>
              <a:tr h="1031875">
                <a:tc>
                  <a:txBody>
                    <a:bodyPr/>
                    <a:p>
                      <a:pPr indent="0" algn="ctr">
                        <a:buNone/>
                      </a:pPr>
                      <a:r>
                        <a:rPr lang="en-US" sz="800" b="0">
                          <a:solidFill>
                            <a:srgbClr val="FF0000"/>
                          </a:solidFill>
                          <a:latin typeface="微软雅黑" panose="020B0503020204020204" charset="-122"/>
                        </a:rPr>
                        <a:t>4M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儿童能够分析故事中主人翁角色的想法并预测其行为。</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脚本故事</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儿童能够分析故事中主人翁角色的想法并预测其行为。</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儿童不能分析故事中主人翁角色的想法并预测其行为。</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脚本：小华找不到她的足球，足球可能在桌子下或者床底下，小华认为足球应该在床底下，所以小华就去床底下找足球，并且找到了足球。</a:t>
                      </a:r>
                      <a:endParaRPr lang="zh-CN" sz="1000" b="0">
                        <a:solidFill>
                          <a:srgbClr val="000000"/>
                        </a:solidFill>
                        <a:latin typeface="Arial" panose="020B0604020202020204" pitchFamily="34" charset="0"/>
                        <a:ea typeface="宋体" panose="02010600030101010101" pitchFamily="2" charset="-122"/>
                      </a:endParaRPr>
                    </a:p>
                    <a:p>
                      <a:pPr indent="0">
                        <a:buNone/>
                      </a:pPr>
                      <a:endParaRPr lang="zh-CN" altLang="en-US" sz="1000"/>
                    </a:p>
                    <a:p>
                      <a:pPr indent="0">
                        <a:buNone/>
                      </a:pPr>
                      <a:r>
                        <a:rPr lang="zh-CN" sz="1000" b="0">
                          <a:solidFill>
                            <a:srgbClr val="000000"/>
                          </a:solidFill>
                          <a:latin typeface="Arial" panose="020B0604020202020204" pitchFamily="34" charset="0"/>
                          <a:ea typeface="宋体" panose="02010600030101010101" pitchFamily="2" charset="-122"/>
                        </a:rPr>
                        <a:t>评估者提问：小华去哪里找足球？</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儿童回答：在床下。</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评估者提问：为什么小华要去床下找？</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儿童回答：因为她认为足球在床下。</a:t>
                      </a:r>
                      <a:endParaRPr lang="zh-CN"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6"/>
            </p:custDataLst>
          </p:nvPr>
        </p:nvGraphicFramePr>
        <p:xfrm>
          <a:off x="297180" y="2327275"/>
          <a:ext cx="11539220" cy="3512820"/>
        </p:xfrm>
        <a:graphic>
          <a:graphicData uri="http://schemas.openxmlformats.org/drawingml/2006/table">
            <a:tbl>
              <a:tblPr/>
              <a:tblGrid>
                <a:gridCol w="461010"/>
                <a:gridCol w="461010"/>
                <a:gridCol w="1878965"/>
                <a:gridCol w="588645"/>
                <a:gridCol w="2287270"/>
                <a:gridCol w="1219835"/>
                <a:gridCol w="1035050"/>
                <a:gridCol w="966470"/>
                <a:gridCol w="2640965"/>
              </a:tblGrid>
              <a:tr h="2122170">
                <a:tc>
                  <a:txBody>
                    <a:bodyPr/>
                    <a:p>
                      <a:pPr indent="0">
                        <a:buNone/>
                      </a:pPr>
                      <a:r>
                        <a:rPr lang="en-US" sz="1000" b="0">
                          <a:solidFill>
                            <a:srgbClr val="000000"/>
                          </a:solidFill>
                          <a:latin typeface="微软雅黑" panose="020B0503020204020204" charset="-122"/>
                        </a:rPr>
                        <a:t>15</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情绪命名：儿童能够命名自己在特定情境下的情绪，不少于4种情绪。</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次数4次</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儿童强化物的图片、儿童强化物坏掉的图片、儿童害怕的物品图片、</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儿童能够命名自己在特定情境下的情绪，不少于4种情绪。</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儿童不能命名自己在特定情境下的情绪，不少于4种情绪。</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操作指导：</a:t>
                      </a: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1、呈现儿童强化物的图片并提问：“给你XX，你的心情怎么样？</a:t>
                      </a: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2、儿童回答：“开心”。</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3、移除儿童强化物的图片并提问：“xx拿走了，你的心情怎么样？”</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4、儿童回答：“生气”。</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5、呈现儿童强化物坏掉的图片并提问：“xx坏掉了，你的心情怎么样？”</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6、儿童回答：“伤心”。</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7、呈现儿童害怕的物品图片并提问：“看到了xx，你的心情怎么样？”</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8、儿童回答：“害怕”。</a:t>
                      </a:r>
                      <a:endParaRPr lang="zh-CN" altLang="en-US" sz="10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390650">
                <a:tc>
                  <a:txBody>
                    <a:bodyPr/>
                    <a:p>
                      <a:pPr indent="0">
                        <a:buNone/>
                      </a:pPr>
                      <a:r>
                        <a:rPr lang="en-US" sz="1000" b="0">
                          <a:solidFill>
                            <a:srgbClr val="000000"/>
                          </a:solidFill>
                          <a:latin typeface="微软雅黑" panose="020B0503020204020204" charset="-122"/>
                        </a:rPr>
                        <a:t>16</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因果关系：儿童能够理解在特定情境中他人产生情绪的原因。</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次数4次</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1、开心的场景：吃薯片、吃冰淇淋、收到生日蛋糕</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2、难过的场景：薯片撒了、冰淇淋掉地上了、生日蛋糕掉了</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3、生气的场景：玩具被他人抢走了、被球砸了、被推倒了</a:t>
                      </a:r>
                      <a:endParaRPr lang="zh-CN" sz="1000" b="0">
                        <a:solidFill>
                          <a:srgbClr val="000000"/>
                        </a:solidFill>
                        <a:latin typeface="Arial" panose="020B0604020202020204" pitchFamily="34" charset="0"/>
                        <a:ea typeface="微软雅黑" panose="020B0503020204020204" charset="-122"/>
                      </a:endParaRPr>
                    </a:p>
                    <a:p>
                      <a:pPr indent="0">
                        <a:buNone/>
                      </a:pPr>
                      <a:r>
                        <a:rPr lang="zh-CN" sz="1000" b="0">
                          <a:solidFill>
                            <a:srgbClr val="000000"/>
                          </a:solidFill>
                          <a:latin typeface="Arial" panose="020B0604020202020204" pitchFamily="34" charset="0"/>
                          <a:ea typeface="微软雅黑" panose="020B0503020204020204" charset="-122"/>
                        </a:rPr>
                        <a:t>4、害怕的情景：打针、被狗追、在黑屋子里</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以情境为基础的情绪图片</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儿童能够理解在特定情境中他人产生情绪的原因。</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儿童不能理解在特定情境中他人产生情绪的原因。</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操作指导：</a:t>
                      </a: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1、呈现图片并提问发生了什么事？</a:t>
                      </a: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2、儿童正确描述情景。</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3、评估者提问：“他\她的心情怎么样？”</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4、儿童回答正确心情。</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5、评估者提问：“为什么他\她会有这样的感觉？”</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6、儿童可用“因为....所以....”句式回答。</a:t>
                      </a:r>
                      <a:endParaRPr lang="zh-CN" altLang="en-US" sz="10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custDataLst>
              <p:tags r:id="rId5"/>
            </p:custDataLst>
          </p:nvPr>
        </p:nvGraphicFramePr>
        <p:xfrm>
          <a:off x="205740" y="734060"/>
          <a:ext cx="11694160" cy="1031875"/>
        </p:xfrm>
        <a:graphic>
          <a:graphicData uri="http://schemas.openxmlformats.org/drawingml/2006/table">
            <a:tbl>
              <a:tblPr/>
              <a:tblGrid>
                <a:gridCol w="486410"/>
                <a:gridCol w="1983105"/>
                <a:gridCol w="622300"/>
                <a:gridCol w="932815"/>
                <a:gridCol w="787400"/>
                <a:gridCol w="1266190"/>
                <a:gridCol w="1904365"/>
                <a:gridCol w="3711575"/>
              </a:tblGrid>
              <a:tr h="1031875">
                <a:tc>
                  <a:txBody>
                    <a:bodyPr/>
                    <a:p>
                      <a:pPr indent="0" algn="ctr">
                        <a:buNone/>
                      </a:pPr>
                      <a:r>
                        <a:rPr lang="en-US" sz="800" b="0">
                          <a:solidFill>
                            <a:srgbClr val="FF0000"/>
                          </a:solidFill>
                          <a:latin typeface="微软雅黑" panose="020B0503020204020204" charset="-122"/>
                        </a:rPr>
                        <a:t>4M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儿童能够分析故事中主人翁角色的想法并预测其行为。</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脚本故事</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儿童能够分析故事中主人翁角色的想法并预测其行为。</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儿童不能分析故事中主人翁角色的想法并预测其行为。</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脚本：小华找不到她的足球，足球可能在桌子下或者床底下，小华认为足球应该在床底下，所以小华就去床底下找足球，并且找到了足球。</a:t>
                      </a:r>
                      <a:endParaRPr lang="zh-CN" sz="1000" b="0">
                        <a:solidFill>
                          <a:srgbClr val="000000"/>
                        </a:solidFill>
                        <a:latin typeface="Arial" panose="020B0604020202020204" pitchFamily="34" charset="0"/>
                        <a:ea typeface="宋体" panose="02010600030101010101" pitchFamily="2" charset="-122"/>
                      </a:endParaRPr>
                    </a:p>
                    <a:p>
                      <a:pPr indent="0">
                        <a:buNone/>
                      </a:pPr>
                      <a:endParaRPr lang="zh-CN" altLang="en-US" sz="1000"/>
                    </a:p>
                    <a:p>
                      <a:pPr indent="0">
                        <a:buNone/>
                      </a:pPr>
                      <a:r>
                        <a:rPr lang="zh-CN" sz="1000" b="0">
                          <a:solidFill>
                            <a:srgbClr val="000000"/>
                          </a:solidFill>
                          <a:latin typeface="Arial" panose="020B0604020202020204" pitchFamily="34" charset="0"/>
                          <a:ea typeface="宋体" panose="02010600030101010101" pitchFamily="2" charset="-122"/>
                        </a:rPr>
                        <a:t>评估者提问：小华去哪里找足球？</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儿童回答：在床下。</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评估者提问：为什么小华要去床下找？</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儿童回答：因为她认为足球在床下。</a:t>
                      </a:r>
                      <a:endParaRPr lang="zh-CN"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6"/>
            </p:custDataLst>
          </p:nvPr>
        </p:nvGraphicFramePr>
        <p:xfrm>
          <a:off x="297180" y="2428875"/>
          <a:ext cx="11602085" cy="3398520"/>
        </p:xfrm>
        <a:graphic>
          <a:graphicData uri="http://schemas.openxmlformats.org/drawingml/2006/table">
            <a:tbl>
              <a:tblPr/>
              <a:tblGrid>
                <a:gridCol w="464185"/>
                <a:gridCol w="462915"/>
                <a:gridCol w="1888490"/>
                <a:gridCol w="593725"/>
                <a:gridCol w="2299335"/>
                <a:gridCol w="1225550"/>
                <a:gridCol w="1040765"/>
                <a:gridCol w="970915"/>
                <a:gridCol w="2656205"/>
              </a:tblGrid>
              <a:tr h="3398520">
                <a:tc>
                  <a:txBody>
                    <a:bodyPr/>
                    <a:p>
                      <a:pPr indent="0">
                        <a:buNone/>
                      </a:pPr>
                      <a:r>
                        <a:rPr lang="en-US" sz="1000" b="0">
                          <a:solidFill>
                            <a:srgbClr val="000000"/>
                          </a:solidFill>
                          <a:latin typeface="微软雅黑" panose="020B0503020204020204" charset="-122"/>
                        </a:rPr>
                        <a:t>17</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因果关系：儿童能够理解在特定情境中自己产生情绪的原因。</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次数4次</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儿童强化物的图片、儿童强化物坏掉的图片、儿童害怕的物品图片、</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儿童能够理解在特定情境中自己产生情绪的原因。</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儿童不能理解在特定情境中自己产生情绪的原因。</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操作指导：</a:t>
                      </a:r>
                      <a:r>
                        <a:rPr lang="en-US" sz="900" b="0">
                          <a:solidFill>
                            <a:srgbClr val="000000"/>
                          </a:solidFill>
                          <a:latin typeface="宋体" panose="02010600030101010101" pitchFamily="2" charset="-122"/>
                        </a:rPr>
                        <a:t>                                                                                        </a:t>
                      </a:r>
                      <a:r>
                        <a:rPr lang="zh-CN" sz="900" b="0">
                          <a:solidFill>
                            <a:srgbClr val="000000"/>
                          </a:solidFill>
                          <a:latin typeface="Arial" panose="020B0604020202020204" pitchFamily="34" charset="0"/>
                          <a:ea typeface="宋体" panose="02010600030101010101" pitchFamily="2" charset="-122"/>
                        </a:rPr>
                        <a:t>1、呈现儿童强化物的图片并提问：“给你XX，你的心情怎么样？</a:t>
                      </a:r>
                      <a:r>
                        <a:rPr lang="en-US" sz="900" b="0">
                          <a:solidFill>
                            <a:srgbClr val="000000"/>
                          </a:solidFill>
                          <a:latin typeface="宋体" panose="02010600030101010101" pitchFamily="2" charset="-122"/>
                        </a:rPr>
                        <a:t>                                                                                             </a:t>
                      </a:r>
                      <a:r>
                        <a:rPr lang="zh-CN" sz="900" b="0">
                          <a:solidFill>
                            <a:srgbClr val="000000"/>
                          </a:solidFill>
                          <a:latin typeface="Arial" panose="020B0604020202020204" pitchFamily="34" charset="0"/>
                          <a:ea typeface="宋体" panose="02010600030101010101" pitchFamily="2" charset="-122"/>
                        </a:rPr>
                        <a:t>2、儿童回答：“开心”。</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3、评估者提问：“为什么你的心情会这样？”</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4、儿童可用“因为...所以...”句式回答。</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5、移除儿童强化物的图片并提问：“xx拿走了，你的心情怎么样？”</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6、儿童回答：“生气”。</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7、评估者提问：“为什么你的心情会这样？”</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8、儿童可用“因为...所以...”句式回答。</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9、呈现儿童强化物坏掉的图片并提问：“xx坏掉了，你的心情怎么样？”</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10、儿童回答：“伤心”。</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评估者提问：“为什么你的心情会这样？”</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11、儿童可用“因为...所以...”句式回答。</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12、呈现儿童害怕的物品图片并提问：“看到了xx，你的心情怎么样？”</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12、儿童回答：“害怕”。</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评估者提问：“为什么你的心情会这样？”</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14、儿童可用“因为...所以...”句式回答。</a:t>
                      </a:r>
                      <a:endParaRPr lang="zh-CN" altLang="en-US" sz="9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custDataLst>
              <p:tags r:id="rId5"/>
            </p:custDataLst>
          </p:nvPr>
        </p:nvGraphicFramePr>
        <p:xfrm>
          <a:off x="205740" y="734060"/>
          <a:ext cx="11694160" cy="1031875"/>
        </p:xfrm>
        <a:graphic>
          <a:graphicData uri="http://schemas.openxmlformats.org/drawingml/2006/table">
            <a:tbl>
              <a:tblPr/>
              <a:tblGrid>
                <a:gridCol w="486410"/>
                <a:gridCol w="1983105"/>
                <a:gridCol w="622300"/>
                <a:gridCol w="932815"/>
                <a:gridCol w="787400"/>
                <a:gridCol w="1266190"/>
                <a:gridCol w="1904365"/>
                <a:gridCol w="3711575"/>
              </a:tblGrid>
              <a:tr h="1031875">
                <a:tc>
                  <a:txBody>
                    <a:bodyPr/>
                    <a:p>
                      <a:pPr indent="0" algn="ctr">
                        <a:buNone/>
                      </a:pPr>
                      <a:r>
                        <a:rPr lang="en-US" sz="800" b="0">
                          <a:solidFill>
                            <a:srgbClr val="FF0000"/>
                          </a:solidFill>
                          <a:latin typeface="微软雅黑" panose="020B0503020204020204" charset="-122"/>
                        </a:rPr>
                        <a:t>4M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儿童能够分析故事中主人翁角色的想法并预测其行为。</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脚本故事</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儿童能够分析故事中主人翁角色的想法并预测其行为。</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儿童不能分析故事中主人翁角色的想法并预测其行为。</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脚本：小华找不到她的足球，足球可能在桌子下或者床底下，小华认为足球应该在床底下，所以小华就去床底下找足球，并且找到了足球。</a:t>
                      </a:r>
                      <a:endParaRPr lang="zh-CN" sz="1000" b="0">
                        <a:solidFill>
                          <a:srgbClr val="000000"/>
                        </a:solidFill>
                        <a:latin typeface="Arial" panose="020B0604020202020204" pitchFamily="34" charset="0"/>
                        <a:ea typeface="宋体" panose="02010600030101010101" pitchFamily="2" charset="-122"/>
                      </a:endParaRPr>
                    </a:p>
                    <a:p>
                      <a:pPr indent="0">
                        <a:buNone/>
                      </a:pPr>
                      <a:endParaRPr lang="zh-CN" altLang="en-US" sz="1000"/>
                    </a:p>
                    <a:p>
                      <a:pPr indent="0">
                        <a:buNone/>
                      </a:pPr>
                      <a:r>
                        <a:rPr lang="zh-CN" sz="1000" b="0">
                          <a:solidFill>
                            <a:srgbClr val="000000"/>
                          </a:solidFill>
                          <a:latin typeface="Arial" panose="020B0604020202020204" pitchFamily="34" charset="0"/>
                          <a:ea typeface="宋体" panose="02010600030101010101" pitchFamily="2" charset="-122"/>
                        </a:rPr>
                        <a:t>评估者提问：小华去哪里找足球？</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儿童回答：在床下。</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评估者提问：为什么小华要去床下找？</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儿童回答：因为她认为足球在床下。</a:t>
                      </a:r>
                      <a:endParaRPr lang="zh-CN"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6"/>
            </p:custDataLst>
          </p:nvPr>
        </p:nvGraphicFramePr>
        <p:xfrm>
          <a:off x="70485" y="2115820"/>
          <a:ext cx="11988165" cy="4079240"/>
        </p:xfrm>
        <a:graphic>
          <a:graphicData uri="http://schemas.openxmlformats.org/drawingml/2006/table">
            <a:tbl>
              <a:tblPr/>
              <a:tblGrid>
                <a:gridCol w="479425"/>
                <a:gridCol w="478790"/>
                <a:gridCol w="1951990"/>
                <a:gridCol w="611505"/>
                <a:gridCol w="2376805"/>
                <a:gridCol w="1266190"/>
                <a:gridCol w="1076325"/>
                <a:gridCol w="1003300"/>
                <a:gridCol w="2743835"/>
              </a:tblGrid>
              <a:tr h="2192020">
                <a:tc>
                  <a:txBody>
                    <a:bodyPr/>
                    <a:p>
                      <a:pPr indent="0">
                        <a:buNone/>
                      </a:pPr>
                      <a:r>
                        <a:rPr lang="en-US" sz="1200" b="0">
                          <a:solidFill>
                            <a:srgbClr val="000000"/>
                          </a:solidFill>
                          <a:latin typeface="微软雅黑" panose="020B0503020204020204" charset="-122"/>
                        </a:rPr>
                        <a:t>18</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愿望-情绪：儿童能够理解自己的情绪会因为愿望是否实现而感到开心或伤心。</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次数2次</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无</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儿童偏好物品</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儿童能够理解自己的情绪会因为愿望是否实现而感到开心或伤心。</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儿童不能理解自己的情绪会因为愿望是否实现而感到开心或伤心。</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操作指导：</a:t>
                      </a: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1、呈现儿童当下想要的物品，并给予儿童？</a:t>
                      </a: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2、评估者提问：“你想要什么？你有得到你想要的东西吗？你的心情如何？为什么你会有这样的心情？”</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3、儿童回答：“我想要...”“我能得到想要的”“我觉得...”“因为我得到我想要的东西”。</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4、呈现儿童当下想要的物品，不给予儿童？</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5、评估者提问：“你想要什么？你有得到你想要的东西吗？你的心情如何？为什么你会有这样的心情？”</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6、儿童回答：“我想要...”“我不能得到想要的”“我觉得...”“因为我没有得到我想要的东西”。</a:t>
                      </a:r>
                      <a:endParaRPr lang="zh-CN" altLang="en-US" sz="10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734820">
                <a:tc>
                  <a:txBody>
                    <a:bodyPr/>
                    <a:p>
                      <a:pPr indent="0">
                        <a:buNone/>
                      </a:pPr>
                      <a:r>
                        <a:rPr lang="en-US" sz="1200" b="0">
                          <a:solidFill>
                            <a:srgbClr val="000000"/>
                          </a:solidFill>
                          <a:latin typeface="微软雅黑" panose="020B0503020204020204" charset="-122"/>
                        </a:rPr>
                        <a:t>19</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愿望-情绪：儿童能够理解他人的情绪会因为愿望是否实现而感到开心或伤心。</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次数2次</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1、开心：想要吃饼干、得到饼干</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2、伤心：想要吃饼干、没有得到饼干</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无</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儿童能够理解他人的情绪会因为愿望是否实现而感到开心或伤心。</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儿童不能理解他人的情绪会因为愿望是否实现而感到开心或伤心。</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操作指导：</a:t>
                      </a: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1、呈现一他人愿望实现的图片和没有实现的图片。</a:t>
                      </a: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2、评估者提问：“他\她想要什么？”</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3、儿童正确回答。</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4、评估者提问：“他\她得到什么了？”</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5、儿童正确回答。</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6、评估者提问：“他\她得到想要的了？”</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7、儿童正确回答。</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8、评估者提问：“他\她感觉怎么样？”</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9、儿童正确回答。</a:t>
                      </a:r>
                      <a:endParaRPr lang="zh-CN" sz="1000" b="0">
                        <a:solidFill>
                          <a:srgbClr val="000000"/>
                        </a:solidFill>
                        <a:latin typeface="Arial" panose="020B0604020202020204" pitchFamily="34" charset="0"/>
                        <a:ea typeface="宋体" panose="02010600030101010101" pitchFamily="2" charset="-122"/>
                      </a:endParaRPr>
                    </a:p>
                    <a:p>
                      <a:pPr indent="0">
                        <a:buNone/>
                      </a:pPr>
                      <a:endParaRPr lang="zh-CN" altLang="en-US" sz="10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custDataLst>
              <p:tags r:id="rId5"/>
            </p:custDataLst>
          </p:nvPr>
        </p:nvGraphicFramePr>
        <p:xfrm>
          <a:off x="205740" y="734060"/>
          <a:ext cx="11694160" cy="1031875"/>
        </p:xfrm>
        <a:graphic>
          <a:graphicData uri="http://schemas.openxmlformats.org/drawingml/2006/table">
            <a:tbl>
              <a:tblPr/>
              <a:tblGrid>
                <a:gridCol w="486410"/>
                <a:gridCol w="1983105"/>
                <a:gridCol w="622300"/>
                <a:gridCol w="932815"/>
                <a:gridCol w="787400"/>
                <a:gridCol w="1266190"/>
                <a:gridCol w="1904365"/>
                <a:gridCol w="3711575"/>
              </a:tblGrid>
              <a:tr h="1031875">
                <a:tc>
                  <a:txBody>
                    <a:bodyPr/>
                    <a:p>
                      <a:pPr indent="0" algn="ctr">
                        <a:buNone/>
                      </a:pPr>
                      <a:r>
                        <a:rPr lang="en-US" sz="800" b="0">
                          <a:solidFill>
                            <a:srgbClr val="FF0000"/>
                          </a:solidFill>
                          <a:latin typeface="微软雅黑" panose="020B0503020204020204" charset="-122"/>
                        </a:rPr>
                        <a:t>4M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儿童能够分析故事中主人翁角色的想法并预测其行为。</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脚本故事</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儿童能够分析故事中主人翁角色的想法并预测其行为。</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儿童不能分析故事中主人翁角色的想法并预测其行为。</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脚本：小华找不到她的足球，足球可能在桌子下或者床底下，小华认为足球应该在床底下，所以小华就去床底下找足球，并且找到了足球。</a:t>
                      </a:r>
                      <a:endParaRPr lang="zh-CN" sz="1000" b="0">
                        <a:solidFill>
                          <a:srgbClr val="000000"/>
                        </a:solidFill>
                        <a:latin typeface="Arial" panose="020B0604020202020204" pitchFamily="34" charset="0"/>
                        <a:ea typeface="宋体" panose="02010600030101010101" pitchFamily="2" charset="-122"/>
                      </a:endParaRPr>
                    </a:p>
                    <a:p>
                      <a:pPr indent="0">
                        <a:buNone/>
                      </a:pPr>
                      <a:endParaRPr lang="zh-CN" altLang="en-US" sz="1000"/>
                    </a:p>
                    <a:p>
                      <a:pPr indent="0">
                        <a:buNone/>
                      </a:pPr>
                      <a:r>
                        <a:rPr lang="zh-CN" sz="1000" b="0">
                          <a:solidFill>
                            <a:srgbClr val="000000"/>
                          </a:solidFill>
                          <a:latin typeface="Arial" panose="020B0604020202020204" pitchFamily="34" charset="0"/>
                          <a:ea typeface="宋体" panose="02010600030101010101" pitchFamily="2" charset="-122"/>
                        </a:rPr>
                        <a:t>评估者提问：小华去哪里找足球？</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儿童回答：在床下。</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评估者提问：为什么小华要去床下找？</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儿童回答：因为她认为足球在床下。</a:t>
                      </a:r>
                      <a:endParaRPr lang="zh-CN"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6"/>
            </p:custDataLst>
          </p:nvPr>
        </p:nvGraphicFramePr>
        <p:xfrm>
          <a:off x="206375" y="2259965"/>
          <a:ext cx="11764010" cy="3490595"/>
        </p:xfrm>
        <a:graphic>
          <a:graphicData uri="http://schemas.openxmlformats.org/drawingml/2006/table">
            <a:tbl>
              <a:tblPr/>
              <a:tblGrid>
                <a:gridCol w="469900"/>
                <a:gridCol w="470535"/>
                <a:gridCol w="1914525"/>
                <a:gridCol w="601980"/>
                <a:gridCol w="2331085"/>
                <a:gridCol w="1243330"/>
                <a:gridCol w="1054735"/>
                <a:gridCol w="984885"/>
                <a:gridCol w="2693035"/>
              </a:tblGrid>
              <a:tr h="2002790">
                <a:tc>
                  <a:txBody>
                    <a:bodyPr/>
                    <a:p>
                      <a:pPr indent="0">
                        <a:buNone/>
                      </a:pPr>
                      <a:r>
                        <a:rPr lang="en-US" sz="1200" b="0">
                          <a:solidFill>
                            <a:srgbClr val="000000"/>
                          </a:solidFill>
                          <a:latin typeface="微软雅黑" panose="020B0503020204020204" charset="-122"/>
                        </a:rPr>
                        <a:t>20</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因果关系：儿童能够命名他人因欲望而产生情绪的原因。</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次数2次</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1、开心：想要汽车玩具、得到汽车玩具</a:t>
                      </a:r>
                      <a:endParaRPr lang="zh-CN" sz="1200" b="0">
                        <a:solidFill>
                          <a:srgbClr val="000000"/>
                        </a:solidFill>
                        <a:latin typeface="Arial" panose="020B0604020202020204" pitchFamily="34" charset="0"/>
                        <a:ea typeface="微软雅黑" panose="020B0503020204020204" charset="-122"/>
                      </a:endParaRPr>
                    </a:p>
                    <a:p>
                      <a:pPr indent="0">
                        <a:buNone/>
                      </a:pPr>
                      <a:r>
                        <a:rPr lang="zh-CN" sz="1200" b="0">
                          <a:solidFill>
                            <a:srgbClr val="000000"/>
                          </a:solidFill>
                          <a:latin typeface="Arial" panose="020B0604020202020204" pitchFamily="34" charset="0"/>
                          <a:ea typeface="微软雅黑" panose="020B0503020204020204" charset="-122"/>
                        </a:rPr>
                        <a:t>2、伤心：想要汽车玩具、没有得到汽车玩具</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无</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儿童能够命名他人因欲望而产生情绪的原因。</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儿童不能命名他人因欲望而产生情绪的原因。</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操作指导：</a:t>
                      </a: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1、呈现一他人愿望实现的图片和没有实现的图片。</a:t>
                      </a: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2、评估者提问：“他\她想要什么？”</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3、儿童正确回答。</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4、评估者提问：“他\她得到什么了？”</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5、儿童正确回答。</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6、评估者提问：“他\她得到想要的了？”</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7、儿童正确回答。</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8、评估者提问：“他\她感觉怎么样？”</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9、儿童正确回答。</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10、评估者提问：“为什么他\她会有这种感觉？”</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11、儿童正确回答。</a:t>
                      </a:r>
                      <a:endParaRPr lang="zh-CN" altLang="en-US" sz="10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487805">
                <a:tc>
                  <a:txBody>
                    <a:bodyPr/>
                    <a:p>
                      <a:pPr indent="0">
                        <a:buNone/>
                      </a:pPr>
                      <a:r>
                        <a:rPr lang="en-US" sz="1200" b="0">
                          <a:solidFill>
                            <a:srgbClr val="000000"/>
                          </a:solidFill>
                          <a:latin typeface="微软雅黑" panose="020B0503020204020204" charset="-122"/>
                        </a:rPr>
                        <a:t>21</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儿童能够区分物理和心理的区别。</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次数3次</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无</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无</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儿童能够区分物理和心理的区别。</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儿童不能区分物理和心理的区别。</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脚本：</a:t>
                      </a: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1、“小明认为汽车在桌子上，小华手上拿着汽车玩具，谁确定是有汽车玩具？”</a:t>
                      </a: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2、儿童回答：“小华”</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3、“小真在脑中想小狗，小月怀里抱着小狗，谁可以碰到狗？”</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4、儿童回答：“小月”</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5、“小美想要自行车，小红正在骑自行车，谁有自行车？”</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6、儿童回答：“小红”</a:t>
                      </a:r>
                      <a:endParaRPr lang="zh-CN" altLang="en-US" sz="10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custDataLst>
              <p:tags r:id="rId5"/>
            </p:custDataLst>
          </p:nvPr>
        </p:nvGraphicFramePr>
        <p:xfrm>
          <a:off x="205740" y="734060"/>
          <a:ext cx="11694160" cy="1031875"/>
        </p:xfrm>
        <a:graphic>
          <a:graphicData uri="http://schemas.openxmlformats.org/drawingml/2006/table">
            <a:tbl>
              <a:tblPr/>
              <a:tblGrid>
                <a:gridCol w="486410"/>
                <a:gridCol w="1983105"/>
                <a:gridCol w="622300"/>
                <a:gridCol w="932815"/>
                <a:gridCol w="787400"/>
                <a:gridCol w="1266190"/>
                <a:gridCol w="1904365"/>
                <a:gridCol w="3711575"/>
              </a:tblGrid>
              <a:tr h="1031875">
                <a:tc>
                  <a:txBody>
                    <a:bodyPr/>
                    <a:p>
                      <a:pPr indent="0" algn="ctr">
                        <a:buNone/>
                      </a:pPr>
                      <a:r>
                        <a:rPr lang="en-US" sz="800" b="0">
                          <a:solidFill>
                            <a:srgbClr val="FF0000"/>
                          </a:solidFill>
                          <a:latin typeface="微软雅黑" panose="020B0503020204020204" charset="-122"/>
                        </a:rPr>
                        <a:t>4M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儿童能够分析故事中主人翁角色的想法并预测其行为。</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脚本故事</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儿童能够分析故事中主人翁角色的想法并预测其行为。</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儿童不能分析故事中主人翁角色的想法并预测其行为。</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脚本：小华找不到她的足球，足球可能在桌子下或者床底下，小华认为足球应该在床底下，所以小华就去床底下找足球，并且找到了足球。</a:t>
                      </a:r>
                      <a:endParaRPr lang="zh-CN" sz="1000" b="0">
                        <a:solidFill>
                          <a:srgbClr val="000000"/>
                        </a:solidFill>
                        <a:latin typeface="Arial" panose="020B0604020202020204" pitchFamily="34" charset="0"/>
                        <a:ea typeface="宋体" panose="02010600030101010101" pitchFamily="2" charset="-122"/>
                      </a:endParaRPr>
                    </a:p>
                    <a:p>
                      <a:pPr indent="0">
                        <a:buNone/>
                      </a:pPr>
                      <a:endParaRPr lang="zh-CN" altLang="en-US" sz="1000"/>
                    </a:p>
                    <a:p>
                      <a:pPr indent="0">
                        <a:buNone/>
                      </a:pPr>
                      <a:r>
                        <a:rPr lang="zh-CN" sz="1000" b="0">
                          <a:solidFill>
                            <a:srgbClr val="000000"/>
                          </a:solidFill>
                          <a:latin typeface="Arial" panose="020B0604020202020204" pitchFamily="34" charset="0"/>
                          <a:ea typeface="宋体" panose="02010600030101010101" pitchFamily="2" charset="-122"/>
                        </a:rPr>
                        <a:t>评估者提问：小华去哪里找足球？</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儿童回答：在床下。</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评估者提问：为什么小华要去床下找？</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儿童回答：因为她认为足球在床下。</a:t>
                      </a:r>
                      <a:endParaRPr lang="zh-CN"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6"/>
            </p:custDataLst>
          </p:nvPr>
        </p:nvGraphicFramePr>
        <p:xfrm>
          <a:off x="205105" y="2317115"/>
          <a:ext cx="11764645" cy="3055620"/>
        </p:xfrm>
        <a:graphic>
          <a:graphicData uri="http://schemas.openxmlformats.org/drawingml/2006/table">
            <a:tbl>
              <a:tblPr/>
              <a:tblGrid>
                <a:gridCol w="469900"/>
                <a:gridCol w="470535"/>
                <a:gridCol w="1915160"/>
                <a:gridCol w="600710"/>
                <a:gridCol w="2331720"/>
                <a:gridCol w="1243965"/>
                <a:gridCol w="1054735"/>
                <a:gridCol w="984250"/>
                <a:gridCol w="2693670"/>
              </a:tblGrid>
              <a:tr h="1692910">
                <a:tc>
                  <a:txBody>
                    <a:bodyPr/>
                    <a:p>
                      <a:pPr indent="0">
                        <a:buNone/>
                      </a:pPr>
                      <a:r>
                        <a:rPr lang="en-US" sz="1400" b="0">
                          <a:solidFill>
                            <a:srgbClr val="000000"/>
                          </a:solidFill>
                          <a:latin typeface="微软雅黑" panose="020B0503020204020204" charset="-122"/>
                        </a:rPr>
                        <a:t>22</a:t>
                      </a:r>
                      <a:endParaRPr lang="en-US" altLang="en-US" sz="14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4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400" b="0">
                          <a:solidFill>
                            <a:srgbClr val="000000"/>
                          </a:solidFill>
                          <a:latin typeface="Arial" panose="020B0604020202020204" pitchFamily="34" charset="0"/>
                          <a:ea typeface="微软雅黑" panose="020B0503020204020204" charset="-122"/>
                        </a:rPr>
                        <a:t>一级观点采择：儿童能够理解自己能看到的事物，他人不一定也能看见。</a:t>
                      </a:r>
                      <a:endParaRPr lang="zh-CN" sz="1400" b="0">
                        <a:solidFill>
                          <a:srgbClr val="000000"/>
                        </a:solidFill>
                        <a:latin typeface="Arial" panose="020B0604020202020204" pitchFamily="34" charset="0"/>
                        <a:ea typeface="微软雅黑" panose="020B0503020204020204" charset="-122"/>
                      </a:endParaRPr>
                    </a:p>
                    <a:p>
                      <a:pPr indent="0">
                        <a:buNone/>
                      </a:pPr>
                      <a:endParaRPr lang="zh-CN" altLang="en-US" sz="14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400" b="0">
                          <a:solidFill>
                            <a:srgbClr val="000000"/>
                          </a:solidFill>
                          <a:latin typeface="Arial" panose="020B0604020202020204" pitchFamily="34" charset="0"/>
                          <a:ea typeface="微软雅黑" panose="020B0503020204020204" charset="-122"/>
                        </a:rPr>
                        <a:t>次数4次</a:t>
                      </a:r>
                      <a:endParaRPr lang="zh-CN" altLang="en-US" sz="14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400" b="0">
                          <a:solidFill>
                            <a:srgbClr val="000000"/>
                          </a:solidFill>
                          <a:latin typeface="Arial" panose="020B0604020202020204" pitchFamily="34" charset="0"/>
                          <a:ea typeface="微软雅黑" panose="020B0503020204020204" charset="-122"/>
                        </a:rPr>
                        <a:t>无</a:t>
                      </a:r>
                      <a:endParaRPr lang="zh-CN" altLang="en-US" sz="14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400" b="0">
                          <a:solidFill>
                            <a:srgbClr val="000000"/>
                          </a:solidFill>
                          <a:latin typeface="Arial" panose="020B0604020202020204" pitchFamily="34" charset="0"/>
                          <a:ea typeface="微软雅黑" panose="020B0503020204020204" charset="-122"/>
                        </a:rPr>
                        <a:t>水果和动物卡片各一张</a:t>
                      </a:r>
                      <a:endParaRPr lang="zh-CN" altLang="en-US" sz="14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400" b="0">
                          <a:solidFill>
                            <a:srgbClr val="000000"/>
                          </a:solidFill>
                          <a:latin typeface="Arial" panose="020B0604020202020204" pitchFamily="34" charset="0"/>
                          <a:ea typeface="微软雅黑" panose="020B0503020204020204" charset="-122"/>
                        </a:rPr>
                        <a:t>儿童能够理解自己能看到的事物，他人不一定也能看见。</a:t>
                      </a:r>
                      <a:endParaRPr lang="zh-CN" sz="1400" b="0">
                        <a:solidFill>
                          <a:srgbClr val="000000"/>
                        </a:solidFill>
                        <a:latin typeface="Arial" panose="020B0604020202020204" pitchFamily="34" charset="0"/>
                        <a:ea typeface="微软雅黑" panose="020B0503020204020204" charset="-122"/>
                      </a:endParaRPr>
                    </a:p>
                    <a:p>
                      <a:pPr indent="0">
                        <a:buNone/>
                      </a:pPr>
                      <a:endParaRPr lang="zh-CN" altLang="en-US" sz="14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400" b="0">
                          <a:solidFill>
                            <a:srgbClr val="000000"/>
                          </a:solidFill>
                          <a:latin typeface="Arial" panose="020B0604020202020204" pitchFamily="34" charset="0"/>
                          <a:ea typeface="微软雅黑" panose="020B0503020204020204" charset="-122"/>
                        </a:rPr>
                        <a:t>儿童不能理解自己能看到的事物，他人不一定也能看见。</a:t>
                      </a:r>
                      <a:endParaRPr lang="zh-CN" sz="1400" b="0">
                        <a:solidFill>
                          <a:srgbClr val="000000"/>
                        </a:solidFill>
                        <a:latin typeface="Arial" panose="020B0604020202020204" pitchFamily="34" charset="0"/>
                        <a:ea typeface="微软雅黑" panose="020B0503020204020204" charset="-122"/>
                      </a:endParaRPr>
                    </a:p>
                    <a:p>
                      <a:pPr indent="0">
                        <a:buNone/>
                      </a:pPr>
                      <a:endParaRPr lang="zh-CN" altLang="en-US" sz="14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600" b="0">
                          <a:solidFill>
                            <a:srgbClr val="000000"/>
                          </a:solidFill>
                          <a:latin typeface="Arial" panose="020B0604020202020204" pitchFamily="34" charset="0"/>
                          <a:ea typeface="宋体" panose="02010600030101010101" pitchFamily="2" charset="-122"/>
                        </a:rPr>
                        <a:t>操作指导：</a:t>
                      </a:r>
                      <a:r>
                        <a:rPr lang="en-US" sz="1600" b="0">
                          <a:solidFill>
                            <a:srgbClr val="000000"/>
                          </a:solidFill>
                          <a:latin typeface="宋体" panose="02010600030101010101" pitchFamily="2" charset="-122"/>
                        </a:rPr>
                        <a:t>                                                                                        </a:t>
                      </a:r>
                      <a:r>
                        <a:rPr lang="zh-CN" sz="1600" b="0">
                          <a:solidFill>
                            <a:srgbClr val="000000"/>
                          </a:solidFill>
                          <a:latin typeface="Arial" panose="020B0604020202020204" pitchFamily="34" charset="0"/>
                          <a:ea typeface="宋体" panose="02010600030101010101" pitchFamily="2" charset="-122"/>
                        </a:rPr>
                        <a:t>1、评估者将两张卡片制成一张双面卡片，并介于评估者和儿童之间。</a:t>
                      </a:r>
                      <a:endParaRPr lang="zh-CN" sz="1600" b="0">
                        <a:solidFill>
                          <a:srgbClr val="000000"/>
                        </a:solidFill>
                        <a:latin typeface="Arial" panose="020B0604020202020204" pitchFamily="34" charset="0"/>
                        <a:ea typeface="宋体" panose="02010600030101010101" pitchFamily="2" charset="-122"/>
                      </a:endParaRPr>
                    </a:p>
                    <a:p>
                      <a:pPr indent="0">
                        <a:buNone/>
                      </a:pPr>
                      <a:r>
                        <a:rPr lang="zh-CN" sz="1600" b="0">
                          <a:solidFill>
                            <a:srgbClr val="000000"/>
                          </a:solidFill>
                          <a:latin typeface="Arial" panose="020B0604020202020204" pitchFamily="34" charset="0"/>
                          <a:ea typeface="宋体" panose="02010600030101010101" pitchFamily="2" charset="-122"/>
                        </a:rPr>
                        <a:t>2、评估者提问：“你能看到什么？我能看到什么？”</a:t>
                      </a:r>
                      <a:endParaRPr lang="zh-CN" altLang="en-US" sz="16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362710">
                <a:tc>
                  <a:txBody>
                    <a:bodyPr/>
                    <a:p>
                      <a:pPr indent="0">
                        <a:buNone/>
                      </a:pPr>
                      <a:r>
                        <a:rPr lang="en-US" sz="1400" b="0">
                          <a:solidFill>
                            <a:srgbClr val="000000"/>
                          </a:solidFill>
                          <a:latin typeface="微软雅黑" panose="020B0503020204020204" charset="-122"/>
                        </a:rPr>
                        <a:t>23</a:t>
                      </a:r>
                      <a:endParaRPr lang="en-US" altLang="en-US" sz="14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4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400" b="0">
                          <a:solidFill>
                            <a:srgbClr val="000000"/>
                          </a:solidFill>
                          <a:latin typeface="Arial" panose="020B0604020202020204" pitchFamily="34" charset="0"/>
                          <a:ea typeface="微软雅黑" panose="020B0503020204020204" charset="-122"/>
                        </a:rPr>
                        <a:t>情绪分辨：儿童能够命名在相同情景下不同人因不同喜好会产生不同的情绪。</a:t>
                      </a:r>
                      <a:endParaRPr lang="zh-CN" altLang="en-US" sz="14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400" b="0">
                          <a:solidFill>
                            <a:srgbClr val="000000"/>
                          </a:solidFill>
                          <a:latin typeface="Arial" panose="020B0604020202020204" pitchFamily="34" charset="0"/>
                          <a:ea typeface="微软雅黑" panose="020B0503020204020204" charset="-122"/>
                        </a:rPr>
                        <a:t>次数2次</a:t>
                      </a:r>
                      <a:endParaRPr lang="zh-CN" altLang="en-US" sz="14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400" b="0">
                          <a:solidFill>
                            <a:srgbClr val="000000"/>
                          </a:solidFill>
                          <a:latin typeface="Arial" panose="020B0604020202020204" pitchFamily="34" charset="0"/>
                          <a:ea typeface="微软雅黑" panose="020B0503020204020204" charset="-122"/>
                        </a:rPr>
                        <a:t>脚本故事</a:t>
                      </a:r>
                      <a:endParaRPr lang="zh-CN" altLang="en-US" sz="14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400" b="0">
                          <a:solidFill>
                            <a:srgbClr val="000000"/>
                          </a:solidFill>
                          <a:latin typeface="Arial" panose="020B0604020202020204" pitchFamily="34" charset="0"/>
                          <a:ea typeface="微软雅黑" panose="020B0503020204020204" charset="-122"/>
                        </a:rPr>
                        <a:t>无</a:t>
                      </a:r>
                      <a:endParaRPr lang="zh-CN" altLang="en-US" sz="14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400" b="0">
                          <a:solidFill>
                            <a:srgbClr val="000000"/>
                          </a:solidFill>
                          <a:latin typeface="Arial" panose="020B0604020202020204" pitchFamily="34" charset="0"/>
                          <a:ea typeface="微软雅黑" panose="020B0503020204020204" charset="-122"/>
                        </a:rPr>
                        <a:t>儿童能够命名在相同情景下不同人因不同喜好会产生不同的情绪。</a:t>
                      </a:r>
                      <a:endParaRPr lang="zh-CN" altLang="en-US" sz="14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400" b="0">
                          <a:solidFill>
                            <a:srgbClr val="000000"/>
                          </a:solidFill>
                          <a:latin typeface="Arial" panose="020B0604020202020204" pitchFamily="34" charset="0"/>
                          <a:ea typeface="微软雅黑" panose="020B0503020204020204" charset="-122"/>
                        </a:rPr>
                        <a:t>儿童不能命名在相同情景下不同人因不同喜好会产生不同的情绪。</a:t>
                      </a:r>
                      <a:endParaRPr lang="zh-CN" altLang="en-US" sz="14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600" b="0">
                          <a:solidFill>
                            <a:srgbClr val="000000"/>
                          </a:solidFill>
                          <a:latin typeface="Arial" panose="020B0604020202020204" pitchFamily="34" charset="0"/>
                          <a:ea typeface="宋体" panose="02010600030101010101" pitchFamily="2" charset="-122"/>
                        </a:rPr>
                        <a:t>脚本：小花喜欢吃巧克力，小明不喜欢吃巧克力，如果老师给小花和小明吃巧克力，小花是什么心情？小明是什么心情？</a:t>
                      </a:r>
                      <a:endParaRPr lang="zh-CN" sz="1600" b="0">
                        <a:solidFill>
                          <a:srgbClr val="000000"/>
                        </a:solidFill>
                        <a:latin typeface="Arial" panose="020B0604020202020204" pitchFamily="34" charset="0"/>
                        <a:ea typeface="宋体" panose="02010600030101010101" pitchFamily="2" charset="-122"/>
                      </a:endParaRPr>
                    </a:p>
                    <a:p>
                      <a:pPr indent="0">
                        <a:buNone/>
                      </a:pPr>
                      <a:r>
                        <a:rPr lang="zh-CN" sz="1600" b="0">
                          <a:solidFill>
                            <a:srgbClr val="000000"/>
                          </a:solidFill>
                          <a:latin typeface="Arial" panose="020B0604020202020204" pitchFamily="34" charset="0"/>
                          <a:ea typeface="宋体" panose="02010600030101010101" pitchFamily="2" charset="-122"/>
                        </a:rPr>
                        <a:t>儿童回答：小花开心、小明不开心。</a:t>
                      </a:r>
                      <a:endParaRPr lang="zh-CN" altLang="en-US" sz="16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graphicFrame>
        <p:nvGraphicFramePr>
          <p:cNvPr id="3" name="表格 2"/>
          <p:cNvGraphicFramePr/>
          <p:nvPr/>
        </p:nvGraphicFramePr>
        <p:xfrm>
          <a:off x="407670" y="654875"/>
          <a:ext cx="16169640" cy="1676400"/>
        </p:xfrm>
        <a:graphic>
          <a:graphicData uri="http://schemas.openxmlformats.org/drawingml/2006/table">
            <a:tbl>
              <a:tblPr/>
              <a:tblGrid>
                <a:gridCol w="456565"/>
                <a:gridCol w="1860550"/>
                <a:gridCol w="584200"/>
                <a:gridCol w="956945"/>
                <a:gridCol w="1082675"/>
                <a:gridCol w="1131570"/>
                <a:gridCol w="1130300"/>
                <a:gridCol w="3769995"/>
              </a:tblGrid>
              <a:tr h="1137285">
                <a:tc>
                  <a:txBody>
                    <a:bodyPr/>
                    <a:p>
                      <a:pPr indent="0" algn="ctr">
                        <a:buNone/>
                      </a:pPr>
                      <a:r>
                        <a:rPr lang="en-US" sz="800" b="0">
                          <a:solidFill>
                            <a:srgbClr val="FF0000"/>
                          </a:solidFill>
                          <a:latin typeface="微软雅黑" panose="020B0503020204020204" charset="-122"/>
                        </a:rPr>
                        <a:t>5M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儿童能够根据常见事物的结果来推断导致的原因，并且能够根据事物的原因推导出可能的结果。</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脚本故事</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儿童能够根据常见事物的结果来推断导致的原因，并且能够根据事物的原因推导出可能的结果。</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儿童不能根据常见事物的结果来推断导致的原因，并且能够根据事物的原因推导出可能的结果。</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脚本：</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妈妈在厨房里做饭，不小心手抖了一下，倒了很多盐，爸爸吃饭的时候说：“今天的菜味道好咸啊”。</a:t>
                      </a:r>
                      <a:endParaRPr lang="zh-CN" sz="900" b="0">
                        <a:solidFill>
                          <a:srgbClr val="000000"/>
                        </a:solidFill>
                        <a:latin typeface="Arial" panose="020B0604020202020204" pitchFamily="34" charset="0"/>
                        <a:ea typeface="宋体" panose="02010600030101010101" pitchFamily="2" charset="-122"/>
                      </a:endParaRPr>
                    </a:p>
                    <a:p>
                      <a:pPr indent="0">
                        <a:buNone/>
                      </a:pPr>
                      <a:endParaRPr lang="zh-CN" altLang="en-US" sz="1600"/>
                    </a:p>
                    <a:p>
                      <a:pPr indent="0">
                        <a:buNone/>
                      </a:pPr>
                      <a:r>
                        <a:rPr lang="zh-CN" sz="900" b="0">
                          <a:solidFill>
                            <a:srgbClr val="000000"/>
                          </a:solidFill>
                          <a:latin typeface="Arial" panose="020B0604020202020204" pitchFamily="34" charset="0"/>
                          <a:ea typeface="宋体" panose="02010600030101010101" pitchFamily="2" charset="-122"/>
                        </a:rPr>
                        <a:t>指导者提问：为什么菜会炒的很咸？</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儿童回答：因为盐放多了。</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指导者提问：炒菜盐放多了会怎么样？</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儿童回答：菜会变的很咸。</a:t>
                      </a:r>
                      <a:endParaRPr lang="zh-CN" altLang="en-US" sz="9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5"/>
            </p:custDataLst>
          </p:nvPr>
        </p:nvGraphicFramePr>
        <p:xfrm>
          <a:off x="201930" y="2122170"/>
          <a:ext cx="11628755" cy="3596640"/>
        </p:xfrm>
        <a:graphic>
          <a:graphicData uri="http://schemas.openxmlformats.org/drawingml/2006/table">
            <a:tbl>
              <a:tblPr/>
              <a:tblGrid>
                <a:gridCol w="465455"/>
                <a:gridCol w="463550"/>
                <a:gridCol w="1893570"/>
                <a:gridCol w="594360"/>
                <a:gridCol w="1478280"/>
                <a:gridCol w="741680"/>
                <a:gridCol w="1381125"/>
                <a:gridCol w="1042670"/>
                <a:gridCol w="3568065"/>
              </a:tblGrid>
              <a:tr h="2226945">
                <a:tc>
                  <a:txBody>
                    <a:bodyPr/>
                    <a:p>
                      <a:pPr indent="0">
                        <a:buNone/>
                      </a:pPr>
                      <a:r>
                        <a:rPr lang="en-US" sz="1000" b="0">
                          <a:solidFill>
                            <a:srgbClr val="000000"/>
                          </a:solidFill>
                          <a:latin typeface="微软雅黑" panose="020B0503020204020204" charset="-122"/>
                        </a:rPr>
                        <a:t>25</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儿童能够理解真实和非真实的任务。</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次数3次</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脚本故事</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儿童能够理解真实和非真实的任务。</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儿童不能理解真实和非真实的任务。</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宋体" panose="02010600030101010101" pitchFamily="2" charset="-122"/>
                        </a:rPr>
                        <a:t>操作指导：</a:t>
                      </a:r>
                      <a:r>
                        <a:rPr lang="en-US" sz="1200" b="0">
                          <a:solidFill>
                            <a:srgbClr val="000000"/>
                          </a:solidFill>
                          <a:latin typeface="宋体" panose="02010600030101010101" pitchFamily="2" charset="-122"/>
                        </a:rPr>
                        <a:t>                                                                                        </a:t>
                      </a:r>
                      <a:r>
                        <a:rPr lang="zh-CN" sz="1200" b="0">
                          <a:solidFill>
                            <a:srgbClr val="000000"/>
                          </a:solidFill>
                          <a:latin typeface="Arial" panose="020B0604020202020204" pitchFamily="34" charset="0"/>
                          <a:ea typeface="宋体" panose="02010600030101010101" pitchFamily="2" charset="-122"/>
                        </a:rPr>
                        <a:t>1、“小明知道薯片在桌子上，小华认为薯片应该在桌子上，谁确定能在说子上找到薯片？”</a:t>
                      </a:r>
                      <a:r>
                        <a:rPr lang="en-US" sz="1200" b="0">
                          <a:solidFill>
                            <a:srgbClr val="000000"/>
                          </a:solidFill>
                          <a:latin typeface="宋体" panose="02010600030101010101" pitchFamily="2" charset="-122"/>
                        </a:rPr>
                        <a:t>                                                                                           </a:t>
                      </a:r>
                      <a:r>
                        <a:rPr lang="zh-CN" sz="1200" b="0">
                          <a:solidFill>
                            <a:srgbClr val="000000"/>
                          </a:solidFill>
                          <a:latin typeface="Arial" panose="020B0604020202020204" pitchFamily="34" charset="0"/>
                          <a:ea typeface="宋体" panose="02010600030101010101" pitchFamily="2" charset="-122"/>
                        </a:rPr>
                        <a:t>2、儿童回答：“小明”</a:t>
                      </a:r>
                      <a:endParaRPr lang="zh-CN" sz="1200" b="0">
                        <a:solidFill>
                          <a:srgbClr val="000000"/>
                        </a:solidFill>
                        <a:latin typeface="Arial" panose="020B0604020202020204" pitchFamily="34" charset="0"/>
                        <a:ea typeface="宋体" panose="02010600030101010101" pitchFamily="2" charset="-122"/>
                      </a:endParaRPr>
                    </a:p>
                    <a:p>
                      <a:pPr indent="0">
                        <a:buNone/>
                      </a:pPr>
                      <a:r>
                        <a:rPr lang="zh-CN" sz="1200" b="0">
                          <a:solidFill>
                            <a:srgbClr val="000000"/>
                          </a:solidFill>
                          <a:latin typeface="Arial" panose="020B0604020202020204" pitchFamily="34" charset="0"/>
                          <a:ea typeface="宋体" panose="02010600030101010101" pitchFamily="2" charset="-122"/>
                        </a:rPr>
                        <a:t>3、“小真认为苹果在卧室里，小月知道苹果在卧室里，谁确定可以在卧室里看到苹果？”</a:t>
                      </a:r>
                      <a:endParaRPr lang="zh-CN" sz="1200" b="0">
                        <a:solidFill>
                          <a:srgbClr val="000000"/>
                        </a:solidFill>
                        <a:latin typeface="Arial" panose="020B0604020202020204" pitchFamily="34" charset="0"/>
                        <a:ea typeface="宋体" panose="02010600030101010101" pitchFamily="2" charset="-122"/>
                      </a:endParaRPr>
                    </a:p>
                    <a:p>
                      <a:pPr indent="0">
                        <a:buNone/>
                      </a:pPr>
                      <a:r>
                        <a:rPr lang="zh-CN" sz="1200" b="0">
                          <a:solidFill>
                            <a:srgbClr val="000000"/>
                          </a:solidFill>
                          <a:latin typeface="Arial" panose="020B0604020202020204" pitchFamily="34" charset="0"/>
                          <a:ea typeface="宋体" panose="02010600030101010101" pitchFamily="2" charset="-122"/>
                        </a:rPr>
                        <a:t>4、儿童回答：“小月”</a:t>
                      </a:r>
                      <a:endParaRPr lang="zh-CN" sz="1200" b="0">
                        <a:solidFill>
                          <a:srgbClr val="000000"/>
                        </a:solidFill>
                        <a:latin typeface="Arial" panose="020B0604020202020204" pitchFamily="34" charset="0"/>
                        <a:ea typeface="宋体" panose="02010600030101010101" pitchFamily="2" charset="-122"/>
                      </a:endParaRPr>
                    </a:p>
                    <a:p>
                      <a:pPr indent="0">
                        <a:buNone/>
                      </a:pPr>
                      <a:r>
                        <a:rPr lang="zh-CN" sz="1200" b="0">
                          <a:solidFill>
                            <a:srgbClr val="000000"/>
                          </a:solidFill>
                          <a:latin typeface="Arial" panose="020B0604020202020204" pitchFamily="34" charset="0"/>
                          <a:ea typeface="宋体" panose="02010600030101010101" pitchFamily="2" charset="-122"/>
                        </a:rPr>
                        <a:t>5、“小美认为她打碎了盘子，小红正在为打碎盘子害怕被妈妈骂，谁确实打碎了盘子？”</a:t>
                      </a:r>
                      <a:endParaRPr lang="zh-CN" sz="1200" b="0">
                        <a:solidFill>
                          <a:srgbClr val="000000"/>
                        </a:solidFill>
                        <a:latin typeface="Arial" panose="020B0604020202020204" pitchFamily="34" charset="0"/>
                        <a:ea typeface="宋体" panose="02010600030101010101" pitchFamily="2" charset="-122"/>
                      </a:endParaRPr>
                    </a:p>
                    <a:p>
                      <a:pPr indent="0">
                        <a:buNone/>
                      </a:pPr>
                      <a:r>
                        <a:rPr lang="zh-CN" sz="1200" b="0">
                          <a:solidFill>
                            <a:srgbClr val="000000"/>
                          </a:solidFill>
                          <a:latin typeface="Arial" panose="020B0604020202020204" pitchFamily="34" charset="0"/>
                          <a:ea typeface="宋体" panose="02010600030101010101" pitchFamily="2" charset="-122"/>
                        </a:rPr>
                        <a:t>6、儿童回答：“小红”</a:t>
                      </a:r>
                      <a:endParaRPr lang="zh-CN" altLang="en-US" sz="12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369695">
                <a:tc>
                  <a:txBody>
                    <a:bodyPr/>
                    <a:p>
                      <a:pPr indent="0">
                        <a:buNone/>
                      </a:pPr>
                      <a:r>
                        <a:rPr lang="en-US" sz="1000" b="0">
                          <a:solidFill>
                            <a:srgbClr val="000000"/>
                          </a:solidFill>
                          <a:latin typeface="微软雅黑" panose="020B0503020204020204" charset="-122"/>
                        </a:rPr>
                        <a:t>26</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二级观点采择：儿童能够理解不同个体由于视角不同，看同样的东西时也可能会有不同的外观。</a:t>
                      </a:r>
                      <a:endParaRPr lang="zh-CN" sz="1000" b="0">
                        <a:solidFill>
                          <a:srgbClr val="000000"/>
                        </a:solidFill>
                        <a:latin typeface="Arial" panose="020B0604020202020204" pitchFamily="34" charset="0"/>
                        <a:ea typeface="微软雅黑" panose="020B0503020204020204" charset="-122"/>
                      </a:endParaRPr>
                    </a:p>
                    <a:p>
                      <a:pPr indent="0">
                        <a:buNone/>
                      </a:pP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次数4次</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汽车</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儿童能够理解不同个体由于视角不同，看同样的东西时也可能会 有不同的外观。</a:t>
                      </a:r>
                      <a:endParaRPr lang="zh-CN" sz="1000" b="0">
                        <a:solidFill>
                          <a:srgbClr val="000000"/>
                        </a:solidFill>
                        <a:latin typeface="Arial" panose="020B0604020202020204" pitchFamily="34" charset="0"/>
                        <a:ea typeface="微软雅黑" panose="020B0503020204020204" charset="-122"/>
                      </a:endParaRPr>
                    </a:p>
                    <a:p>
                      <a:pPr indent="0">
                        <a:buNone/>
                      </a:pP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儿童不能理解不同个体由于视角不同，看同样的东西时也可能会 有不同的外观。</a:t>
                      </a:r>
                      <a:endParaRPr lang="zh-CN" sz="1000" b="0">
                        <a:solidFill>
                          <a:srgbClr val="000000"/>
                        </a:solidFill>
                        <a:latin typeface="Arial" panose="020B0604020202020204" pitchFamily="34" charset="0"/>
                        <a:ea typeface="微软雅黑" panose="020B0503020204020204" charset="-122"/>
                      </a:endParaRPr>
                    </a:p>
                    <a:p>
                      <a:pPr indent="0">
                        <a:buNone/>
                      </a:pP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宋体" panose="02010600030101010101" pitchFamily="2" charset="-122"/>
                        </a:rPr>
                        <a:t>操作指导：</a:t>
                      </a:r>
                      <a:endParaRPr lang="zh-CN" sz="1200" b="0">
                        <a:solidFill>
                          <a:srgbClr val="000000"/>
                        </a:solidFill>
                        <a:latin typeface="Arial" panose="020B0604020202020204" pitchFamily="34" charset="0"/>
                        <a:ea typeface="宋体" panose="02010600030101010101" pitchFamily="2" charset="-122"/>
                      </a:endParaRPr>
                    </a:p>
                    <a:p>
                      <a:pPr indent="0">
                        <a:buNone/>
                      </a:pPr>
                      <a:r>
                        <a:rPr lang="zh-CN" sz="1200" b="0">
                          <a:solidFill>
                            <a:srgbClr val="000000"/>
                          </a:solidFill>
                          <a:latin typeface="Arial" panose="020B0604020202020204" pitchFamily="34" charset="0"/>
                          <a:ea typeface="宋体" panose="02010600030101010101" pitchFamily="2" charset="-122"/>
                        </a:rPr>
                        <a:t>1、评估者给儿童呈现一个汽车，并要求儿童在4个不同的方位说出所看到的汽车样子。</a:t>
                      </a:r>
                      <a:endParaRPr lang="zh-CN" altLang="en-US" sz="12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userDrawn="1">
            <p:custDataLst>
              <p:tags r:id="rId1"/>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2"/>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3"/>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pic>
        <p:nvPicPr>
          <p:cNvPr id="5" name="图片 4" descr="科睿教育横板"/>
          <p:cNvPicPr>
            <a:picLocks noChangeAspect="1"/>
          </p:cNvPicPr>
          <p:nvPr/>
        </p:nvPicPr>
        <p:blipFill>
          <a:blip r:embed="rId4"/>
          <a:stretch>
            <a:fillRect/>
          </a:stretch>
        </p:blipFill>
        <p:spPr>
          <a:xfrm>
            <a:off x="9680575" y="255270"/>
            <a:ext cx="1653540" cy="467995"/>
          </a:xfrm>
          <a:prstGeom prst="rect">
            <a:avLst/>
          </a:prstGeom>
        </p:spPr>
      </p:pic>
      <p:graphicFrame>
        <p:nvGraphicFramePr>
          <p:cNvPr id="6" name="表格 5"/>
          <p:cNvGraphicFramePr/>
          <p:nvPr>
            <p:custDataLst>
              <p:tags r:id="rId5"/>
            </p:custDataLst>
          </p:nvPr>
        </p:nvGraphicFramePr>
        <p:xfrm>
          <a:off x="609600" y="824865"/>
          <a:ext cx="10991850" cy="1280160"/>
        </p:xfrm>
        <a:graphic>
          <a:graphicData uri="http://schemas.openxmlformats.org/drawingml/2006/table">
            <a:tbl>
              <a:tblPr/>
              <a:tblGrid>
                <a:gridCol w="457200"/>
                <a:gridCol w="1863725"/>
                <a:gridCol w="585470"/>
                <a:gridCol w="883920"/>
                <a:gridCol w="1104265"/>
                <a:gridCol w="1276985"/>
                <a:gridCol w="1083945"/>
                <a:gridCol w="3736340"/>
              </a:tblGrid>
              <a:tr h="1280160">
                <a:tc>
                  <a:txBody>
                    <a:bodyPr/>
                    <a:p>
                      <a:pPr indent="0">
                        <a:buNone/>
                      </a:pPr>
                      <a:r>
                        <a:rPr lang="en-US" sz="800" b="0">
                          <a:solidFill>
                            <a:srgbClr val="FF0000"/>
                          </a:solidFill>
                          <a:latin typeface="微软雅黑" panose="020B0503020204020204" charset="-122"/>
                        </a:rPr>
                        <a:t>6M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儿童觉察这个正在进行的事件和脚本中的人物的想法与差异。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脚本故事</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儿童觉察这个正在进行的事件和脚本中的人物的想法与差异。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儿童不能觉察这个正在进行的事件和脚本中的人物的想法与差异。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脚本：今天是星期六，小明的学校不上课，他终于可以好好玩一玩了，小明想要去游乐园玩，于是他开心的收拾东西，就在这时候，外面突然下起了雨，小明只好在家里看书。</a:t>
                      </a:r>
                      <a:endParaRPr lang="zh-CN" sz="900" b="0">
                        <a:solidFill>
                          <a:srgbClr val="000000"/>
                        </a:solidFill>
                        <a:latin typeface="Arial" panose="020B0604020202020204" pitchFamily="34" charset="0"/>
                        <a:ea typeface="宋体" panose="02010600030101010101" pitchFamily="2" charset="-122"/>
                      </a:endParaRPr>
                    </a:p>
                    <a:p>
                      <a:pPr indent="0">
                        <a:buNone/>
                      </a:pPr>
                      <a:endParaRPr lang="zh-CN" altLang="en-US" sz="1600"/>
                    </a:p>
                    <a:p>
                      <a:pPr indent="0">
                        <a:buNone/>
                      </a:pPr>
                      <a:r>
                        <a:rPr lang="zh-CN" sz="900" b="0">
                          <a:solidFill>
                            <a:srgbClr val="000000"/>
                          </a:solidFill>
                          <a:latin typeface="Arial" panose="020B0604020202020204" pitchFamily="34" charset="0"/>
                          <a:ea typeface="宋体" panose="02010600030101010101" pitchFamily="2" charset="-122"/>
                        </a:rPr>
                        <a:t>评估者提问：小明想要做什么？小明正在做什么？为什么小明现在在看书不是在游乐园玩。</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儿童回答：小明想要去游乐园。小明正在家里看书。因为外面下雨了，小明不能去游乐园玩，所以在家里看书。</a:t>
                      </a:r>
                      <a:endParaRPr lang="zh-CN" sz="900" b="0">
                        <a:solidFill>
                          <a:srgbClr val="000000"/>
                        </a:solidFill>
                        <a:latin typeface="Arial" panose="020B0604020202020204" pitchFamily="34" charset="0"/>
                        <a:ea typeface="宋体" panose="02010600030101010101" pitchFamily="2" charset="-122"/>
                      </a:endParaRPr>
                    </a:p>
                    <a:p>
                      <a:pPr indent="0">
                        <a:buNone/>
                      </a:pPr>
                      <a:endParaRPr lang="zh-CN" altLang="en-US" sz="9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7" name="表格 6"/>
          <p:cNvGraphicFramePr/>
          <p:nvPr>
            <p:custDataLst>
              <p:tags r:id="rId6"/>
            </p:custDataLst>
          </p:nvPr>
        </p:nvGraphicFramePr>
        <p:xfrm>
          <a:off x="369570" y="2706370"/>
          <a:ext cx="11452860" cy="3489960"/>
        </p:xfrm>
        <a:graphic>
          <a:graphicData uri="http://schemas.openxmlformats.org/drawingml/2006/table">
            <a:tbl>
              <a:tblPr/>
              <a:tblGrid>
                <a:gridCol w="457835"/>
                <a:gridCol w="457200"/>
                <a:gridCol w="1864995"/>
                <a:gridCol w="584835"/>
                <a:gridCol w="760095"/>
                <a:gridCol w="854710"/>
                <a:gridCol w="1296670"/>
                <a:gridCol w="1428115"/>
                <a:gridCol w="3748405"/>
              </a:tblGrid>
              <a:tr h="1445260">
                <a:tc>
                  <a:txBody>
                    <a:bodyPr/>
                    <a:p>
                      <a:pPr indent="0">
                        <a:buNone/>
                      </a:pPr>
                      <a:r>
                        <a:rPr lang="en-US" sz="1000" b="0">
                          <a:solidFill>
                            <a:srgbClr val="000000"/>
                          </a:solidFill>
                          <a:latin typeface="微软雅黑" panose="020B0503020204020204" charset="-122"/>
                        </a:rPr>
                        <a:t>28</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一级错误信念：儿童能够区辨个体内在的信念与真实状况的不一致并且预测其行为。</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次数4次</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脚本故事</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zh-CN"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儿童能够区辨个体内在的信念与真实状况的不一致并且预测其行为。</a:t>
                      </a:r>
                      <a:endParaRPr lang="zh-CN"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algn="l">
                        <a:buClrTx/>
                        <a:buSzTx/>
                        <a:buFontTx/>
                        <a:buNone/>
                      </a:pPr>
                      <a:r>
                        <a:rPr lang="zh-CN" sz="1000" b="0">
                          <a:solidFill>
                            <a:srgbClr val="000000"/>
                          </a:solidFill>
                          <a:latin typeface="Arial" panose="020B0604020202020204" pitchFamily="34" charset="0"/>
                          <a:ea typeface="微软雅黑" panose="020B0503020204020204" charset="-122"/>
                        </a:rPr>
                        <a:t>儿童不能区辨个体内在的信念与真实状况的不一致并且预测其行为。</a:t>
                      </a:r>
                      <a:endParaRPr lang="zh-CN"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宋体" panose="02010600030101010101" pitchFamily="2" charset="-122"/>
                        </a:rPr>
                        <a:t>脚本：小明把糖果放到了卧室后就去上厕所了，小李进到卧室里看到了糖果就把糖果放到了自己的兜里。</a:t>
                      </a:r>
                      <a:endParaRPr lang="zh-CN" sz="1200" b="0">
                        <a:solidFill>
                          <a:srgbClr val="000000"/>
                        </a:solidFill>
                        <a:latin typeface="Arial" panose="020B0604020202020204" pitchFamily="34" charset="0"/>
                        <a:ea typeface="宋体" panose="02010600030101010101" pitchFamily="2" charset="-122"/>
                      </a:endParaRPr>
                    </a:p>
                    <a:p>
                      <a:pPr indent="0">
                        <a:buNone/>
                      </a:pPr>
                      <a:endParaRPr lang="zh-CN" altLang="en-US" sz="2000"/>
                    </a:p>
                    <a:p>
                      <a:pPr indent="0">
                        <a:buNone/>
                      </a:pPr>
                      <a:r>
                        <a:rPr lang="zh-CN" sz="1200" b="0">
                          <a:solidFill>
                            <a:srgbClr val="000000"/>
                          </a:solidFill>
                          <a:latin typeface="Arial" panose="020B0604020202020204" pitchFamily="34" charset="0"/>
                          <a:ea typeface="宋体" panose="02010600030101010101" pitchFamily="2" charset="-122"/>
                        </a:rPr>
                        <a:t>评估者提问：小明会去哪里拿糖果？</a:t>
                      </a:r>
                      <a:endParaRPr lang="zh-CN" sz="1200" b="0">
                        <a:solidFill>
                          <a:srgbClr val="000000"/>
                        </a:solidFill>
                        <a:latin typeface="Arial" panose="020B0604020202020204" pitchFamily="34" charset="0"/>
                        <a:ea typeface="宋体" panose="02010600030101010101" pitchFamily="2" charset="-122"/>
                      </a:endParaRPr>
                    </a:p>
                    <a:p>
                      <a:pPr indent="0">
                        <a:buNone/>
                      </a:pPr>
                      <a:r>
                        <a:rPr lang="zh-CN" sz="1200" b="0">
                          <a:solidFill>
                            <a:srgbClr val="000000"/>
                          </a:solidFill>
                          <a:latin typeface="Arial" panose="020B0604020202020204" pitchFamily="34" charset="0"/>
                          <a:ea typeface="宋体" panose="02010600030101010101" pitchFamily="2" charset="-122"/>
                        </a:rPr>
                        <a:t>儿童回答：卧室。</a:t>
                      </a:r>
                      <a:endParaRPr lang="zh-CN" sz="1200" b="0">
                        <a:solidFill>
                          <a:srgbClr val="000000"/>
                        </a:solidFill>
                        <a:latin typeface="Arial" panose="020B0604020202020204" pitchFamily="34" charset="0"/>
                        <a:ea typeface="宋体" panose="02010600030101010101" pitchFamily="2" charset="-122"/>
                      </a:endParaRPr>
                    </a:p>
                    <a:p>
                      <a:pPr indent="0">
                        <a:buNone/>
                      </a:pPr>
                      <a:r>
                        <a:rPr lang="zh-CN" sz="1200" b="0">
                          <a:solidFill>
                            <a:srgbClr val="000000"/>
                          </a:solidFill>
                          <a:latin typeface="Arial" panose="020B0604020202020204" pitchFamily="34" charset="0"/>
                          <a:ea typeface="宋体" panose="02010600030101010101" pitchFamily="2" charset="-122"/>
                        </a:rPr>
                        <a:t>评估者提问：为什么小明会去卧室里拿糖果？</a:t>
                      </a:r>
                      <a:endParaRPr lang="zh-CN" sz="1200" b="0">
                        <a:solidFill>
                          <a:srgbClr val="000000"/>
                        </a:solidFill>
                        <a:latin typeface="Arial" panose="020B0604020202020204" pitchFamily="34" charset="0"/>
                        <a:ea typeface="宋体" panose="02010600030101010101" pitchFamily="2" charset="-122"/>
                      </a:endParaRPr>
                    </a:p>
                    <a:p>
                      <a:pPr indent="0">
                        <a:buNone/>
                      </a:pPr>
                      <a:r>
                        <a:rPr lang="zh-CN" sz="1200" b="0">
                          <a:solidFill>
                            <a:srgbClr val="000000"/>
                          </a:solidFill>
                          <a:latin typeface="Arial" panose="020B0604020202020204" pitchFamily="34" charset="0"/>
                          <a:ea typeface="宋体" panose="02010600030101010101" pitchFamily="2" charset="-122"/>
                        </a:rPr>
                        <a:t>儿童回答：因为小明不知道小李拿了糖果。</a:t>
                      </a:r>
                      <a:endParaRPr lang="zh-CN" altLang="en-US" sz="12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022985">
                <a:tc>
                  <a:txBody>
                    <a:bodyPr/>
                    <a:p>
                      <a:pPr indent="0">
                        <a:buNone/>
                      </a:pPr>
                      <a:r>
                        <a:rPr lang="en-US" sz="1000" b="0">
                          <a:solidFill>
                            <a:srgbClr val="000000"/>
                          </a:solidFill>
                          <a:latin typeface="微软雅黑" panose="020B0503020204020204" charset="-122"/>
                        </a:rPr>
                        <a:t>29</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儿童能够识别复杂的情绪，如，骄傲、惊讶、困惑、焦虑、紧张、愧疚等。</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次数6次</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骄傲、惊讶、困惑、焦虑、紧张、愧疚</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儿童能够识别复杂的情绪，如，骄傲、惊讶、困惑、焦虑、紧张、愧疚等。</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儿童不能识别复杂的情绪，如，骄傲、惊讶、困惑、焦虑、紧张、愧疚等。</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7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021715">
                <a:tc>
                  <a:txBody>
                    <a:bodyPr/>
                    <a:p>
                      <a:pPr indent="0">
                        <a:buNone/>
                      </a:pPr>
                      <a:r>
                        <a:rPr lang="en-US" sz="1000" b="0">
                          <a:solidFill>
                            <a:srgbClr val="000000"/>
                          </a:solidFill>
                          <a:latin typeface="微软雅黑" panose="020B0503020204020204" charset="-122"/>
                        </a:rPr>
                        <a:t>30</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心理动词：儿童在与他人对话互动时能够使用“我认为、我觉得”等心理动词进行描述。</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次数4次</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绘本</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儿童在与他人对话互动时能够使用“我认为、我觉得”等心理动词进行描述。</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儿童在与他人对话互动时不能使用“我认为、我觉得”等心理动词进行描述。</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7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userDrawn="1">
            <p:custDataLst>
              <p:tags r:id="rId1"/>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2"/>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3"/>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pic>
        <p:nvPicPr>
          <p:cNvPr id="5" name="图片 4" descr="科睿教育横板"/>
          <p:cNvPicPr>
            <a:picLocks noChangeAspect="1"/>
          </p:cNvPicPr>
          <p:nvPr/>
        </p:nvPicPr>
        <p:blipFill>
          <a:blip r:embed="rId4"/>
          <a:stretch>
            <a:fillRect/>
          </a:stretch>
        </p:blipFill>
        <p:spPr>
          <a:xfrm>
            <a:off x="9680575" y="255270"/>
            <a:ext cx="1653540" cy="467995"/>
          </a:xfrm>
          <a:prstGeom prst="rect">
            <a:avLst/>
          </a:prstGeom>
        </p:spPr>
      </p:pic>
      <p:graphicFrame>
        <p:nvGraphicFramePr>
          <p:cNvPr id="6" name="表格 5"/>
          <p:cNvGraphicFramePr/>
          <p:nvPr>
            <p:custDataLst>
              <p:tags r:id="rId5"/>
            </p:custDataLst>
          </p:nvPr>
        </p:nvGraphicFramePr>
        <p:xfrm>
          <a:off x="426720" y="876935"/>
          <a:ext cx="11358245" cy="1125220"/>
        </p:xfrm>
        <a:graphic>
          <a:graphicData uri="http://schemas.openxmlformats.org/drawingml/2006/table">
            <a:tbl>
              <a:tblPr/>
              <a:tblGrid>
                <a:gridCol w="472440"/>
                <a:gridCol w="1925955"/>
                <a:gridCol w="604520"/>
                <a:gridCol w="1000760"/>
                <a:gridCol w="1319530"/>
                <a:gridCol w="1360170"/>
                <a:gridCol w="990600"/>
                <a:gridCol w="3684270"/>
              </a:tblGrid>
              <a:tr h="999490">
                <a:tc>
                  <a:txBody>
                    <a:bodyPr/>
                    <a:p>
                      <a:pPr indent="0" algn="ctr">
                        <a:buNone/>
                      </a:pPr>
                      <a:r>
                        <a:rPr lang="en-US" sz="800" b="0">
                          <a:solidFill>
                            <a:srgbClr val="FF0000"/>
                          </a:solidFill>
                          <a:latin typeface="微软雅黑" panose="020B0503020204020204" charset="-122"/>
                        </a:rPr>
                        <a:t>7M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事件顺序：儿童能够按照故事情节的发展排列故事的顺序。</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脚本故事</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汤姆走丢了（绘本）</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儿童能够按照故事情节的发展排列故事的顺序。</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儿童不能按照故事情节的发展排列故事的顺序。</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操作指导：</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口语呈现乱序的事件发展。</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1、汤姆和妈妈走散了。2、保安叔叔在广播里找小明的妈妈。3、汤姆和妈妈逛商场。4、汤姆去找保安叔叔帮忙。5、汤姆和妈妈谢谢保安叔叔。6、妈妈在广播室里找到了汤姆。</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评估者提问：请你把故事按照顺序重新排序。</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儿童回答：314265</a:t>
                      </a:r>
                      <a:endParaRPr lang="zh-CN" altLang="en-US" sz="10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7" name="表格 6"/>
          <p:cNvGraphicFramePr/>
          <p:nvPr>
            <p:custDataLst>
              <p:tags r:id="rId6"/>
            </p:custDataLst>
          </p:nvPr>
        </p:nvGraphicFramePr>
        <p:xfrm>
          <a:off x="196850" y="2590165"/>
          <a:ext cx="11587480" cy="3385820"/>
        </p:xfrm>
        <a:graphic>
          <a:graphicData uri="http://schemas.openxmlformats.org/drawingml/2006/table">
            <a:tbl>
              <a:tblPr/>
              <a:tblGrid>
                <a:gridCol w="463550"/>
                <a:gridCol w="462280"/>
                <a:gridCol w="1886585"/>
                <a:gridCol w="591820"/>
                <a:gridCol w="1008380"/>
                <a:gridCol w="772160"/>
                <a:gridCol w="1414145"/>
                <a:gridCol w="882650"/>
                <a:gridCol w="4105910"/>
              </a:tblGrid>
              <a:tr h="1692910">
                <a:tc>
                  <a:txBody>
                    <a:bodyPr/>
                    <a:p>
                      <a:pPr indent="0">
                        <a:buNone/>
                      </a:pPr>
                      <a:r>
                        <a:rPr lang="en-US" sz="800" b="0">
                          <a:solidFill>
                            <a:srgbClr val="000000"/>
                          </a:solidFill>
                          <a:latin typeface="微软雅黑" panose="020B0503020204020204" charset="-122"/>
                        </a:rPr>
                        <a:t>32</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正确信念-情绪：儿童能够理解他人的想法和现实相同所产生的情绪。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脚本故事</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儿童能够理解他人的想法和现实相同所产生的情绪。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儿童不能理解他人的想法和现实相同所产生的情绪。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操作指导：</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1、小明的妈妈给小明买了汽车玩具，小明认为妈妈会给自己买想要的汽车玩具。</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评估者提问：小明感觉怎么样？为什么？</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儿童回答：小明会感觉很开心，因为小明认为妈妈买的是自己想要的汽车。</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2、爸爸带小美去看海豚表演，小美认为爸爸会带自己去看一直想看的海豚表演。</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评估者提问：小美感觉怎么样？为什么？</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儿童回答：小美会感觉很开心，因为小美认为爸爸会带她去看想看的海豚表演。</a:t>
                      </a:r>
                      <a:endParaRPr lang="zh-CN" altLang="en-US" sz="9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92910">
                <a:tc>
                  <a:txBody>
                    <a:bodyPr/>
                    <a:p>
                      <a:pPr indent="0">
                        <a:buNone/>
                      </a:pPr>
                      <a:r>
                        <a:rPr lang="en-US" sz="800" b="0">
                          <a:solidFill>
                            <a:srgbClr val="000000"/>
                          </a:solidFill>
                          <a:latin typeface="微软雅黑" panose="020B0503020204020204" charset="-122"/>
                        </a:rPr>
                        <a:t>33</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正确信念-情绪：儿童能够理解他人的想法和现实相反所产生的情绪。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脚本故事</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儿童能够理解他人的想法和现实相反所产生的情绪。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儿童不能理解他人的想法和现实相反所产生的情绪。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操作指导：</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1、小明的妈妈给小明买了汽车玩具，小明认为妈妈会给自己买火车玩具。</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评估者提问：小明感觉怎么样？为什么？</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儿童回答：小明会感觉很伤心\难过，因为小明认为妈妈买是火车不是自己喜欢的汽车玩具。</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2、爸爸带小美去看海豚表演，小美认为爸爸会带自己去看一直想看的马戏团表演。</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评估者提问：小美感觉怎么样？为什么？</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儿童回答：小美会感觉很伤心\难过，因为小美认为爸爸会带她去看马戏团表演不是自己喜欢的海豚表演。</a:t>
                      </a:r>
                      <a:endParaRPr lang="zh-CN" altLang="en-US" sz="9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userDrawn="1">
            <p:custDataLst>
              <p:tags r:id="rId1"/>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2"/>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3"/>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pic>
        <p:nvPicPr>
          <p:cNvPr id="5" name="图片 4" descr="科睿教育横板"/>
          <p:cNvPicPr>
            <a:picLocks noChangeAspect="1"/>
          </p:cNvPicPr>
          <p:nvPr/>
        </p:nvPicPr>
        <p:blipFill>
          <a:blip r:embed="rId4"/>
          <a:stretch>
            <a:fillRect/>
          </a:stretch>
        </p:blipFill>
        <p:spPr>
          <a:xfrm>
            <a:off x="9680575" y="255270"/>
            <a:ext cx="1653540" cy="467995"/>
          </a:xfrm>
          <a:prstGeom prst="rect">
            <a:avLst/>
          </a:prstGeom>
        </p:spPr>
      </p:pic>
      <p:graphicFrame>
        <p:nvGraphicFramePr>
          <p:cNvPr id="7" name="表格 6"/>
          <p:cNvGraphicFramePr/>
          <p:nvPr>
            <p:custDataLst>
              <p:tags r:id="rId5"/>
            </p:custDataLst>
          </p:nvPr>
        </p:nvGraphicFramePr>
        <p:xfrm>
          <a:off x="503555" y="1668145"/>
          <a:ext cx="11078845" cy="2834005"/>
        </p:xfrm>
        <a:graphic>
          <a:graphicData uri="http://schemas.openxmlformats.org/drawingml/2006/table">
            <a:tbl>
              <a:tblPr/>
              <a:tblGrid>
                <a:gridCol w="461010"/>
                <a:gridCol w="1878330"/>
                <a:gridCol w="589915"/>
                <a:gridCol w="1200785"/>
                <a:gridCol w="1045845"/>
                <a:gridCol w="1814195"/>
                <a:gridCol w="1447165"/>
                <a:gridCol w="2641600"/>
              </a:tblGrid>
              <a:tr h="2834005">
                <a:tc>
                  <a:txBody>
                    <a:bodyPr/>
                    <a:p>
                      <a:pPr indent="0" algn="ctr">
                        <a:buNone/>
                      </a:pPr>
                      <a:r>
                        <a:rPr lang="en-US" sz="800" b="0">
                          <a:solidFill>
                            <a:srgbClr val="FF0000"/>
                          </a:solidFill>
                          <a:latin typeface="微软雅黑" panose="020B0503020204020204" charset="-122"/>
                        </a:rPr>
                        <a:t>8M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二级错误信念：儿童可以通过故事的发生，推断出故事中的主人翁对待另外一个人的想法出现错误。</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次数1次</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脚本故事</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无</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儿童可以通过故事的发生，推断出故事中的主人翁对待另外一个人的想法出现错误。</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儿童不能通过故事的发生，推断出故事中的主人翁对待另外一个人的想法出现错误。</a:t>
                      </a:r>
                      <a:endParaRPr lang="zh-CN" altLang="en-US" sz="12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宋体" panose="02010600030101010101" pitchFamily="2" charset="-122"/>
                        </a:rPr>
                        <a:t>小明和大头在公园里玩。他们看到一个人在卖冰淇淋。大头想买但没带钱,她就回家拿钱。一会儿，小明回家去吃午饭。他走后，卖冰淇淋的人离开公园到学校去。大头拿着钱向公园走。她看见那个卖冰淇淋的人正向学校走,并跟着他一起到学校买冰淇淋。小明吃完午饭到大头家。大头的妈妈说大头了去买冰淇淋了。小明离开大头家去找她。</a:t>
                      </a:r>
                      <a:endParaRPr lang="zh-CN" sz="1200" b="0">
                        <a:solidFill>
                          <a:srgbClr val="000000"/>
                        </a:solidFill>
                        <a:latin typeface="Arial" panose="020B0604020202020204" pitchFamily="34" charset="0"/>
                        <a:ea typeface="宋体" panose="02010600030101010101" pitchFamily="2" charset="-122"/>
                      </a:endParaRPr>
                    </a:p>
                    <a:p>
                      <a:pPr indent="0">
                        <a:buNone/>
                      </a:pPr>
                      <a:endParaRPr lang="zh-CN" altLang="en-US" sz="2000"/>
                    </a:p>
                    <a:p>
                      <a:pPr indent="0">
                        <a:buNone/>
                      </a:pPr>
                      <a:r>
                        <a:rPr lang="zh-CN" sz="1200" b="0">
                          <a:solidFill>
                            <a:srgbClr val="000000"/>
                          </a:solidFill>
                          <a:latin typeface="Arial" panose="020B0604020202020204" pitchFamily="34" charset="0"/>
                          <a:ea typeface="宋体" panose="02010600030101010101" pitchFamily="2" charset="-122"/>
                        </a:rPr>
                        <a:t>评估者提问：“小明认为大头去哪里买冰淇淋?”</a:t>
                      </a:r>
                      <a:endParaRPr lang="zh-CN" altLang="en-US" sz="12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graphicFrame>
        <p:nvGraphicFramePr>
          <p:cNvPr id="3" name="表格 2"/>
          <p:cNvGraphicFramePr/>
          <p:nvPr/>
        </p:nvGraphicFramePr>
        <p:xfrm>
          <a:off x="609600" y="774573"/>
          <a:ext cx="17259935" cy="533400"/>
        </p:xfrm>
        <a:graphic>
          <a:graphicData uri="http://schemas.openxmlformats.org/drawingml/2006/table">
            <a:tbl>
              <a:tblPr/>
              <a:tblGrid>
                <a:gridCol w="1027430"/>
                <a:gridCol w="3322320"/>
                <a:gridCol w="1680845"/>
                <a:gridCol w="648970"/>
                <a:gridCol w="2031365"/>
                <a:gridCol w="1202055"/>
                <a:gridCol w="1059815"/>
              </a:tblGrid>
              <a:tr h="347345">
                <a:tc>
                  <a:txBody>
                    <a:bodyPr/>
                    <a:p>
                      <a:pPr indent="0" algn="ctr">
                        <a:buNone/>
                      </a:pPr>
                      <a:r>
                        <a:rPr lang="en-US" sz="1000" b="0">
                          <a:solidFill>
                            <a:srgbClr val="FF0000"/>
                          </a:solidFill>
                          <a:latin typeface="宋体" panose="02010600030101010101" pitchFamily="2" charset="-122"/>
                        </a:rPr>
                        <a:t>2M</a:t>
                      </a: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走：独立连续行走3步以上。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儿童能够自己连续走3步以上。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儿童不能自己连续走3步以上。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581025" y="1524000"/>
            <a:ext cx="11229340" cy="4058285"/>
          </a:xfrm>
          <a:prstGeom prst="rect">
            <a:avLst/>
          </a:prstGeom>
          <a:noFill/>
        </p:spPr>
        <p:txBody>
          <a:bodyPr wrap="square" rtlCol="0">
            <a:noAutofit/>
          </a:bodyPr>
          <a:p>
            <a:endParaRPr lang="zh-CN" altLang="en-US"/>
          </a:p>
        </p:txBody>
      </p:sp>
      <p:graphicFrame>
        <p:nvGraphicFramePr>
          <p:cNvPr id="4" name="表格 3"/>
          <p:cNvGraphicFramePr/>
          <p:nvPr/>
        </p:nvGraphicFramePr>
        <p:xfrm>
          <a:off x="609600" y="1822958"/>
          <a:ext cx="17259935" cy="6400800"/>
        </p:xfrm>
        <a:graphic>
          <a:graphicData uri="http://schemas.openxmlformats.org/drawingml/2006/table">
            <a:tbl>
              <a:tblPr/>
              <a:tblGrid>
                <a:gridCol w="1027430"/>
                <a:gridCol w="3322320"/>
                <a:gridCol w="1680845"/>
                <a:gridCol w="648970"/>
                <a:gridCol w="2031365"/>
                <a:gridCol w="1202055"/>
                <a:gridCol w="1059815"/>
              </a:tblGrid>
              <a:tr h="508635">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腹部离床：俯撑下保持腹部离开床面。</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次数3次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儿童能够在俯撑状态下，腹部离开床面4次。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儿童能够在俯撑状态下，腹部不能离开床面4次。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47725">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拍：婴儿在示范下或者自发拍打桌面（高度不超过胸部），并拍响。</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儿童能够在示范或者自发状态下拍打高度不超过胸口的桌面，并发出响声。</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儿童不能在示范或者自发状态下拍打高度不超过胸口的桌面，并发出响声。</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47725">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积木换手：婴儿将第一块积木传到另一只手后，再去拿第二块积木。</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儿童能够把一块积木放到另个手里，并再去拿第二块积木。</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儿童不能顺畅地把一块积木放到另个手里，并再去拿第二块积木。</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08635">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爬行：四肢着地连续移动身体3米以上。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儿童能够四肢着地爬行3米以上的距离。</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儿童能够四肢着地不能爬行3米的距离。</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78180">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独坐转身：坐姿下能够转动身体拿取一臂内的物品。</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儿童能够在坐姿下通过转动身体拿到一臂内的物品。</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儿童能够在坐姿下通过转动身体不能拿到一臂内的物品。</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78180">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捏：用拇指和食指捏较小的玩具 。</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次数3次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儿童能够使用拇指和食指捏住一些较小的玩具。</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儿童不能够使用拇指和食指捏住一些较小的玩具。</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userDrawn="1">
            <p:custDataLst>
              <p:tags r:id="rId1"/>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2"/>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3"/>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pic>
        <p:nvPicPr>
          <p:cNvPr id="5" name="图片 4" descr="科睿教育横板"/>
          <p:cNvPicPr>
            <a:picLocks noChangeAspect="1"/>
          </p:cNvPicPr>
          <p:nvPr/>
        </p:nvPicPr>
        <p:blipFill>
          <a:blip r:embed="rId4"/>
          <a:stretch>
            <a:fillRect/>
          </a:stretch>
        </p:blipFill>
        <p:spPr>
          <a:xfrm>
            <a:off x="9680575" y="255270"/>
            <a:ext cx="1653540" cy="467995"/>
          </a:xfrm>
          <a:prstGeom prst="rect">
            <a:avLst/>
          </a:prstGeom>
        </p:spPr>
      </p:pic>
      <p:graphicFrame>
        <p:nvGraphicFramePr>
          <p:cNvPr id="6" name="表格 5"/>
          <p:cNvGraphicFramePr/>
          <p:nvPr/>
        </p:nvGraphicFramePr>
        <p:xfrm>
          <a:off x="466725" y="928878"/>
          <a:ext cx="12313920" cy="622300"/>
        </p:xfrm>
        <a:graphic>
          <a:graphicData uri="http://schemas.openxmlformats.org/drawingml/2006/table">
            <a:tbl>
              <a:tblPr/>
              <a:tblGrid>
                <a:gridCol w="600075"/>
                <a:gridCol w="2442845"/>
                <a:gridCol w="766445"/>
                <a:gridCol w="2974975"/>
                <a:gridCol w="1585595"/>
                <a:gridCol w="1346835"/>
                <a:gridCol w="1256030"/>
              </a:tblGrid>
              <a:tr h="554355">
                <a:tc>
                  <a:txBody>
                    <a:bodyPr/>
                    <a:p>
                      <a:pPr indent="0" algn="ctr">
                        <a:buNone/>
                      </a:pPr>
                      <a:r>
                        <a:rPr lang="en-US" sz="1100" b="0">
                          <a:solidFill>
                            <a:srgbClr val="FF0000"/>
                          </a:solidFill>
                          <a:latin typeface="微软雅黑" panose="020B0503020204020204" charset="-122"/>
                        </a:rPr>
                        <a:t>9M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儿童能够正确判断相同数目的物品一样多。</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次数2次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呈现3个大的圆扣子和3个小的圆扣子；2个大橘子和1个小橘子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儿童能够正确判断相同数目的物品一样多。</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儿童不能正确判断相同数目的物品一样多。</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7" name="表格 6"/>
          <p:cNvGraphicFramePr/>
          <p:nvPr>
            <p:custDataLst>
              <p:tags r:id="rId5"/>
            </p:custDataLst>
          </p:nvPr>
        </p:nvGraphicFramePr>
        <p:xfrm>
          <a:off x="265430" y="2034540"/>
          <a:ext cx="11307445" cy="3446780"/>
        </p:xfrm>
        <a:graphic>
          <a:graphicData uri="http://schemas.openxmlformats.org/drawingml/2006/table">
            <a:tbl>
              <a:tblPr/>
              <a:tblGrid>
                <a:gridCol w="452120"/>
                <a:gridCol w="451485"/>
                <a:gridCol w="1840865"/>
                <a:gridCol w="577850"/>
                <a:gridCol w="2241550"/>
                <a:gridCol w="1193800"/>
                <a:gridCol w="1015365"/>
                <a:gridCol w="945515"/>
                <a:gridCol w="2588895"/>
              </a:tblGrid>
              <a:tr h="1833880">
                <a:tc>
                  <a:txBody>
                    <a:bodyPr/>
                    <a:p>
                      <a:pPr indent="0">
                        <a:buNone/>
                      </a:pPr>
                      <a:r>
                        <a:rPr lang="en-US" sz="800" b="0">
                          <a:solidFill>
                            <a:srgbClr val="000000"/>
                          </a:solidFill>
                          <a:latin typeface="微软雅黑" panose="020B0503020204020204" charset="-122"/>
                        </a:rPr>
                        <a:t>36</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情绪管理-认知重建：儿童能够以积极的方式应对负面事件和情绪的能力。</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脚本故事</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儿童能够以积极的方式应对负面事件和情绪的能力。</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儿童不能以积极的方式应对负面事件和情绪的能力。</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脚本：小明放学从教室里走出来的时候被小胖撞倒了，小明很生气，他认为小胖故意推倒他。</a:t>
                      </a:r>
                      <a:endParaRPr lang="zh-CN" sz="900" b="0">
                        <a:solidFill>
                          <a:srgbClr val="000000"/>
                        </a:solidFill>
                        <a:latin typeface="Arial" panose="020B0604020202020204" pitchFamily="34" charset="0"/>
                        <a:ea typeface="宋体" panose="02010600030101010101" pitchFamily="2" charset="-122"/>
                      </a:endParaRPr>
                    </a:p>
                    <a:p>
                      <a:pPr indent="0">
                        <a:buNone/>
                      </a:pPr>
                      <a:endParaRPr lang="zh-CN" altLang="en-US" sz="1600"/>
                    </a:p>
                    <a:p>
                      <a:pPr indent="0">
                        <a:buNone/>
                      </a:pPr>
                      <a:r>
                        <a:rPr lang="zh-CN" sz="900" b="0">
                          <a:solidFill>
                            <a:srgbClr val="000000"/>
                          </a:solidFill>
                          <a:latin typeface="Arial" panose="020B0604020202020204" pitchFamily="34" charset="0"/>
                          <a:ea typeface="宋体" panose="02010600030101010101" pitchFamily="2" charset="-122"/>
                        </a:rPr>
                        <a:t>评估者提问：小明的想法是对的吗？为什么？</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儿童回答：不对。原因合理即可。</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评估者提问：如果是你你会怎么想小胖的行为。</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儿童回答：小胖不是故意的，下次小心点就好。</a:t>
                      </a:r>
                      <a:endParaRPr lang="zh-CN" altLang="en-US" sz="9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12900">
                <a:tc>
                  <a:txBody>
                    <a:bodyPr/>
                    <a:p>
                      <a:pPr indent="0">
                        <a:buNone/>
                      </a:pPr>
                      <a:r>
                        <a:rPr lang="en-US" sz="800" b="0">
                          <a:solidFill>
                            <a:srgbClr val="000000"/>
                          </a:solidFill>
                          <a:latin typeface="微软雅黑" panose="020B0503020204020204" charset="-122"/>
                        </a:rPr>
                        <a:t>37</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情绪管理-问题解决：儿童可以使用多种方法以积极的方式解决消极情绪，从而摆脱消极情绪。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脚本故事</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儿童可以使用多种方法以积极的方式解决消极情绪，从而摆脱消极情绪。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儿童不能使用多种方法以积极的方式解决消极情绪，从而摆脱消极情绪。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宋体" panose="02010600030101010101" pitchFamily="2" charset="-122"/>
                        </a:rPr>
                        <a:t>脚本：小明在学校的时候经常会被同学嘲笑衣服穿的很脏、头发弄的很难看，小明对同学的嘲笑经常会感觉很沮丧。</a:t>
                      </a:r>
                      <a:endParaRPr lang="zh-CN" sz="900" b="0">
                        <a:solidFill>
                          <a:srgbClr val="000000"/>
                        </a:solidFill>
                        <a:latin typeface="Arial" panose="020B0604020202020204" pitchFamily="34" charset="0"/>
                        <a:ea typeface="宋体" panose="02010600030101010101" pitchFamily="2" charset="-122"/>
                      </a:endParaRPr>
                    </a:p>
                    <a:p>
                      <a:pPr indent="0">
                        <a:buNone/>
                      </a:pPr>
                      <a:endParaRPr lang="zh-CN" altLang="en-US" sz="1600"/>
                    </a:p>
                    <a:p>
                      <a:pPr indent="0">
                        <a:buNone/>
                      </a:pPr>
                      <a:r>
                        <a:rPr lang="zh-CN" sz="900" b="0">
                          <a:solidFill>
                            <a:srgbClr val="000000"/>
                          </a:solidFill>
                          <a:latin typeface="Arial" panose="020B0604020202020204" pitchFamily="34" charset="0"/>
                          <a:ea typeface="宋体" panose="02010600030101010101" pitchFamily="2" charset="-122"/>
                        </a:rPr>
                        <a:t>评估者提问：如果你是小明你会怎么办？</a:t>
                      </a:r>
                      <a:endParaRPr lang="zh-CN" sz="900" b="0">
                        <a:solidFill>
                          <a:srgbClr val="000000"/>
                        </a:solidFill>
                        <a:latin typeface="Arial" panose="020B0604020202020204" pitchFamily="34" charset="0"/>
                        <a:ea typeface="宋体" panose="02010600030101010101" pitchFamily="2" charset="-122"/>
                      </a:endParaRPr>
                    </a:p>
                    <a:p>
                      <a:pPr indent="0">
                        <a:buNone/>
                      </a:pPr>
                      <a:r>
                        <a:rPr lang="zh-CN" sz="900" b="0">
                          <a:solidFill>
                            <a:srgbClr val="000000"/>
                          </a:solidFill>
                          <a:latin typeface="Arial" panose="020B0604020202020204" pitchFamily="34" charset="0"/>
                          <a:ea typeface="宋体" panose="02010600030101010101" pitchFamily="2" charset="-122"/>
                        </a:rPr>
                        <a:t>儿童回答：换更帅气的造型\不理会等积极方法即可。</a:t>
                      </a:r>
                      <a:endParaRPr lang="zh-CN" sz="900" b="0">
                        <a:solidFill>
                          <a:srgbClr val="000000"/>
                        </a:solidFill>
                        <a:latin typeface="Arial" panose="020B0604020202020204" pitchFamily="34" charset="0"/>
                        <a:ea typeface="宋体" panose="02010600030101010101" pitchFamily="2" charset="-122"/>
                      </a:endParaRPr>
                    </a:p>
                    <a:p>
                      <a:pPr indent="0">
                        <a:buNone/>
                      </a:pPr>
                      <a:endParaRPr lang="zh-CN" altLang="en-US" sz="9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userDrawn="1">
            <p:custDataLst>
              <p:tags r:id="rId1"/>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2"/>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3"/>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pic>
        <p:nvPicPr>
          <p:cNvPr id="5" name="图片 4" descr="科睿教育横板"/>
          <p:cNvPicPr>
            <a:picLocks noChangeAspect="1"/>
          </p:cNvPicPr>
          <p:nvPr/>
        </p:nvPicPr>
        <p:blipFill>
          <a:blip r:embed="rId4"/>
          <a:stretch>
            <a:fillRect/>
          </a:stretch>
        </p:blipFill>
        <p:spPr>
          <a:xfrm>
            <a:off x="9680575" y="255270"/>
            <a:ext cx="1653540" cy="467995"/>
          </a:xfrm>
          <a:prstGeom prst="rect">
            <a:avLst/>
          </a:prstGeom>
        </p:spPr>
      </p:pic>
      <p:graphicFrame>
        <p:nvGraphicFramePr>
          <p:cNvPr id="6" name="表格 5"/>
          <p:cNvGraphicFramePr/>
          <p:nvPr/>
        </p:nvGraphicFramePr>
        <p:xfrm>
          <a:off x="466725" y="928878"/>
          <a:ext cx="12313920" cy="622300"/>
        </p:xfrm>
        <a:graphic>
          <a:graphicData uri="http://schemas.openxmlformats.org/drawingml/2006/table">
            <a:tbl>
              <a:tblPr/>
              <a:tblGrid>
                <a:gridCol w="600075"/>
                <a:gridCol w="2442845"/>
                <a:gridCol w="766445"/>
                <a:gridCol w="2974975"/>
                <a:gridCol w="1585595"/>
                <a:gridCol w="1346835"/>
                <a:gridCol w="1256030"/>
              </a:tblGrid>
              <a:tr h="554355">
                <a:tc>
                  <a:txBody>
                    <a:bodyPr/>
                    <a:p>
                      <a:pPr indent="0" algn="ctr">
                        <a:buNone/>
                      </a:pPr>
                      <a:r>
                        <a:rPr lang="en-US" sz="1100" b="0">
                          <a:solidFill>
                            <a:srgbClr val="FF0000"/>
                          </a:solidFill>
                          <a:latin typeface="微软雅黑" panose="020B0503020204020204" charset="-122"/>
                        </a:rPr>
                        <a:t>9M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儿童能够正确判断相同数目的物品一样多。</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次数2次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呈现3个大的圆扣子和3个小的圆扣子；2个大橘子和1个小橘子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儿童能够正确判断相同数目的物品一样多。</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儿童不能正确判断相同数目的物品一样多。</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8" name="表格 7"/>
          <p:cNvGraphicFramePr/>
          <p:nvPr>
            <p:custDataLst>
              <p:tags r:id="rId5"/>
            </p:custDataLst>
          </p:nvPr>
        </p:nvGraphicFramePr>
        <p:xfrm>
          <a:off x="274955" y="1752600"/>
          <a:ext cx="11729085" cy="4261485"/>
        </p:xfrm>
        <a:graphic>
          <a:graphicData uri="http://schemas.openxmlformats.org/drawingml/2006/table">
            <a:tbl>
              <a:tblPr/>
              <a:tblGrid>
                <a:gridCol w="468630"/>
                <a:gridCol w="468630"/>
                <a:gridCol w="1908810"/>
                <a:gridCol w="600075"/>
                <a:gridCol w="1035685"/>
                <a:gridCol w="913130"/>
                <a:gridCol w="1426210"/>
                <a:gridCol w="1578610"/>
                <a:gridCol w="3329305"/>
              </a:tblGrid>
              <a:tr h="1381760">
                <a:tc>
                  <a:txBody>
                    <a:bodyPr/>
                    <a:p>
                      <a:pPr indent="0">
                        <a:buNone/>
                      </a:pPr>
                      <a:r>
                        <a:rPr lang="en-US" sz="1000" b="0">
                          <a:solidFill>
                            <a:srgbClr val="000000"/>
                          </a:solidFill>
                          <a:latin typeface="微软雅黑" panose="020B0503020204020204" charset="-122"/>
                        </a:rPr>
                        <a:t>38</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情绪管理-寻求帮助：儿童在处理负面情绪事件时会主动寻求他人帮助。</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次数1次</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脚本故事</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儿童在处理负面情绪事件时会主动寻求他人帮助。</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儿童在处理负面情绪事件时不能主动寻求他人帮助。</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脚本：小明在公园玩的时候被打孩子抢走了玩具，小明很生气。</a:t>
                      </a:r>
                      <a:endParaRPr lang="zh-CN" sz="1000" b="0">
                        <a:solidFill>
                          <a:srgbClr val="000000"/>
                        </a:solidFill>
                        <a:latin typeface="Arial" panose="020B0604020202020204" pitchFamily="34" charset="0"/>
                        <a:ea typeface="宋体" panose="02010600030101010101" pitchFamily="2" charset="-122"/>
                      </a:endParaRPr>
                    </a:p>
                    <a:p>
                      <a:pPr indent="0">
                        <a:buNone/>
                      </a:pPr>
                      <a:endParaRPr lang="zh-CN" altLang="en-US" sz="1800"/>
                    </a:p>
                    <a:p>
                      <a:pPr indent="0">
                        <a:buNone/>
                      </a:pPr>
                      <a:r>
                        <a:rPr lang="zh-CN" sz="1000" b="0">
                          <a:solidFill>
                            <a:srgbClr val="000000"/>
                          </a:solidFill>
                          <a:latin typeface="Arial" panose="020B0604020202020204" pitchFamily="34" charset="0"/>
                          <a:ea typeface="宋体" panose="02010600030101010101" pitchFamily="2" charset="-122"/>
                        </a:rPr>
                        <a:t>评估者提问：如果你是小明你会怎么办？</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儿童回答：告诉家长把玩具要回来。</a:t>
                      </a:r>
                      <a:endParaRPr lang="zh-CN" sz="1000" b="0">
                        <a:solidFill>
                          <a:srgbClr val="000000"/>
                        </a:solidFill>
                        <a:latin typeface="Arial" panose="020B0604020202020204" pitchFamily="34" charset="0"/>
                        <a:ea typeface="宋体" panose="02010600030101010101" pitchFamily="2" charset="-122"/>
                      </a:endParaRPr>
                    </a:p>
                    <a:p>
                      <a:pPr indent="0">
                        <a:buNone/>
                      </a:pPr>
                      <a:endParaRPr lang="zh-CN" altLang="en-US" sz="10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440180">
                <a:tc>
                  <a:txBody>
                    <a:bodyPr/>
                    <a:p>
                      <a:pPr indent="0">
                        <a:buNone/>
                      </a:pPr>
                      <a:r>
                        <a:rPr lang="en-US" sz="1000" b="0">
                          <a:solidFill>
                            <a:srgbClr val="000000"/>
                          </a:solidFill>
                          <a:latin typeface="微软雅黑" panose="020B0503020204020204" charset="-122"/>
                        </a:rPr>
                        <a:t>39</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情绪管理-替代活动：儿童在消极情绪事件中能转移注意力。</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次数1次</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脚本故事</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儿童在消极情绪事件中能转移注意力。</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儿童在消极情绪事件中不能转移注意力。</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脚本：幼儿园里小明最喜欢的玩具被小朋友先拿走玩了，小明感觉非常的伤心。</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评估者提问：如果你是小明你会怎么办？</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儿童回答：画画\玩其他玩具\看书转移注意力不要再想汽车玩具。</a:t>
                      </a:r>
                      <a:endParaRPr lang="zh-CN" sz="1000" b="0">
                        <a:solidFill>
                          <a:srgbClr val="000000"/>
                        </a:solidFill>
                        <a:latin typeface="Arial" panose="020B0604020202020204" pitchFamily="34" charset="0"/>
                        <a:ea typeface="宋体" panose="02010600030101010101" pitchFamily="2" charset="-122"/>
                      </a:endParaRPr>
                    </a:p>
                    <a:p>
                      <a:pPr indent="0">
                        <a:buNone/>
                      </a:pPr>
                      <a:endParaRPr lang="zh-CN" altLang="en-US" sz="10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439545">
                <a:tc>
                  <a:txBody>
                    <a:bodyPr/>
                    <a:p>
                      <a:pPr indent="0">
                        <a:buNone/>
                      </a:pPr>
                      <a:r>
                        <a:rPr lang="en-US" sz="1000" b="0">
                          <a:solidFill>
                            <a:srgbClr val="000000"/>
                          </a:solidFill>
                          <a:latin typeface="微软雅黑" panose="020B0503020204020204" charset="-122"/>
                        </a:rPr>
                        <a:t>40</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情绪管理-自我安慰：儿童能够在负面情绪事件中进行自我安慰的活动，使用语言或针对自我指导的行为。</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次数1次</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脚本故事</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无</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儿童能够在负面情绪事件中进行自我安慰的活动，使用语言或针对自我指导的行为。</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儿童不能在负面情绪事件中进行自我安慰的活动，使用语言或针对自我指导的行为。</a:t>
                      </a:r>
                      <a:endParaRPr lang="zh-CN" altLang="en-US" sz="1000" b="0">
                        <a:solidFill>
                          <a:srgbClr val="000000"/>
                        </a:solidFill>
                        <a:latin typeface="Arial" panose="020B0604020202020204" pitchFamily="34" charset="0"/>
                        <a:ea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脚本：小明在美术课上不会使用颜料笔画画，同学都在嘲笑他是个笨蛋，小明感觉很沮丧。</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评估者提问：如果你是小明你会怎么办？</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儿童回答：安慰自己不是笨蛋，慢慢学习就会用了。自我安慰合理即可。</a:t>
                      </a:r>
                      <a:endParaRPr lang="zh-CN" sz="1000" b="0">
                        <a:solidFill>
                          <a:srgbClr val="000000"/>
                        </a:solidFill>
                        <a:latin typeface="Arial" panose="020B0604020202020204" pitchFamily="34" charset="0"/>
                        <a:ea typeface="宋体" panose="02010600030101010101" pitchFamily="2" charset="-122"/>
                      </a:endParaRPr>
                    </a:p>
                    <a:p>
                      <a:pPr indent="0">
                        <a:buNone/>
                      </a:pPr>
                      <a:endParaRPr lang="zh-CN" altLang="en-US" sz="10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userDrawn="1">
            <p:custDataLst>
              <p:tags r:id="rId1"/>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2"/>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3"/>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pic>
        <p:nvPicPr>
          <p:cNvPr id="5" name="图片 4" descr="科睿教育横板"/>
          <p:cNvPicPr>
            <a:picLocks noChangeAspect="1"/>
          </p:cNvPicPr>
          <p:nvPr/>
        </p:nvPicPr>
        <p:blipFill>
          <a:blip r:embed="rId4"/>
          <a:stretch>
            <a:fillRect/>
          </a:stretch>
        </p:blipFill>
        <p:spPr>
          <a:xfrm>
            <a:off x="9680575" y="255270"/>
            <a:ext cx="1653540" cy="467995"/>
          </a:xfrm>
          <a:prstGeom prst="rect">
            <a:avLst/>
          </a:prstGeom>
        </p:spPr>
      </p:pic>
      <p:graphicFrame>
        <p:nvGraphicFramePr>
          <p:cNvPr id="6" name="表格 5"/>
          <p:cNvGraphicFramePr/>
          <p:nvPr>
            <p:custDataLst>
              <p:tags r:id="rId5"/>
            </p:custDataLst>
          </p:nvPr>
        </p:nvGraphicFramePr>
        <p:xfrm>
          <a:off x="475615" y="1149985"/>
          <a:ext cx="11029950" cy="1166495"/>
        </p:xfrm>
        <a:graphic>
          <a:graphicData uri="http://schemas.openxmlformats.org/drawingml/2006/table">
            <a:tbl>
              <a:tblPr/>
              <a:tblGrid>
                <a:gridCol w="603250"/>
                <a:gridCol w="2455545"/>
                <a:gridCol w="770255"/>
                <a:gridCol w="2990850"/>
                <a:gridCol w="1593850"/>
                <a:gridCol w="1353820"/>
                <a:gridCol w="1262380"/>
              </a:tblGrid>
              <a:tr h="1166495">
                <a:tc>
                  <a:txBody>
                    <a:bodyPr/>
                    <a:p>
                      <a:pPr indent="0" algn="ctr">
                        <a:buNone/>
                      </a:pPr>
                      <a:r>
                        <a:rPr lang="en-US" sz="1100" b="0">
                          <a:solidFill>
                            <a:srgbClr val="FF0000"/>
                          </a:solidFill>
                          <a:latin typeface="微软雅黑" panose="020B0503020204020204" charset="-122"/>
                        </a:rPr>
                        <a:t>9M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儿童能够正确判断相同数目的物品一样多。</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次数2次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呈现3个大的圆扣子和3个小的圆扣子；2个大橘子和1个小橘子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儿童能够正确判断相同数目的物品一样多。</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儿童不能正确判断相同数目的物品一样多。</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7" name="表格 6"/>
          <p:cNvGraphicFramePr/>
          <p:nvPr>
            <p:custDataLst>
              <p:tags r:id="rId6"/>
            </p:custDataLst>
          </p:nvPr>
        </p:nvGraphicFramePr>
        <p:xfrm>
          <a:off x="474980" y="3968750"/>
          <a:ext cx="11087735" cy="1196340"/>
        </p:xfrm>
        <a:graphic>
          <a:graphicData uri="http://schemas.openxmlformats.org/drawingml/2006/table">
            <a:tbl>
              <a:tblPr/>
              <a:tblGrid>
                <a:gridCol w="606425"/>
                <a:gridCol w="2468245"/>
                <a:gridCol w="774700"/>
                <a:gridCol w="3006090"/>
                <a:gridCol w="1602105"/>
                <a:gridCol w="1360805"/>
                <a:gridCol w="1269365"/>
              </a:tblGrid>
              <a:tr h="1196340">
                <a:tc>
                  <a:txBody>
                    <a:bodyPr/>
                    <a:p>
                      <a:pPr indent="0" algn="ctr">
                        <a:buNone/>
                      </a:pPr>
                      <a:r>
                        <a:rPr lang="en-US" sz="1100" b="0">
                          <a:solidFill>
                            <a:srgbClr val="FF0000"/>
                          </a:solidFill>
                          <a:latin typeface="微软雅黑" panose="020B0503020204020204" charset="-122"/>
                        </a:rPr>
                        <a:t>10M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儿童能够正确判断形状不同而产生的视觉差异。</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次数2次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一碗水和一个纸杯</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儿童能够正确判断形状不同而产生的视觉差异。</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儿童不能正确判断形状不同而产生的视觉差异。</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ppt封面"/>
          <p:cNvPicPr>
            <a:picLocks noChangeAspect="1"/>
          </p:cNvPicPr>
          <p:nvPr/>
        </p:nvPicPr>
        <p:blipFill>
          <a:blip r:embed="rId1"/>
          <a:stretch>
            <a:fillRect/>
          </a:stretch>
        </p:blipFill>
        <p:spPr>
          <a:xfrm>
            <a:off x="-1905" y="-635"/>
            <a:ext cx="12193905" cy="6859270"/>
          </a:xfrm>
          <a:prstGeom prst="rect">
            <a:avLst/>
          </a:prstGeom>
        </p:spPr>
      </p:pic>
      <p:pic>
        <p:nvPicPr>
          <p:cNvPr id="5" name="图片 4" descr="4647db2e651d1a654f3bd0f635cdbfc 拷贝 2"/>
          <p:cNvPicPr>
            <a:picLocks noChangeAspect="1"/>
          </p:cNvPicPr>
          <p:nvPr/>
        </p:nvPicPr>
        <p:blipFill>
          <a:blip r:embed="rId2"/>
          <a:stretch>
            <a:fillRect/>
          </a:stretch>
        </p:blipFill>
        <p:spPr>
          <a:xfrm>
            <a:off x="-1905" y="-635"/>
            <a:ext cx="12193270" cy="6858635"/>
          </a:xfrm>
          <a:prstGeom prst="rect">
            <a:avLst/>
          </a:prstGeom>
        </p:spPr>
      </p:pic>
      <p:sp>
        <p:nvSpPr>
          <p:cNvPr id="2" name="标题 1"/>
          <p:cNvSpPr>
            <a:spLocks noGrp="1"/>
          </p:cNvSpPr>
          <p:nvPr>
            <p:ph type="ctrTitle"/>
          </p:nvPr>
        </p:nvSpPr>
        <p:spPr>
          <a:xfrm>
            <a:off x="1270000" y="1940560"/>
            <a:ext cx="7155180" cy="1725295"/>
          </a:xfrm>
        </p:spPr>
        <p:txBody>
          <a:bodyPr>
            <a:normAutofit/>
          </a:bodyPr>
          <a:p>
            <a:pPr algn="l"/>
            <a:r>
              <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rPr>
              <a:t>集体技能</a:t>
            </a:r>
            <a:r>
              <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rPr>
              <a:t>评估</a:t>
            </a:r>
            <a:endPar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endParaRPr>
          </a:p>
        </p:txBody>
      </p:sp>
      <p:sp>
        <p:nvSpPr>
          <p:cNvPr id="3" name="副标题 2"/>
          <p:cNvSpPr>
            <a:spLocks noGrp="1"/>
          </p:cNvSpPr>
          <p:nvPr>
            <p:ph type="subTitle" idx="1"/>
          </p:nvPr>
        </p:nvSpPr>
        <p:spPr>
          <a:xfrm>
            <a:off x="1580515" y="4255135"/>
            <a:ext cx="2940050" cy="361950"/>
          </a:xfrm>
        </p:spPr>
        <p:txBody>
          <a:bodyPr>
            <a:noAutofit/>
          </a:bodyPr>
          <a:p>
            <a:r>
              <a:rPr lang="zh-CN" altLang="en-US" sz="2000" b="1" spc="200">
                <a:solidFill>
                  <a:schemeClr val="bg1"/>
                </a:solidFill>
                <a:uFillTx/>
                <a:latin typeface="思源黑体 Medium" panose="020B0600000000000000" charset="-122"/>
                <a:ea typeface="思源黑体 Medium" panose="020B0600000000000000" charset="-122"/>
                <a:cs typeface="思源黑体 Medium" panose="020B0600000000000000" charset="-122"/>
              </a:rPr>
              <a:t>主讲人:BCBA朱雄保</a:t>
            </a:r>
            <a:endParaRPr lang="zh-CN" altLang="en-US" sz="2000" b="1" spc="200">
              <a:solidFill>
                <a:schemeClr val="bg1"/>
              </a:solidFill>
              <a:uFillTx/>
              <a:latin typeface="思源黑体 Medium" panose="020B0600000000000000" charset="-122"/>
              <a:ea typeface="思源黑体 Medium" panose="020B0600000000000000" charset="-122"/>
              <a:cs typeface="思源黑体 Medium" panose="020B0600000000000000" charset="-122"/>
            </a:endParaRP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graphicFrame>
        <p:nvGraphicFramePr>
          <p:cNvPr id="2" name="表格 1"/>
          <p:cNvGraphicFramePr/>
          <p:nvPr>
            <p:custDataLst>
              <p:tags r:id="rId5"/>
            </p:custDataLst>
          </p:nvPr>
        </p:nvGraphicFramePr>
        <p:xfrm>
          <a:off x="494665" y="836295"/>
          <a:ext cx="11242040" cy="1332865"/>
        </p:xfrm>
        <a:graphic>
          <a:graphicData uri="http://schemas.openxmlformats.org/drawingml/2006/table">
            <a:tbl>
              <a:tblPr/>
              <a:tblGrid>
                <a:gridCol w="972185"/>
                <a:gridCol w="2660015"/>
                <a:gridCol w="1531620"/>
                <a:gridCol w="1006475"/>
                <a:gridCol w="949960"/>
                <a:gridCol w="1530985"/>
                <a:gridCol w="1551940"/>
                <a:gridCol w="1038860"/>
              </a:tblGrid>
              <a:tr h="1332865">
                <a:tc>
                  <a:txBody>
                    <a:bodyPr/>
                    <a:p>
                      <a:pPr indent="0" algn="ctr">
                        <a:buNone/>
                      </a:pPr>
                      <a:r>
                        <a:rPr lang="en-US" sz="1200" b="0">
                          <a:solidFill>
                            <a:srgbClr val="FF0000"/>
                          </a:solidFill>
                          <a:latin typeface="微软雅黑" panose="020B0503020204020204" charset="-122"/>
                        </a:rPr>
                        <a:t>1M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儿童可以在集体环境中，坐在桌前进食4分钟而没有不良的行为。</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时长超过4分钟</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点心、饼干、零食、水果</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儿童可以在集体环境中，坐在桌前进食4分钟而没有不良的行为。</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儿童可以在集体环境中，坐在桌前进食1分钟而没有不良的行为。</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儿童可以在集体环境中，坐在桌前进食不足1分钟且有不良的行为。</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graphicFrame>
        <p:nvGraphicFramePr>
          <p:cNvPr id="3" name="表格 2"/>
          <p:cNvGraphicFramePr/>
          <p:nvPr>
            <p:custDataLst>
              <p:tags r:id="rId6"/>
            </p:custDataLst>
          </p:nvPr>
        </p:nvGraphicFramePr>
        <p:xfrm>
          <a:off x="302260" y="2566035"/>
          <a:ext cx="11568430" cy="3369945"/>
        </p:xfrm>
        <a:graphic>
          <a:graphicData uri="http://schemas.openxmlformats.org/drawingml/2006/table">
            <a:tbl>
              <a:tblPr/>
              <a:tblGrid>
                <a:gridCol w="1369060"/>
                <a:gridCol w="882015"/>
                <a:gridCol w="2413635"/>
                <a:gridCol w="1389380"/>
                <a:gridCol w="913130"/>
                <a:gridCol w="861695"/>
                <a:gridCol w="1390015"/>
                <a:gridCol w="1406525"/>
                <a:gridCol w="942975"/>
              </a:tblGrid>
              <a:tr h="1156970">
                <a:tc>
                  <a:txBody>
                    <a:bodyPr/>
                    <a:p>
                      <a:pPr indent="0" algn="ctr">
                        <a:buNone/>
                      </a:pPr>
                      <a:r>
                        <a:rPr lang="en-US" sz="1000" b="0">
                          <a:solidFill>
                            <a:srgbClr val="000000"/>
                          </a:solidFill>
                          <a:latin typeface="微软雅黑" panose="020B0503020204020204" charset="-122"/>
                        </a:rPr>
                        <a:t>1</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儿童离开父母后，没有哭闹等不恰当行为出现。</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儿童离开父母后，没有哭闹等不恰当行为出现。</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zh-CN" sz="1000" b="0">
                          <a:solidFill>
                            <a:srgbClr val="000000"/>
                          </a:solidFill>
                          <a:latin typeface="Arial" panose="020B0604020202020204" pitchFamily="34" charset="0"/>
                          <a:ea typeface="微软雅黑" panose="020B0503020204020204" charset="-122"/>
                        </a:rPr>
                        <a:t>儿童离开父母后，出现哭闹等不恰当行为出现。</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968375">
                <a:tc>
                  <a:txBody>
                    <a:bodyPr/>
                    <a:p>
                      <a:pPr indent="0" algn="ctr">
                        <a:buNone/>
                      </a:pPr>
                      <a:r>
                        <a:rPr lang="en-US" sz="1000" b="0">
                          <a:solidFill>
                            <a:srgbClr val="000000"/>
                          </a:solidFill>
                          <a:latin typeface="微软雅黑" panose="020B0503020204020204" charset="-122"/>
                        </a:rPr>
                        <a:t>2</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儿童可以安坐在桌前。</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时长超过60s</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桌椅</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儿童可以安坐在桌前超过60s。</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儿童不可以安坐在桌前超过60s。</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1244600">
                <a:tc>
                  <a:txBody>
                    <a:bodyPr/>
                    <a:p>
                      <a:pPr indent="0" algn="ctr">
                        <a:buNone/>
                      </a:pPr>
                      <a:r>
                        <a:rPr lang="en-US" sz="1000" b="0">
                          <a:solidFill>
                            <a:srgbClr val="000000"/>
                          </a:solidFill>
                          <a:latin typeface="微软雅黑" panose="020B0503020204020204" charset="-122"/>
                        </a:rPr>
                        <a:t>3</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当同伴在儿童旁边时，儿童没有试图离开、哭闹或推搡身边同伴的行为。</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当同伴在儿童旁边时，儿童没有试图离开或哭闹、推搡身边同伴的行为。</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zh-CN" sz="1000" b="0">
                          <a:solidFill>
                            <a:srgbClr val="000000"/>
                          </a:solidFill>
                          <a:latin typeface="Arial" panose="020B0604020202020204" pitchFamily="34" charset="0"/>
                          <a:ea typeface="微软雅黑" panose="020B0503020204020204" charset="-122"/>
                        </a:rPr>
                        <a:t>当同伴在儿童旁边时，儿童有试图离开、哭闹或推搡身边同伴的行为。</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nvGraphicFramePr>
        <p:xfrm>
          <a:off x="695960" y="991743"/>
          <a:ext cx="11257280" cy="1257300"/>
        </p:xfrm>
        <a:graphic>
          <a:graphicData uri="http://schemas.openxmlformats.org/drawingml/2006/table">
            <a:tbl>
              <a:tblPr/>
              <a:tblGrid>
                <a:gridCol w="948690"/>
                <a:gridCol w="2596515"/>
                <a:gridCol w="1494790"/>
                <a:gridCol w="982345"/>
                <a:gridCol w="927100"/>
                <a:gridCol w="1494790"/>
                <a:gridCol w="1514475"/>
                <a:gridCol w="1014095"/>
              </a:tblGrid>
              <a:tr h="1225550">
                <a:tc>
                  <a:txBody>
                    <a:bodyPr/>
                    <a:p>
                      <a:pPr indent="0" algn="ctr">
                        <a:buNone/>
                      </a:pPr>
                      <a:r>
                        <a:rPr lang="en-US" sz="1200" b="0">
                          <a:solidFill>
                            <a:srgbClr val="FF0000"/>
                          </a:solidFill>
                          <a:latin typeface="微软雅黑" panose="020B0503020204020204" charset="-122"/>
                        </a:rPr>
                        <a:t>2M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儿童可以在3人或更多人数的集体活动里安坐6分钟并且没有不良行为。</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时长超过6min</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儿童可以在3人或更多人数的集体活动里安坐6分钟并且没有不良行为。</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儿童可以在3人或更多人数的集体活动里安坐3分钟并且没有不良行为。</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儿童不可以在3人或更多人数的集体活动里安坐2分钟，且有不良行为。</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5"/>
            </p:custDataLst>
          </p:nvPr>
        </p:nvGraphicFramePr>
        <p:xfrm>
          <a:off x="388620" y="2516505"/>
          <a:ext cx="11607165" cy="3529965"/>
        </p:xfrm>
        <a:graphic>
          <a:graphicData uri="http://schemas.openxmlformats.org/drawingml/2006/table">
            <a:tbl>
              <a:tblPr/>
              <a:tblGrid>
                <a:gridCol w="1373505"/>
                <a:gridCol w="885825"/>
                <a:gridCol w="2421255"/>
                <a:gridCol w="1393825"/>
                <a:gridCol w="916305"/>
                <a:gridCol w="864870"/>
                <a:gridCol w="1393825"/>
                <a:gridCol w="1412240"/>
                <a:gridCol w="945515"/>
              </a:tblGrid>
              <a:tr h="942975">
                <a:tc>
                  <a:txBody>
                    <a:bodyPr/>
                    <a:p>
                      <a:pPr indent="0" algn="ctr">
                        <a:buNone/>
                      </a:pPr>
                      <a:r>
                        <a:rPr lang="en-US" sz="1000" b="0">
                          <a:solidFill>
                            <a:srgbClr val="000000"/>
                          </a:solidFill>
                          <a:latin typeface="微软雅黑" panose="020B0503020204020204" charset="-122"/>
                        </a:rPr>
                        <a:t>5</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呈现教具时，儿童不会未经允许，触摸教具。</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呈现教具时，儿童不会未经允许，触摸教具。</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呈现教具时，儿童会未经允许，触摸教具。</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43610">
                <a:tc>
                  <a:txBody>
                    <a:bodyPr/>
                    <a:p>
                      <a:pPr indent="0" algn="ctr">
                        <a:buNone/>
                      </a:pPr>
                      <a:r>
                        <a:rPr lang="en-US" sz="1000" b="0">
                          <a:solidFill>
                            <a:srgbClr val="000000"/>
                          </a:solidFill>
                          <a:latin typeface="微软雅黑" panose="020B0503020204020204" charset="-122"/>
                        </a:rPr>
                        <a:t>6</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儿童可以在辅助下在3人以上的活动中进行排队</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儿童可以在辅助下在3人以上的活动中进行排队</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儿童不可以在辅助下在3人以上的活动中进行排队</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43380">
                <a:tc>
                  <a:txBody>
                    <a:bodyPr/>
                    <a:p>
                      <a:pPr indent="0" algn="ctr">
                        <a:buNone/>
                      </a:pPr>
                      <a:r>
                        <a:rPr lang="en-US" sz="1000" b="0">
                          <a:solidFill>
                            <a:srgbClr val="000000"/>
                          </a:solidFill>
                          <a:latin typeface="微软雅黑" panose="020B0503020204020204" charset="-122"/>
                        </a:rPr>
                        <a:t>7</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集体环境中给予儿童一次日常常规的指令，儿童就能按照该指令执行。</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集体环境中给予儿童1次日常常规的指令，儿童就能按照该指令执行。</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集体环境中重复给予儿童2次日常常规的指令或多重辅助儿童才能按照该指令执行。</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集体环境中重复给予儿童多次日常常规的指令或多重辅助儿童不能按照该指令执行。</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nvGraphicFramePr>
        <p:xfrm>
          <a:off x="695960" y="991743"/>
          <a:ext cx="11257280" cy="1257300"/>
        </p:xfrm>
        <a:graphic>
          <a:graphicData uri="http://schemas.openxmlformats.org/drawingml/2006/table">
            <a:tbl>
              <a:tblPr/>
              <a:tblGrid>
                <a:gridCol w="948690"/>
                <a:gridCol w="2596515"/>
                <a:gridCol w="1494790"/>
                <a:gridCol w="982345"/>
                <a:gridCol w="927100"/>
                <a:gridCol w="1494790"/>
                <a:gridCol w="1514475"/>
                <a:gridCol w="1014095"/>
              </a:tblGrid>
              <a:tr h="1225550">
                <a:tc>
                  <a:txBody>
                    <a:bodyPr/>
                    <a:p>
                      <a:pPr indent="0" algn="ctr">
                        <a:buNone/>
                      </a:pPr>
                      <a:r>
                        <a:rPr lang="en-US" sz="1200" b="0">
                          <a:solidFill>
                            <a:srgbClr val="FF0000"/>
                          </a:solidFill>
                          <a:latin typeface="微软雅黑" panose="020B0503020204020204" charset="-122"/>
                        </a:rPr>
                        <a:t>2M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儿童可以在3人或更多人数的集体活动里安坐6分钟并且没有不良行为。</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时长超过6min</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儿童可以在3人或更多人数的集体活动里安坐6分钟并且没有不良行为。</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儿童可以在3人或更多人数的集体活动里安坐3分钟并且没有不良行为。</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儿童不可以在3人或更多人数的集体活动里安坐2分钟，且有不良行为。</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5"/>
            </p:custDataLst>
          </p:nvPr>
        </p:nvGraphicFramePr>
        <p:xfrm>
          <a:off x="298450" y="2624455"/>
          <a:ext cx="11600815" cy="2680970"/>
        </p:xfrm>
        <a:graphic>
          <a:graphicData uri="http://schemas.openxmlformats.org/drawingml/2006/table">
            <a:tbl>
              <a:tblPr/>
              <a:tblGrid>
                <a:gridCol w="1372870"/>
                <a:gridCol w="884555"/>
                <a:gridCol w="2420620"/>
                <a:gridCol w="1392555"/>
                <a:gridCol w="916305"/>
                <a:gridCol w="864235"/>
                <a:gridCol w="1393190"/>
                <a:gridCol w="1410970"/>
                <a:gridCol w="945515"/>
              </a:tblGrid>
              <a:tr h="1340485">
                <a:tc>
                  <a:txBody>
                    <a:bodyPr/>
                    <a:p>
                      <a:pPr indent="0" algn="ctr">
                        <a:buNone/>
                      </a:pPr>
                      <a:r>
                        <a:rPr lang="en-US" sz="1000" b="0">
                          <a:solidFill>
                            <a:srgbClr val="000000"/>
                          </a:solidFill>
                          <a:latin typeface="微软雅黑" panose="020B0503020204020204" charset="-122"/>
                        </a:rPr>
                        <a:t>8</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儿童可以在一次提示下，从一种集体活动转换到另一种集体活动。</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儿童可以在一次提示下，从一种集体活动转换到另一种集体活动。</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儿童可以在2次提示或辅助下，从一种集体活动转换到另一种集体活动。</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儿童不可以从一种集体活动转换到另一种集体活动。</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340485">
                <a:tc>
                  <a:txBody>
                    <a:bodyPr/>
                    <a:p>
                      <a:pPr indent="0" algn="ctr">
                        <a:buNone/>
                      </a:pPr>
                      <a:r>
                        <a:rPr lang="en-US" sz="1000" b="0">
                          <a:solidFill>
                            <a:srgbClr val="000000"/>
                          </a:solidFill>
                          <a:latin typeface="微软雅黑" panose="020B0503020204020204" charset="-122"/>
                        </a:rPr>
                        <a:t>9</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在集体活动中，儿童可以跟随老师或同伴。</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在集体活动中，儿童可以跟随老师或同伴。</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在集体环境活动中，儿童可以跟随老师或同伴。</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446405" y="1027303"/>
          <a:ext cx="11257280" cy="1460500"/>
        </p:xfrm>
        <a:graphic>
          <a:graphicData uri="http://schemas.openxmlformats.org/drawingml/2006/table">
            <a:tbl>
              <a:tblPr/>
              <a:tblGrid>
                <a:gridCol w="948690"/>
                <a:gridCol w="2596515"/>
                <a:gridCol w="1494790"/>
                <a:gridCol w="982345"/>
                <a:gridCol w="927100"/>
                <a:gridCol w="1494790"/>
                <a:gridCol w="1514475"/>
                <a:gridCol w="1014095"/>
              </a:tblGrid>
              <a:tr h="1423670">
                <a:tc>
                  <a:txBody>
                    <a:bodyPr/>
                    <a:p>
                      <a:pPr indent="0" algn="ctr">
                        <a:buNone/>
                      </a:pPr>
                      <a:r>
                        <a:rPr lang="en-US" sz="1200" b="0">
                          <a:solidFill>
                            <a:srgbClr val="FF0000"/>
                          </a:solidFill>
                          <a:latin typeface="微软雅黑" panose="020B0503020204020204" charset="-122"/>
                        </a:rPr>
                        <a:t>3M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儿童可以在集体环境下工作5分钟，其中需要有至少3分钟的时间独立做他人规定的任务。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时长5分钟，3分钟的时间做规定任务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儿童可以在集体环境下工作5分钟，其中需要有至少3分钟的时间独立做他人规定的任务。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儿童可以在集体环境下工作2分钟，其中需要有至少1分钟的时间独立做他人规定的任务。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儿童不可以在集体环境中独立工作5分钟，并能在全过程的50%的时间内做规定的任务。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87630" y="2710815"/>
          <a:ext cx="11933555" cy="3382645"/>
        </p:xfrm>
        <a:graphic>
          <a:graphicData uri="http://schemas.openxmlformats.org/drawingml/2006/table">
            <a:tbl>
              <a:tblPr/>
              <a:tblGrid>
                <a:gridCol w="1349375"/>
                <a:gridCol w="869315"/>
                <a:gridCol w="2378710"/>
                <a:gridCol w="1370330"/>
                <a:gridCol w="897890"/>
                <a:gridCol w="849630"/>
                <a:gridCol w="1369695"/>
                <a:gridCol w="1387475"/>
                <a:gridCol w="928370"/>
                <a:gridCol w="532765"/>
              </a:tblGrid>
              <a:tr h="842010">
                <a:tc>
                  <a:txBody>
                    <a:bodyPr/>
                    <a:p>
                      <a:pPr indent="0" algn="ctr">
                        <a:buNone/>
                      </a:pPr>
                      <a:r>
                        <a:rPr lang="en-US" sz="1000" b="0">
                          <a:solidFill>
                            <a:srgbClr val="000000"/>
                          </a:solidFill>
                          <a:latin typeface="微软雅黑" panose="020B0503020204020204" charset="-122"/>
                        </a:rPr>
                        <a:t>11</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儿童可以在3人或以上的集体环境里有50%的时间注意老师。</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时长10分钟</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儿童可以在3人或以上的集体环境里有50%的时间注意老师。</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儿童可以在3人或以上的集体环境里有33%的时间注意老师。</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儿童不可以在3人或以上的集体环境里有33%的时间注意老师。</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集体-10M</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57250">
                <a:tc>
                  <a:txBody>
                    <a:bodyPr/>
                    <a:p>
                      <a:pPr indent="0" algn="ctr">
                        <a:buNone/>
                      </a:pPr>
                      <a:r>
                        <a:rPr lang="en-US" sz="1000" b="0">
                          <a:solidFill>
                            <a:srgbClr val="000000"/>
                          </a:solidFill>
                          <a:latin typeface="微软雅黑" panose="020B0503020204020204" charset="-122"/>
                        </a:rPr>
                        <a:t>12</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儿童可以在3人或以上的集体环境里有50%的时间注意同伴或材料。</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时长10分钟</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儿童可以在3人或以上的集体环境里有50%的时间注意同伴或材料。</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儿童可以在3人或以上的集体环境里有33%的时间注意同伴或材料。</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儿童不可以在3人或以上的集体环境里有33%的时间注意同伴或材料。</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集体-10M</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41375">
                <a:tc>
                  <a:txBody>
                    <a:bodyPr/>
                    <a:p>
                      <a:pPr indent="0" algn="ctr">
                        <a:buNone/>
                      </a:pPr>
                      <a:r>
                        <a:rPr lang="en-US" sz="1000" b="0">
                          <a:solidFill>
                            <a:srgbClr val="000000"/>
                          </a:solidFill>
                          <a:latin typeface="微软雅黑" panose="020B0503020204020204" charset="-122"/>
                        </a:rPr>
                        <a:t>13</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儿童可以在3人或以上的集体环境里，至少完成5个集体指令。</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时长10分钟，5个指令</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儿童可以在3人或以上的集体环境里，至少完成5个集体指令。</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儿童可以在3人或以上的集体环境里，至少完成2个集体指令。</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儿童不可以在3人或以上的集体环境里，至少完成2个集体指令。</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集体-10M</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42010">
                <a:tc>
                  <a:txBody>
                    <a:bodyPr/>
                    <a:p>
                      <a:pPr indent="0" algn="ctr">
                        <a:buNone/>
                      </a:pPr>
                      <a:r>
                        <a:rPr lang="en-US" sz="1000" b="0">
                          <a:solidFill>
                            <a:srgbClr val="000000"/>
                          </a:solidFill>
                          <a:latin typeface="微软雅黑" panose="020B0503020204020204" charset="-122"/>
                        </a:rPr>
                        <a:t>14</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儿童可以在教师或同伴发言时，有50%的时间安静倾听。</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时长10分钟</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儿童可以在教师或同伴发言时，有50%的时间安静倾听。</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儿童不可以在教师或同伴发言时，有50%的时间安静倾听。</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32180" y="363220"/>
            <a:ext cx="1523365" cy="384810"/>
          </a:xfrm>
          <a:prstGeom prst="rect">
            <a:avLst/>
          </a:prstGeom>
        </p:spPr>
      </p:pic>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2"/>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1323320" y="5962650"/>
            <a:ext cx="812165" cy="811530"/>
          </a:xfrm>
          <a:prstGeom prst="rect">
            <a:avLst/>
          </a:prstGeom>
        </p:spPr>
      </p:pic>
      <p:cxnSp>
        <p:nvCxnSpPr>
          <p:cNvPr id="2" name="直接连接符 1"/>
          <p:cNvCxnSpPr/>
          <p:nvPr userDrawn="1">
            <p:custDataLst>
              <p:tags r:id="rId5"/>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6"/>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graphicFrame>
        <p:nvGraphicFramePr>
          <p:cNvPr id="4" name="表格 3"/>
          <p:cNvGraphicFramePr/>
          <p:nvPr>
            <p:custDataLst>
              <p:tags r:id="rId7"/>
            </p:custDataLst>
          </p:nvPr>
        </p:nvGraphicFramePr>
        <p:xfrm>
          <a:off x="407670" y="835025"/>
          <a:ext cx="11309985" cy="1681480"/>
        </p:xfrm>
        <a:graphic>
          <a:graphicData uri="http://schemas.openxmlformats.org/drawingml/2006/table">
            <a:tbl>
              <a:tblPr/>
              <a:tblGrid>
                <a:gridCol w="977900"/>
                <a:gridCol w="2676525"/>
                <a:gridCol w="1540510"/>
                <a:gridCol w="1012190"/>
                <a:gridCol w="955675"/>
                <a:gridCol w="1541145"/>
                <a:gridCol w="1560830"/>
                <a:gridCol w="1045210"/>
              </a:tblGrid>
              <a:tr h="1681480">
                <a:tc>
                  <a:txBody>
                    <a:bodyPr/>
                    <a:p>
                      <a:pPr indent="0" algn="ctr">
                        <a:buNone/>
                      </a:pPr>
                      <a:r>
                        <a:rPr lang="en-US" sz="1200" b="0">
                          <a:solidFill>
                            <a:srgbClr val="FF0000"/>
                          </a:solidFill>
                          <a:latin typeface="微软雅黑" panose="020B0503020204020204" charset="-122"/>
                        </a:rPr>
                        <a:t>4M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儿童可以在5人以上的集体环境中上课达20分钟而没有捣乱行为，并能够回答5个对话性问题。</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时长20分钟，5次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儿童可以在5人以上的集体环境中上课达20分钟而没有捣乱行为，并能够回答5个对话性问题。</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儿童可以在5人以上的集体环境中上课达20分钟而没有捣乱行为，并能够回答2个对话性问题。</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儿童不可以在5人以上的集体环境中上课达20分钟而没有捣乱行为，并能够回答2个对话性问题。</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5" name="表格 4"/>
          <p:cNvGraphicFramePr/>
          <p:nvPr>
            <p:custDataLst>
              <p:tags r:id="rId8"/>
            </p:custDataLst>
          </p:nvPr>
        </p:nvGraphicFramePr>
        <p:xfrm>
          <a:off x="176530" y="2670175"/>
          <a:ext cx="11818620" cy="3157855"/>
        </p:xfrm>
        <a:graphic>
          <a:graphicData uri="http://schemas.openxmlformats.org/drawingml/2006/table">
            <a:tbl>
              <a:tblPr/>
              <a:tblGrid>
                <a:gridCol w="1398905"/>
                <a:gridCol w="901065"/>
                <a:gridCol w="2465705"/>
                <a:gridCol w="1419225"/>
                <a:gridCol w="932815"/>
                <a:gridCol w="880110"/>
                <a:gridCol w="1419860"/>
                <a:gridCol w="1437640"/>
                <a:gridCol w="963295"/>
              </a:tblGrid>
              <a:tr h="984250">
                <a:tc>
                  <a:txBody>
                    <a:bodyPr/>
                    <a:p>
                      <a:pPr indent="0" algn="ctr">
                        <a:buNone/>
                      </a:pPr>
                      <a:r>
                        <a:rPr lang="en-US" sz="1000" b="0">
                          <a:solidFill>
                            <a:srgbClr val="000000"/>
                          </a:solidFill>
                          <a:latin typeface="微软雅黑" panose="020B0503020204020204" charset="-122"/>
                        </a:rPr>
                        <a:t>16</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儿童可以50%独立的举手示意他人来表示自己的意愿。</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儿童可以50%独立的举手示意他人来表示自己的意愿。</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儿童不可以50%独立的举手示意他人来表示自己的意愿。</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85520">
                <a:tc>
                  <a:txBody>
                    <a:bodyPr/>
                    <a:p>
                      <a:pPr indent="0" algn="ctr">
                        <a:buNone/>
                      </a:pPr>
                      <a:r>
                        <a:rPr lang="en-US" sz="1000" b="0">
                          <a:solidFill>
                            <a:srgbClr val="000000"/>
                          </a:solidFill>
                          <a:latin typeface="微软雅黑" panose="020B0503020204020204" charset="-122"/>
                        </a:rPr>
                        <a:t>17</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儿童能够通过举手来回答问题。如，喜欢吃巧克力就举手。</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儿童能够通过举手来回答问题。如，喜欢吃巧克力就举手。</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儿童不能通过举手来回答问题。如，喜欢吃巧克力就举手。</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188085">
                <a:tc>
                  <a:txBody>
                    <a:bodyPr/>
                    <a:p>
                      <a:pPr indent="0" algn="ctr">
                        <a:buNone/>
                      </a:pPr>
                      <a:r>
                        <a:rPr lang="en-US" sz="1000" b="0">
                          <a:solidFill>
                            <a:srgbClr val="000000"/>
                          </a:solidFill>
                          <a:latin typeface="微软雅黑" panose="020B0503020204020204" charset="-122"/>
                        </a:rPr>
                        <a:t>18</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儿童在集体课上能够先举手表示想要回答问题，被老师点名后再回答问题。</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儿童在集体课上能够先举手表示想要回答问题，被老师点名后再回答问题。</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儿童在集体课上不能先举手表示想要回答问题，被老师点名后再回答问题。</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32180" y="363220"/>
            <a:ext cx="1523365" cy="384810"/>
          </a:xfrm>
          <a:prstGeom prst="rect">
            <a:avLst/>
          </a:prstGeom>
        </p:spPr>
      </p:pic>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2"/>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1323320" y="5962650"/>
            <a:ext cx="812165" cy="811530"/>
          </a:xfrm>
          <a:prstGeom prst="rect">
            <a:avLst/>
          </a:prstGeom>
        </p:spPr>
      </p:pic>
      <p:cxnSp>
        <p:nvCxnSpPr>
          <p:cNvPr id="2" name="直接连接符 1"/>
          <p:cNvCxnSpPr/>
          <p:nvPr userDrawn="1">
            <p:custDataLst>
              <p:tags r:id="rId5"/>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6"/>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graphicFrame>
        <p:nvGraphicFramePr>
          <p:cNvPr id="4" name="表格 3"/>
          <p:cNvGraphicFramePr/>
          <p:nvPr>
            <p:custDataLst>
              <p:tags r:id="rId7"/>
            </p:custDataLst>
          </p:nvPr>
        </p:nvGraphicFramePr>
        <p:xfrm>
          <a:off x="407670" y="835025"/>
          <a:ext cx="11309985" cy="1681480"/>
        </p:xfrm>
        <a:graphic>
          <a:graphicData uri="http://schemas.openxmlformats.org/drawingml/2006/table">
            <a:tbl>
              <a:tblPr/>
              <a:tblGrid>
                <a:gridCol w="977900"/>
                <a:gridCol w="2676525"/>
                <a:gridCol w="1540510"/>
                <a:gridCol w="1012190"/>
                <a:gridCol w="955675"/>
                <a:gridCol w="1541145"/>
                <a:gridCol w="1560830"/>
                <a:gridCol w="1045210"/>
              </a:tblGrid>
              <a:tr h="1681480">
                <a:tc>
                  <a:txBody>
                    <a:bodyPr/>
                    <a:p>
                      <a:pPr indent="0" algn="ctr">
                        <a:buNone/>
                      </a:pPr>
                      <a:r>
                        <a:rPr lang="en-US" sz="1200" b="0">
                          <a:solidFill>
                            <a:srgbClr val="FF0000"/>
                          </a:solidFill>
                          <a:latin typeface="微软雅黑" panose="020B0503020204020204" charset="-122"/>
                        </a:rPr>
                        <a:t>4M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儿童可以在5人以上的集体环境中上课达20分钟而没有捣乱行为，并能够回答5个对话性问题。</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时长20分钟，5次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儿童可以在5人以上的集体环境中上课达20分钟而没有捣乱行为，并能够回答5个对话性问题。</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儿童可以在5人以上的集体环境中上课达20分钟而没有捣乱行为，并能够回答2个对话性问题。</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儿童不可以在5人以上的集体环境中上课达20分钟而没有捣乱行为，并能够回答2个对话性问题。</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5" name="表格 4"/>
          <p:cNvGraphicFramePr/>
          <p:nvPr>
            <p:custDataLst>
              <p:tags r:id="rId8"/>
            </p:custDataLst>
          </p:nvPr>
        </p:nvGraphicFramePr>
        <p:xfrm>
          <a:off x="176530" y="2685415"/>
          <a:ext cx="11808460" cy="3279140"/>
        </p:xfrm>
        <a:graphic>
          <a:graphicData uri="http://schemas.openxmlformats.org/drawingml/2006/table">
            <a:tbl>
              <a:tblPr/>
              <a:tblGrid>
                <a:gridCol w="1397635"/>
                <a:gridCol w="900430"/>
                <a:gridCol w="2463800"/>
                <a:gridCol w="1417955"/>
                <a:gridCol w="932180"/>
                <a:gridCol w="879475"/>
                <a:gridCol w="1418590"/>
                <a:gridCol w="1436370"/>
                <a:gridCol w="962025"/>
              </a:tblGrid>
              <a:tr h="1036320">
                <a:tc>
                  <a:txBody>
                    <a:bodyPr/>
                    <a:p>
                      <a:pPr indent="0" algn="ctr">
                        <a:buNone/>
                      </a:pPr>
                      <a:r>
                        <a:rPr lang="en-US" sz="1000" b="0">
                          <a:solidFill>
                            <a:srgbClr val="000000"/>
                          </a:solidFill>
                          <a:latin typeface="微软雅黑" panose="020B0503020204020204" charset="-122"/>
                        </a:rPr>
                        <a:t>19</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做完集体活动后，儿童可以回到自己原来的位置上，保持原来的行为。</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做完集体活动后，儿童可以回到自己原来的位置上，保持原来的行为。</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做完集体活动后，儿童不可以回到自己原来的位置上，保持原来的行为。</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15620">
                <a:tc>
                  <a:txBody>
                    <a:bodyPr/>
                    <a:p>
                      <a:pPr indent="0" algn="ctr">
                        <a:buNone/>
                      </a:pPr>
                      <a:r>
                        <a:rPr lang="en-US" sz="1000" b="0">
                          <a:solidFill>
                            <a:srgbClr val="000000"/>
                          </a:solidFill>
                          <a:latin typeface="微软雅黑" panose="020B0503020204020204" charset="-122"/>
                        </a:rPr>
                        <a:t>20</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给予如厕指令，儿童可以独立按照如厕流程进行如厕。</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儿童可以独立按照如厕流程进行如厕。</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儿童如厕流程部分步骤需要辅助完成</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儿童如厕流程，都需要他人辅助完成。</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036320">
                <a:tc>
                  <a:txBody>
                    <a:bodyPr/>
                    <a:p>
                      <a:pPr indent="0" algn="ctr">
                        <a:buNone/>
                      </a:pPr>
                      <a:r>
                        <a:rPr lang="en-US" sz="1000" b="0">
                          <a:solidFill>
                            <a:srgbClr val="000000"/>
                          </a:solidFill>
                          <a:latin typeface="微软雅黑" panose="020B0503020204020204" charset="-122"/>
                        </a:rPr>
                        <a:t>21</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儿童可以在3人或以上的集体环境里听从区辩个体指令并正确反应5次。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时长10分钟，5次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儿童可以在3人或以上的集体环境里听从区辩个体指令并正确反应5次。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儿童可以在3人或以上的集体环境里听从区辩个体指令并正确反应2次。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儿童不可以在3人或以上的集体环境里听从区辩个体指令并正确反应2次。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90880">
                <a:tc>
                  <a:txBody>
                    <a:bodyPr/>
                    <a:p>
                      <a:pPr indent="0" algn="ctr">
                        <a:buNone/>
                      </a:pPr>
                      <a:r>
                        <a:rPr lang="en-US" sz="1000" b="0">
                          <a:solidFill>
                            <a:srgbClr val="000000"/>
                          </a:solidFill>
                          <a:latin typeface="微软雅黑" panose="020B0503020204020204" charset="-122"/>
                        </a:rPr>
                        <a:t>22</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儿童可以将垃圾在恰当的时间扔到适当的位置。</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纸巾、垃圾桶</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儿童可以将垃圾在恰当的时间扔到适当的位置。</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儿童不可以将垃圾在恰当的时间扔到适当的位置。</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740900" y="257810"/>
            <a:ext cx="1523365" cy="384810"/>
          </a:xfrm>
          <a:prstGeom prst="rect">
            <a:avLst/>
          </a:prstGeom>
        </p:spPr>
      </p:pic>
      <p:cxnSp>
        <p:nvCxnSpPr>
          <p:cNvPr id="2" name="直接连接符 1"/>
          <p:cNvCxnSpPr/>
          <p:nvPr userDrawn="1">
            <p:custDataLst>
              <p:tags r:id="rId2"/>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3"/>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4"/>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sp>
        <p:nvSpPr>
          <p:cNvPr id="8" name="文本框 7"/>
          <p:cNvSpPr txBox="1"/>
          <p:nvPr/>
        </p:nvSpPr>
        <p:spPr>
          <a:xfrm>
            <a:off x="1283335" y="1557020"/>
            <a:ext cx="10050145" cy="4077335"/>
          </a:xfrm>
          <a:prstGeom prst="rect">
            <a:avLst/>
          </a:prstGeom>
          <a:noFill/>
        </p:spPr>
        <p:txBody>
          <a:bodyPr wrap="square" rtlCol="0">
            <a:noAutofit/>
          </a:bodyPr>
          <a:p>
            <a:endParaRPr lang="zh-CN" altLang="en-US"/>
          </a:p>
        </p:txBody>
      </p:sp>
      <p:pic>
        <p:nvPicPr>
          <p:cNvPr id="9" name="kk 2023-12-28 16-01-55">
            <a:hlinkClick r:id="" action="ppaction://media"/>
          </p:cNvPr>
          <p:cNvPicPr/>
          <p:nvPr>
            <a:videoFile r:link="rId5"/>
            <p:extLst>
              <p:ext uri="{DAA4B4D4-6D71-4841-9C94-3DE7FCFB9230}">
                <p14:media xmlns:p14="http://schemas.microsoft.com/office/powerpoint/2010/main" r:embed="rId6"/>
              </p:ext>
            </p:extLst>
            <p:custDataLst>
              <p:tags r:id="rId7"/>
            </p:custDataLst>
          </p:nvPr>
        </p:nvPicPr>
        <p:blipFill>
          <a:blip r:embed="rId8"/>
          <a:stretch>
            <a:fillRect/>
          </a:stretch>
        </p:blipFill>
        <p:spPr>
          <a:xfrm>
            <a:off x="293370" y="642620"/>
            <a:ext cx="4812665" cy="2865120"/>
          </a:xfrm>
          <a:prstGeom prst="rect">
            <a:avLst/>
          </a:prstGeom>
        </p:spPr>
      </p:pic>
      <p:pic>
        <p:nvPicPr>
          <p:cNvPr id="11" name="kk 2023-12-28 16-04-03">
            <a:hlinkClick r:id="" action="ppaction://media"/>
          </p:cNvPr>
          <p:cNvPicPr/>
          <p:nvPr>
            <a:videoFile r:link="rId9"/>
            <p:extLst>
              <p:ext uri="{DAA4B4D4-6D71-4841-9C94-3DE7FCFB9230}">
                <p14:media xmlns:p14="http://schemas.microsoft.com/office/powerpoint/2010/main" r:embed="rId10"/>
              </p:ext>
            </p:extLst>
            <p:custDataLst>
              <p:tags r:id="rId11"/>
            </p:custDataLst>
          </p:nvPr>
        </p:nvPicPr>
        <p:blipFill>
          <a:blip r:embed="rId12"/>
          <a:stretch>
            <a:fillRect/>
          </a:stretch>
        </p:blipFill>
        <p:spPr>
          <a:xfrm>
            <a:off x="5450205" y="2603500"/>
            <a:ext cx="2634615" cy="3776980"/>
          </a:xfrm>
          <a:prstGeom prst="rect">
            <a:avLst/>
          </a:prstGeom>
        </p:spPr>
      </p:pic>
      <p:pic>
        <p:nvPicPr>
          <p:cNvPr id="5" name="kk 2023-12-28 16-18-12">
            <a:hlinkClick r:id="" action="ppaction://media"/>
          </p:cNvPr>
          <p:cNvPicPr/>
          <p:nvPr>
            <a:videoFile r:link="rId13"/>
            <p:extLst>
              <p:ext uri="{DAA4B4D4-6D71-4841-9C94-3DE7FCFB9230}">
                <p14:media xmlns:p14="http://schemas.microsoft.com/office/powerpoint/2010/main" r:embed="rId14"/>
              </p:ext>
            </p:extLst>
            <p:custDataLst>
              <p:tags r:id="rId15"/>
            </p:custDataLst>
          </p:nvPr>
        </p:nvPicPr>
        <p:blipFill>
          <a:blip r:embed="rId16"/>
          <a:stretch>
            <a:fillRect/>
          </a:stretch>
        </p:blipFill>
        <p:spPr>
          <a:xfrm>
            <a:off x="8428990" y="758825"/>
            <a:ext cx="3043555" cy="3879215"/>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9"/>
                </p:tgtEl>
              </p:cMediaNode>
            </p:video>
            <p:seq concurrent="1" nextAc="seek">
              <p:cTn id="3" restart="whenNotActive" fill="hold" evtFilter="cancelBubble" nodeType="interactiveSeq">
                <p:stCondLst>
                  <p:cond evt="onClick" delay="0">
                    <p:tgtEl>
                      <p:spTgt spid="9"/>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9"/>
                                        </p:tgtEl>
                                      </p:cBhvr>
                                    </p:cmd>
                                  </p:childTnLst>
                                </p:cTn>
                              </p:par>
                            </p:childTnLst>
                          </p:cTn>
                        </p:par>
                      </p:childTnLst>
                    </p:cTn>
                  </p:par>
                </p:childTnLst>
              </p:cTn>
              <p:nextCondLst>
                <p:cond evt="onClick" delay="0">
                  <p:tgtEl>
                    <p:spTgt spid="9"/>
                  </p:tgtEl>
                </p:cond>
              </p:nextCondLst>
            </p:seq>
            <p:video fullScrn="0">
              <p:cMediaNode>
                <p:cTn id="8" fill="hold" display="1">
                  <p:stCondLst>
                    <p:cond delay="indefinite"/>
                  </p:stCondLst>
                </p:cTn>
                <p:tgtEl>
                  <p:spTgt spid="11"/>
                </p:tgtEl>
              </p:cMediaNode>
            </p:video>
            <p:seq concurrent="1" nextAc="seek">
              <p:cTn id="9" restart="whenNotActive" fill="hold" evtFilter="cancelBubble" nodeType="interactiveSeq">
                <p:stCondLst>
                  <p:cond evt="onClick" delay="0">
                    <p:tgtEl>
                      <p:spTgt spid="11"/>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additive="base">
                                        <p:cTn id="13" dur="1" fill="hold"/>
                                        <p:tgtEl>
                                          <p:spTgt spid="11"/>
                                        </p:tgtEl>
                                      </p:cBhvr>
                                    </p:cmd>
                                  </p:childTnLst>
                                </p:cTn>
                              </p:par>
                            </p:childTnLst>
                          </p:cTn>
                        </p:par>
                      </p:childTnLst>
                    </p:cTn>
                  </p:par>
                </p:childTnLst>
              </p:cTn>
              <p:nextCondLst>
                <p:cond evt="onClick" delay="0">
                  <p:tgtEl>
                    <p:spTgt spid="11"/>
                  </p:tgtEl>
                </p:cond>
              </p:nextCondLst>
            </p:seq>
            <p:video fullScrn="0">
              <p:cMediaNode>
                <p:cTn id="14" fill="hold" display="1">
                  <p:stCondLst>
                    <p:cond delay="indefinite"/>
                  </p:stCondLst>
                </p:cTn>
                <p:tgtEl>
                  <p:spTgt spid="5"/>
                </p:tgtEl>
              </p:cMediaNode>
            </p:video>
            <p:seq concurrent="1" nextAc="seek">
              <p:cTn id="15" restart="whenNotActive" fill="hold" evtFilter="cancelBubble" nodeType="interactiveSeq">
                <p:stCondLst>
                  <p:cond evt="onClick" delay="0">
                    <p:tgtEl>
                      <p:spTgt spid="5"/>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additive="base">
                                        <p:cTn id="19"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graphicFrame>
        <p:nvGraphicFramePr>
          <p:cNvPr id="2" name="表格 1"/>
          <p:cNvGraphicFramePr/>
          <p:nvPr/>
        </p:nvGraphicFramePr>
        <p:xfrm>
          <a:off x="398145" y="776796"/>
          <a:ext cx="11257280" cy="1041400"/>
        </p:xfrm>
        <a:graphic>
          <a:graphicData uri="http://schemas.openxmlformats.org/drawingml/2006/table">
            <a:tbl>
              <a:tblPr/>
              <a:tblGrid>
                <a:gridCol w="948690"/>
                <a:gridCol w="2596515"/>
                <a:gridCol w="1494790"/>
                <a:gridCol w="982345"/>
                <a:gridCol w="927100"/>
                <a:gridCol w="1494790"/>
                <a:gridCol w="1514475"/>
                <a:gridCol w="1014095"/>
              </a:tblGrid>
              <a:tr h="1015365">
                <a:tc>
                  <a:txBody>
                    <a:bodyPr/>
                    <a:p>
                      <a:pPr indent="0" algn="ctr">
                        <a:buNone/>
                      </a:pPr>
                      <a:r>
                        <a:rPr lang="en-US" sz="1200" b="0">
                          <a:solidFill>
                            <a:srgbClr val="FF0000"/>
                          </a:solidFill>
                          <a:latin typeface="微软雅黑" panose="020B0503020204020204" charset="-122"/>
                        </a:rPr>
                        <a:t>5M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儿童在8人以上的集体环境中上课，可以习得4个新的技能。</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时长15分钟</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儿童在8人以上的集体环境中上课，可以习得4个新的技能。</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儿童在8人以上的集体环境中上课，可以习得1个新的技能。</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儿童在8人以上的集体环境中上课，不可以习得新的技能。</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custDataLst>
              <p:tags r:id="rId5"/>
            </p:custDataLst>
          </p:nvPr>
        </p:nvGraphicFramePr>
        <p:xfrm>
          <a:off x="264160" y="2228215"/>
          <a:ext cx="11453495" cy="3708400"/>
        </p:xfrm>
        <a:graphic>
          <a:graphicData uri="http://schemas.openxmlformats.org/drawingml/2006/table">
            <a:tbl>
              <a:tblPr/>
              <a:tblGrid>
                <a:gridCol w="1355090"/>
                <a:gridCol w="873760"/>
                <a:gridCol w="2389505"/>
                <a:gridCol w="1375410"/>
                <a:gridCol w="904240"/>
                <a:gridCol w="852805"/>
                <a:gridCol w="1376680"/>
                <a:gridCol w="1393190"/>
                <a:gridCol w="932815"/>
              </a:tblGrid>
              <a:tr h="990600">
                <a:tc>
                  <a:txBody>
                    <a:bodyPr/>
                    <a:p>
                      <a:pPr indent="0" algn="ctr">
                        <a:buNone/>
                      </a:pPr>
                      <a:r>
                        <a:rPr lang="en-US" sz="1000" b="0">
                          <a:solidFill>
                            <a:srgbClr val="000000"/>
                          </a:solidFill>
                          <a:latin typeface="微软雅黑" panose="020B0503020204020204" charset="-122"/>
                        </a:rPr>
                        <a:t>24</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在集体环境中儿童能够根据要求排好队伍。</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在集体环境中儿童能够根据要求排好队伍。</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在集体环境中儿童不能根据要求排好队伍。</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35330">
                <a:tc>
                  <a:txBody>
                    <a:bodyPr/>
                    <a:p>
                      <a:pPr indent="0" algn="ctr">
                        <a:buNone/>
                      </a:pPr>
                      <a:r>
                        <a:rPr lang="en-US" sz="1000" b="0">
                          <a:solidFill>
                            <a:srgbClr val="000000"/>
                          </a:solidFill>
                          <a:latin typeface="微软雅黑" panose="020B0503020204020204" charset="-122"/>
                        </a:rPr>
                        <a:t>25</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儿童可以根据老师的要求取还教具。</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儿童可以根据老师的要求取还教具。</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儿童不可以根据老师的要求取还教具。</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91870">
                <a:tc>
                  <a:txBody>
                    <a:bodyPr/>
                    <a:p>
                      <a:pPr indent="0" algn="ctr">
                        <a:buNone/>
                      </a:pPr>
                      <a:r>
                        <a:rPr lang="en-US" sz="1000" b="0">
                          <a:solidFill>
                            <a:srgbClr val="000000"/>
                          </a:solidFill>
                          <a:latin typeface="微软雅黑" panose="020B0503020204020204" charset="-122"/>
                        </a:rPr>
                        <a:t>26</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儿童在集体环境环境有干扰时，仍然可以关注任务。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儿童在集体环境环境有干扰时，仍然可以关注任务。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儿童在集体环境环境有干扰时，不可以持续关注任务。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90600">
                <a:tc>
                  <a:txBody>
                    <a:bodyPr/>
                    <a:p>
                      <a:pPr indent="0" algn="ctr">
                        <a:buNone/>
                      </a:pPr>
                      <a:r>
                        <a:rPr lang="en-US" sz="1000" b="0">
                          <a:solidFill>
                            <a:srgbClr val="000000"/>
                          </a:solidFill>
                          <a:latin typeface="微软雅黑" panose="020B0503020204020204" charset="-122"/>
                        </a:rPr>
                        <a:t>27</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儿童在放学时，可以记得带走自己的物品。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儿童的水杯、书包等</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儿童在放学时，可以记得带走自己的物品。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儿童在放学时，不可以记得带走自己的物品。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userDrawn="1">
            <p:custDataLst>
              <p:tags r:id="rId1"/>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2"/>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3"/>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pic>
        <p:nvPicPr>
          <p:cNvPr id="5" name="图片 4" descr="科睿教育横板"/>
          <p:cNvPicPr>
            <a:picLocks noChangeAspect="1"/>
          </p:cNvPicPr>
          <p:nvPr/>
        </p:nvPicPr>
        <p:blipFill>
          <a:blip r:embed="rId4"/>
          <a:stretch>
            <a:fillRect/>
          </a:stretch>
        </p:blipFill>
        <p:spPr>
          <a:xfrm>
            <a:off x="9680575" y="255270"/>
            <a:ext cx="1653540" cy="467995"/>
          </a:xfrm>
          <a:prstGeom prst="rect">
            <a:avLst/>
          </a:prstGeom>
        </p:spPr>
      </p:pic>
      <p:graphicFrame>
        <p:nvGraphicFramePr>
          <p:cNvPr id="6" name="表格 5"/>
          <p:cNvGraphicFramePr/>
          <p:nvPr/>
        </p:nvGraphicFramePr>
        <p:xfrm>
          <a:off x="609600" y="1003173"/>
          <a:ext cx="10972800" cy="1155700"/>
        </p:xfrm>
        <a:graphic>
          <a:graphicData uri="http://schemas.openxmlformats.org/drawingml/2006/table">
            <a:tbl>
              <a:tblPr/>
              <a:tblGrid>
                <a:gridCol w="948690"/>
                <a:gridCol w="2596515"/>
                <a:gridCol w="1494790"/>
                <a:gridCol w="982345"/>
                <a:gridCol w="927100"/>
                <a:gridCol w="1494790"/>
                <a:gridCol w="1514475"/>
                <a:gridCol w="1014095"/>
              </a:tblGrid>
              <a:tr h="1120140">
                <a:tc>
                  <a:txBody>
                    <a:bodyPr/>
                    <a:p>
                      <a:pPr indent="0" algn="ctr">
                        <a:buNone/>
                      </a:pPr>
                      <a:r>
                        <a:rPr lang="en-US" sz="1200" b="0">
                          <a:solidFill>
                            <a:srgbClr val="FF0000"/>
                          </a:solidFill>
                          <a:latin typeface="微软雅黑" panose="020B0503020204020204" charset="-122"/>
                        </a:rPr>
                        <a:t>6M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儿童在上课中，教师进行准备工作时，可以保持站立姿势等待活动的开始。</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次数1次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儿童在上课中，教师进行准备工作时，可以保持站立姿势等待活动的开始。</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儿童在上课中，教师进行准备工作时，不可以保持站立姿势等待活动的开始。</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7" name="表格 6"/>
          <p:cNvGraphicFramePr/>
          <p:nvPr>
            <p:custDataLst>
              <p:tags r:id="rId5"/>
            </p:custDataLst>
          </p:nvPr>
        </p:nvGraphicFramePr>
        <p:xfrm>
          <a:off x="292735" y="2948940"/>
          <a:ext cx="11616055" cy="2341245"/>
        </p:xfrm>
        <a:graphic>
          <a:graphicData uri="http://schemas.openxmlformats.org/drawingml/2006/table">
            <a:tbl>
              <a:tblPr/>
              <a:tblGrid>
                <a:gridCol w="1374775"/>
                <a:gridCol w="885825"/>
                <a:gridCol w="2423160"/>
                <a:gridCol w="1395095"/>
                <a:gridCol w="917575"/>
                <a:gridCol w="864870"/>
                <a:gridCol w="1395730"/>
                <a:gridCol w="1412240"/>
                <a:gridCol w="946785"/>
              </a:tblGrid>
              <a:tr h="1344295">
                <a:tc>
                  <a:txBody>
                    <a:bodyPr/>
                    <a:p>
                      <a:pPr indent="0" algn="ctr">
                        <a:buNone/>
                      </a:pPr>
                      <a:r>
                        <a:rPr lang="en-US" sz="1000" b="0">
                          <a:solidFill>
                            <a:srgbClr val="000000"/>
                          </a:solidFill>
                          <a:latin typeface="微软雅黑" panose="020B0503020204020204" charset="-122"/>
                        </a:rPr>
                        <a:t>29</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儿童可以独立进行学习类型的活动至少15分钟。</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儿童可以独立进行学习类型的活动至少15分钟。</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儿童不可以独立进行学习类型的活动至少15分钟。</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96950">
                <a:tc>
                  <a:txBody>
                    <a:bodyPr/>
                    <a:p>
                      <a:pPr indent="0" algn="ctr">
                        <a:buNone/>
                      </a:pPr>
                      <a:r>
                        <a:rPr lang="en-US" sz="1000" b="0">
                          <a:solidFill>
                            <a:srgbClr val="000000"/>
                          </a:solidFill>
                          <a:latin typeface="微软雅黑" panose="020B0503020204020204" charset="-122"/>
                        </a:rPr>
                        <a:t>30</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儿童可以区分自己和他人的物品。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儿童可以区分自己和他人的物品。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儿童不可以区分自己和他人的物品。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nvGraphicFramePr>
        <p:xfrm>
          <a:off x="609600" y="1008253"/>
          <a:ext cx="11257280" cy="1460500"/>
        </p:xfrm>
        <a:graphic>
          <a:graphicData uri="http://schemas.openxmlformats.org/drawingml/2006/table">
            <a:tbl>
              <a:tblPr/>
              <a:tblGrid>
                <a:gridCol w="948690"/>
                <a:gridCol w="2596515"/>
                <a:gridCol w="1494790"/>
                <a:gridCol w="982345"/>
                <a:gridCol w="927100"/>
                <a:gridCol w="1494790"/>
                <a:gridCol w="1514475"/>
                <a:gridCol w="1014095"/>
              </a:tblGrid>
              <a:tr h="1423670">
                <a:tc>
                  <a:txBody>
                    <a:bodyPr/>
                    <a:p>
                      <a:pPr indent="0" algn="ctr">
                        <a:buNone/>
                      </a:pPr>
                      <a:r>
                        <a:rPr lang="en-US" sz="1200" b="0">
                          <a:solidFill>
                            <a:srgbClr val="FF0000"/>
                          </a:solidFill>
                          <a:latin typeface="微软雅黑" panose="020B0503020204020204" charset="-122"/>
                        </a:rPr>
                        <a:t>7M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在进行多人轮流活动时，儿童可以保持排队，等待前面的至少5个儿童做完后自己再进行。</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次数1次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在进行多人轮流活动时，儿童可以保持排队，等待前面的至少5个儿童做完后自己再进行。</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在进行多人轮流活动时，儿童可以保持排队，等待前面的至少5个儿童做完后自己再进行。</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5"/>
            </p:custDataLst>
          </p:nvPr>
        </p:nvGraphicFramePr>
        <p:xfrm>
          <a:off x="455930" y="3504565"/>
          <a:ext cx="11405235" cy="1485265"/>
        </p:xfrm>
        <a:graphic>
          <a:graphicData uri="http://schemas.openxmlformats.org/drawingml/2006/table">
            <a:tbl>
              <a:tblPr/>
              <a:tblGrid>
                <a:gridCol w="1350010"/>
                <a:gridCol w="869315"/>
                <a:gridCol w="2379980"/>
                <a:gridCol w="1369695"/>
                <a:gridCol w="899795"/>
                <a:gridCol w="849630"/>
                <a:gridCol w="1370330"/>
                <a:gridCol w="1386840"/>
                <a:gridCol w="929640"/>
              </a:tblGrid>
              <a:tr h="1485265">
                <a:tc>
                  <a:txBody>
                    <a:bodyPr/>
                    <a:p>
                      <a:pPr indent="0" algn="ctr">
                        <a:buNone/>
                      </a:pPr>
                      <a:r>
                        <a:rPr lang="en-US" sz="1000" b="0">
                          <a:solidFill>
                            <a:srgbClr val="000000"/>
                          </a:solidFill>
                          <a:latin typeface="微软雅黑" panose="020B0503020204020204" charset="-122"/>
                        </a:rPr>
                        <a:t>32</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儿童在使用他人物品前，可以征得许可。</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儿童在使用他人物品前，可以征得许可。</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儿童在使用他人物品前，不可以征得许可。</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custDataLst>
              <p:tags r:id="rId7"/>
            </p:custDataLst>
          </p:nvPr>
        </p:nvGraphicFramePr>
        <p:xfrm>
          <a:off x="532765" y="1003300"/>
          <a:ext cx="11135995" cy="1077595"/>
        </p:xfrm>
        <a:graphic>
          <a:graphicData uri="http://schemas.openxmlformats.org/drawingml/2006/table">
            <a:tbl>
              <a:tblPr/>
              <a:tblGrid>
                <a:gridCol w="962660"/>
                <a:gridCol w="2635250"/>
                <a:gridCol w="1009015"/>
                <a:gridCol w="1104900"/>
                <a:gridCol w="726440"/>
                <a:gridCol w="2131060"/>
                <a:gridCol w="278130"/>
                <a:gridCol w="2288540"/>
              </a:tblGrid>
              <a:tr h="1077595">
                <a:tc>
                  <a:txBody>
                    <a:bodyPr/>
                    <a:p>
                      <a:pPr indent="0" algn="ctr">
                        <a:buNone/>
                      </a:pPr>
                      <a:r>
                        <a:rPr lang="en-US" sz="1200" b="0">
                          <a:solidFill>
                            <a:srgbClr val="FF0000"/>
                          </a:solidFill>
                          <a:latin typeface="微软雅黑" panose="020B0503020204020204" charset="-122"/>
                        </a:rPr>
                        <a:t>8M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儿童能够在教学环境中，遵守日常规则，例如书包放置、衣服位置、座位安排、提前准备教学文具、课程中保持安静、举手回答问题等。</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次数1次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儿童能够在教学环境中，遵守日常规则，例如书包放置、衣服位置、座位安排、提前准备教学文具、课程中保持安静、举手回答问题等。</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儿童不能够在教学环境中，遵守日常规则，例如书包放置、衣服位置、座位安排、提前准备教学文具、课程中保持安静、举手回答问题等。</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8"/>
            </p:custDataLst>
          </p:nvPr>
        </p:nvGraphicFramePr>
        <p:xfrm>
          <a:off x="206375" y="2420620"/>
          <a:ext cx="11809095" cy="3222625"/>
        </p:xfrm>
        <a:graphic>
          <a:graphicData uri="http://schemas.openxmlformats.org/drawingml/2006/table">
            <a:tbl>
              <a:tblPr/>
              <a:tblGrid>
                <a:gridCol w="1397000"/>
                <a:gridCol w="901700"/>
                <a:gridCol w="2463165"/>
                <a:gridCol w="1417955"/>
                <a:gridCol w="932180"/>
                <a:gridCol w="880110"/>
                <a:gridCol w="1417955"/>
                <a:gridCol w="1436370"/>
                <a:gridCol w="962660"/>
              </a:tblGrid>
              <a:tr h="1066800">
                <a:tc>
                  <a:txBody>
                    <a:bodyPr/>
                    <a:p>
                      <a:pPr indent="0" algn="ctr">
                        <a:buNone/>
                      </a:pPr>
                      <a:r>
                        <a:rPr lang="en-US" sz="1000" b="0">
                          <a:solidFill>
                            <a:srgbClr val="000000"/>
                          </a:solidFill>
                          <a:latin typeface="微软雅黑" panose="020B0503020204020204" charset="-122"/>
                        </a:rPr>
                        <a:t>34</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儿童可以在约定时间归还借用的材料。</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儿童可以在约定时间归还借用的材料。</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儿童不可以在约定时间归还借用的材料。</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155825">
                <a:tc>
                  <a:txBody>
                    <a:bodyPr/>
                    <a:p>
                      <a:pPr indent="0" algn="ctr">
                        <a:buNone/>
                      </a:pPr>
                      <a:r>
                        <a:rPr lang="en-US" sz="1000" b="0">
                          <a:solidFill>
                            <a:srgbClr val="000000"/>
                          </a:solidFill>
                          <a:latin typeface="微软雅黑" panose="020B0503020204020204" charset="-122"/>
                        </a:rPr>
                        <a:t>35</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儿童可以将教室以外的所有教具、教材等正确的放回正确的储存位置</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儿童可以将教室以外的所有教具、教材等正确的放回正确的储存位置</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儿童不可以将教室以外的所有教具、教材等正确的放回正确的储存位置</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custDataLst>
              <p:tags r:id="rId7"/>
            </p:custDataLst>
          </p:nvPr>
        </p:nvGraphicFramePr>
        <p:xfrm>
          <a:off x="532765" y="1003300"/>
          <a:ext cx="11135995" cy="1077595"/>
        </p:xfrm>
        <a:graphic>
          <a:graphicData uri="http://schemas.openxmlformats.org/drawingml/2006/table">
            <a:tbl>
              <a:tblPr/>
              <a:tblGrid>
                <a:gridCol w="962660"/>
                <a:gridCol w="2635250"/>
                <a:gridCol w="1009015"/>
                <a:gridCol w="1104900"/>
                <a:gridCol w="726440"/>
                <a:gridCol w="2131060"/>
                <a:gridCol w="278130"/>
                <a:gridCol w="2288540"/>
              </a:tblGrid>
              <a:tr h="1077595">
                <a:tc>
                  <a:txBody>
                    <a:bodyPr/>
                    <a:p>
                      <a:pPr indent="0" algn="ctr">
                        <a:buNone/>
                      </a:pPr>
                      <a:r>
                        <a:rPr lang="en-US" sz="1200" b="0">
                          <a:solidFill>
                            <a:srgbClr val="FF0000"/>
                          </a:solidFill>
                          <a:latin typeface="微软雅黑" panose="020B0503020204020204" charset="-122"/>
                        </a:rPr>
                        <a:t>8M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儿童能够在教学环境中，遵守日常规则，例如书包放置、衣服位置、座位安排、提前准备教学文具、课程中保持安静、举手回答问题等。</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次数1次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儿童能够在教学环境中，遵守日常规则，例如书包放置、衣服位置、座位安排、提前准备教学文具、课程中保持安静、举手回答问题等。</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儿童不能够在教学环境中，遵守日常规则，例如书包放置、衣服位置、座位安排、提前准备教学文具、课程中保持安静、举手回答问题等。</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8"/>
            </p:custDataLst>
          </p:nvPr>
        </p:nvGraphicFramePr>
        <p:xfrm>
          <a:off x="197485" y="2239010"/>
          <a:ext cx="11758930" cy="3590290"/>
        </p:xfrm>
        <a:graphic>
          <a:graphicData uri="http://schemas.openxmlformats.org/drawingml/2006/table">
            <a:tbl>
              <a:tblPr/>
              <a:tblGrid>
                <a:gridCol w="1391920"/>
                <a:gridCol w="896620"/>
                <a:gridCol w="2453640"/>
                <a:gridCol w="1410970"/>
                <a:gridCol w="929005"/>
                <a:gridCol w="875665"/>
                <a:gridCol w="1412240"/>
                <a:gridCol w="1430655"/>
                <a:gridCol w="958215"/>
              </a:tblGrid>
              <a:tr h="821690">
                <a:tc>
                  <a:txBody>
                    <a:bodyPr/>
                    <a:p>
                      <a:pPr indent="0" algn="ctr">
                        <a:buNone/>
                      </a:pPr>
                      <a:r>
                        <a:rPr lang="en-US" sz="1000" b="0">
                          <a:solidFill>
                            <a:srgbClr val="000000"/>
                          </a:solidFill>
                          <a:latin typeface="微软雅黑" panose="020B0503020204020204" charset="-122"/>
                        </a:rPr>
                        <a:t>36</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上课铃响时，儿童可以立即回到班级。</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上课铃响时，儿童可以立即回到班级。</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上课铃响时，儿童不可以立即回到班级。</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768600">
                <a:tc>
                  <a:txBody>
                    <a:bodyPr/>
                    <a:p>
                      <a:pPr indent="0" algn="ctr">
                        <a:buNone/>
                      </a:pPr>
                      <a:r>
                        <a:rPr lang="en-US" sz="1000" b="0">
                          <a:solidFill>
                            <a:srgbClr val="000000"/>
                          </a:solidFill>
                          <a:latin typeface="微软雅黑" panose="020B0503020204020204" charset="-122"/>
                        </a:rPr>
                        <a:t>37</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当从他人处获得某项信息并须传达时，儿童能够复诵该信息，并且在指定时间内，以社交技巧的口语，及脸部表情和手势传递信息。</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当从他人处获得某项信息并须传达时，儿童能够复诵该信息，并且在指定时间内，以社交技巧的口语，及脸部表情和手势传递信息。</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当从他人处获得某项信息并须传达时，儿童不能够复诵该信息，并且在指定时间内，以社交技巧的口语，及脸部表情和手势传递信息。</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custDataLst>
              <p:tags r:id="rId7"/>
            </p:custDataLst>
          </p:nvPr>
        </p:nvGraphicFramePr>
        <p:xfrm>
          <a:off x="609600" y="911860"/>
          <a:ext cx="11078210" cy="981710"/>
        </p:xfrm>
        <a:graphic>
          <a:graphicData uri="http://schemas.openxmlformats.org/drawingml/2006/table">
            <a:tbl>
              <a:tblPr/>
              <a:tblGrid>
                <a:gridCol w="957580"/>
                <a:gridCol w="2621915"/>
                <a:gridCol w="984250"/>
                <a:gridCol w="982345"/>
                <a:gridCol w="663575"/>
                <a:gridCol w="2684780"/>
                <a:gridCol w="210185"/>
                <a:gridCol w="1973580"/>
              </a:tblGrid>
              <a:tr h="981710">
                <a:tc>
                  <a:txBody>
                    <a:bodyPr/>
                    <a:p>
                      <a:pPr indent="0" algn="ctr">
                        <a:buNone/>
                      </a:pPr>
                      <a:r>
                        <a:rPr lang="en-US" sz="1200" b="0">
                          <a:solidFill>
                            <a:srgbClr val="FF0000"/>
                          </a:solidFill>
                          <a:latin typeface="微软雅黑" panose="020B0503020204020204" charset="-122"/>
                        </a:rPr>
                        <a:t>9M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儿童在教学中，可以根据课程内容要求，独立完成相关任务以及教具材料的准备和收纳。</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次数1次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儿童在教学中，可以根据课程内容要求，独立完成相关任务以及教具材料的准备和收纳。</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儿童在教学中，不可以根据课程内容要求，独立完成相关任务以及教具材料的准备和收纳。</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8"/>
            </p:custDataLst>
          </p:nvPr>
        </p:nvGraphicFramePr>
        <p:xfrm>
          <a:off x="186690" y="2249170"/>
          <a:ext cx="11847830" cy="3275330"/>
        </p:xfrm>
        <a:graphic>
          <a:graphicData uri="http://schemas.openxmlformats.org/drawingml/2006/table">
            <a:tbl>
              <a:tblPr/>
              <a:tblGrid>
                <a:gridCol w="1402080"/>
                <a:gridCol w="904240"/>
                <a:gridCol w="2471420"/>
                <a:gridCol w="1423035"/>
                <a:gridCol w="934720"/>
                <a:gridCol w="882650"/>
                <a:gridCol w="1423035"/>
                <a:gridCol w="1441450"/>
                <a:gridCol w="965200"/>
              </a:tblGrid>
              <a:tr h="1309370">
                <a:tc>
                  <a:txBody>
                    <a:bodyPr/>
                    <a:p>
                      <a:pPr indent="0" algn="ctr">
                        <a:buNone/>
                      </a:pPr>
                      <a:r>
                        <a:rPr lang="en-US" sz="1000" b="0">
                          <a:solidFill>
                            <a:srgbClr val="000000"/>
                          </a:solidFill>
                          <a:latin typeface="微软雅黑" panose="020B0503020204020204" charset="-122"/>
                        </a:rPr>
                        <a:t>39</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当老师不在时，儿童可以遵守课堂规则。</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当老师不在时，儿童可以遵守课堂规则。</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当老师不在时，儿童不可以遵守课堂规则。</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965960">
                <a:tc>
                  <a:txBody>
                    <a:bodyPr/>
                    <a:p>
                      <a:pPr indent="0" algn="ctr">
                        <a:buNone/>
                      </a:pPr>
                      <a:r>
                        <a:rPr lang="en-US" sz="1000" b="0">
                          <a:solidFill>
                            <a:srgbClr val="000000"/>
                          </a:solidFill>
                          <a:latin typeface="微软雅黑" panose="020B0503020204020204" charset="-122"/>
                        </a:rPr>
                        <a:t>40</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在老师布置作业或活动时，儿童可以按照老师要求的时间，稳定地完成任务。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在老师布置作业或活动时，儿童可以按照老师要求的时间，稳定地完成任务。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在老师布置作业或活动时，儿童不可以按照老师要求的时间，稳定地完成任务。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graphicFrame>
        <p:nvGraphicFramePr>
          <p:cNvPr id="2" name="表格 1"/>
          <p:cNvGraphicFramePr/>
          <p:nvPr>
            <p:custDataLst>
              <p:tags r:id="rId5"/>
            </p:custDataLst>
          </p:nvPr>
        </p:nvGraphicFramePr>
        <p:xfrm>
          <a:off x="426720" y="824865"/>
          <a:ext cx="10982325" cy="817880"/>
        </p:xfrm>
        <a:graphic>
          <a:graphicData uri="http://schemas.openxmlformats.org/drawingml/2006/table">
            <a:tbl>
              <a:tblPr/>
              <a:tblGrid>
                <a:gridCol w="949325"/>
                <a:gridCol w="2599055"/>
                <a:gridCol w="802640"/>
                <a:gridCol w="473710"/>
                <a:gridCol w="763905"/>
                <a:gridCol w="2863215"/>
                <a:gridCol w="208280"/>
                <a:gridCol w="2322195"/>
              </a:tblGrid>
              <a:tr h="817880">
                <a:tc>
                  <a:txBody>
                    <a:bodyPr/>
                    <a:p>
                      <a:pPr indent="0" algn="ctr">
                        <a:buNone/>
                      </a:pPr>
                      <a:r>
                        <a:rPr lang="en-US" sz="1200" b="0">
                          <a:solidFill>
                            <a:srgbClr val="FF0000"/>
                          </a:solidFill>
                          <a:latin typeface="微软雅黑" panose="020B0503020204020204" charset="-122"/>
                        </a:rPr>
                        <a:t>10M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儿童在得到任务后，可以和同伴进行讨论、协商、分工、合作等完成任务，并展示相关成果。</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次数1次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儿童在得到任务后，可以和同伴进行讨论、协商、分工、合作等完成任务，并展示相关成果。</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儿童在得到任务后，不可以和同伴进行讨论、协商、分工、合作等完成任务，并展示相关成果。</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6"/>
            </p:custDataLst>
          </p:nvPr>
        </p:nvGraphicFramePr>
        <p:xfrm>
          <a:off x="128905" y="1827530"/>
          <a:ext cx="11876405" cy="3975735"/>
        </p:xfrm>
        <a:graphic>
          <a:graphicData uri="http://schemas.openxmlformats.org/drawingml/2006/table">
            <a:tbl>
              <a:tblPr/>
              <a:tblGrid>
                <a:gridCol w="1405890"/>
                <a:gridCol w="905510"/>
                <a:gridCol w="2477770"/>
                <a:gridCol w="1426210"/>
                <a:gridCol w="937260"/>
                <a:gridCol w="884555"/>
                <a:gridCol w="1426845"/>
                <a:gridCol w="1444625"/>
                <a:gridCol w="967740"/>
              </a:tblGrid>
              <a:tr h="1593215">
                <a:tc>
                  <a:txBody>
                    <a:bodyPr/>
                    <a:p>
                      <a:pPr indent="0" algn="ctr">
                        <a:buNone/>
                      </a:pPr>
                      <a:r>
                        <a:rPr lang="en-US" sz="1000" b="0">
                          <a:solidFill>
                            <a:srgbClr val="000000"/>
                          </a:solidFill>
                          <a:latin typeface="微软雅黑" panose="020B0503020204020204" charset="-122"/>
                        </a:rPr>
                        <a:t>42</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当儿童看到四周都是垃圾时，可以及时进行清理，让四周环境保持干净。</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当儿童看到四周都是垃圾时，可以及时进行清理，让四周环境保持干净。</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当儿童看到四周都是垃圾时，可以及时进行清理，让四周环境保持干净。</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062990">
                <a:tc>
                  <a:txBody>
                    <a:bodyPr/>
                    <a:p>
                      <a:pPr indent="0" algn="ctr">
                        <a:buNone/>
                      </a:pPr>
                      <a:r>
                        <a:rPr lang="en-US" sz="1000" b="0">
                          <a:solidFill>
                            <a:srgbClr val="000000"/>
                          </a:solidFill>
                          <a:latin typeface="微软雅黑" panose="020B0503020204020204" charset="-122"/>
                        </a:rPr>
                        <a:t>43</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儿童可以根据预先安排的时间表独立的开始任务。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儿童可以根据预先安排的时间表独立的开始任务。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儿童不可以根据预先安排的时间表独立的开始任务。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319530">
                <a:tc>
                  <a:txBody>
                    <a:bodyPr/>
                    <a:p>
                      <a:pPr indent="0" algn="ctr">
                        <a:buNone/>
                      </a:pPr>
                      <a:r>
                        <a:rPr lang="en-US" sz="1000" b="0">
                          <a:solidFill>
                            <a:srgbClr val="000000"/>
                          </a:solidFill>
                          <a:latin typeface="微软雅黑" panose="020B0503020204020204" charset="-122"/>
                        </a:rPr>
                        <a:t>44</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儿童了解到同伴的需求后，可以自愿分享自己的工作材料。</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儿童了解到同伴的需求后，可以自愿分享自己的工作材料。</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儿童了解到同伴的需求后，不可以自愿分享自己的工作材料。</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graphicFrame>
        <p:nvGraphicFramePr>
          <p:cNvPr id="2" name="表格 1"/>
          <p:cNvGraphicFramePr/>
          <p:nvPr>
            <p:custDataLst>
              <p:tags r:id="rId5"/>
            </p:custDataLst>
          </p:nvPr>
        </p:nvGraphicFramePr>
        <p:xfrm>
          <a:off x="426720" y="824865"/>
          <a:ext cx="10982325" cy="817880"/>
        </p:xfrm>
        <a:graphic>
          <a:graphicData uri="http://schemas.openxmlformats.org/drawingml/2006/table">
            <a:tbl>
              <a:tblPr/>
              <a:tblGrid>
                <a:gridCol w="949325"/>
                <a:gridCol w="2599055"/>
                <a:gridCol w="802640"/>
                <a:gridCol w="473710"/>
                <a:gridCol w="763905"/>
                <a:gridCol w="2863215"/>
                <a:gridCol w="208280"/>
                <a:gridCol w="2322195"/>
              </a:tblGrid>
              <a:tr h="817880">
                <a:tc>
                  <a:txBody>
                    <a:bodyPr/>
                    <a:p>
                      <a:pPr indent="0" algn="ctr">
                        <a:buNone/>
                      </a:pPr>
                      <a:r>
                        <a:rPr lang="en-US" sz="1200" b="0">
                          <a:solidFill>
                            <a:srgbClr val="FF0000"/>
                          </a:solidFill>
                          <a:latin typeface="微软雅黑" panose="020B0503020204020204" charset="-122"/>
                        </a:rPr>
                        <a:t>10M</a:t>
                      </a:r>
                      <a:endParaRPr lang="en-US" altLang="en-US" sz="12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儿童在得到任务后，可以和同伴进行讨论、协商、分工、合作等完成任务，并展示相关成果。</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次数1次</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微软雅黑" panose="020B0503020204020204" charset="-122"/>
                        </a:rPr>
                        <a:t>无</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儿童在得到任务后，可以和同伴进行讨论、协商、分工、合作等完成任务，并展示相关成果。</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微软雅黑" panose="020B0503020204020204" charset="-122"/>
                        </a:rPr>
                        <a:t>儿童在得到任务后，不可以和同伴进行讨论、协商、分工、合作等完成任务，并展示相关成果。</a:t>
                      </a:r>
                      <a:endParaRPr lang="en-US" altLang="en-US" sz="12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custDataLst>
              <p:tags r:id="rId6"/>
            </p:custDataLst>
          </p:nvPr>
        </p:nvGraphicFramePr>
        <p:xfrm>
          <a:off x="273050" y="1932305"/>
          <a:ext cx="11327765" cy="3702685"/>
        </p:xfrm>
        <a:graphic>
          <a:graphicData uri="http://schemas.openxmlformats.org/drawingml/2006/table">
            <a:tbl>
              <a:tblPr/>
              <a:tblGrid>
                <a:gridCol w="1340485"/>
                <a:gridCol w="864235"/>
                <a:gridCol w="2363470"/>
                <a:gridCol w="1359535"/>
                <a:gridCol w="894080"/>
                <a:gridCol w="844550"/>
                <a:gridCol w="1360170"/>
                <a:gridCol w="1378585"/>
                <a:gridCol w="922655"/>
              </a:tblGrid>
              <a:tr h="1723390">
                <a:tc>
                  <a:txBody>
                    <a:bodyPr/>
                    <a:p>
                      <a:pPr indent="0" algn="ctr">
                        <a:buNone/>
                      </a:pPr>
                      <a:r>
                        <a:rPr lang="en-US" sz="1000" b="0">
                          <a:solidFill>
                            <a:srgbClr val="000000"/>
                          </a:solidFill>
                          <a:latin typeface="微软雅黑" panose="020B0503020204020204" charset="-122"/>
                        </a:rPr>
                        <a:t>45</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儿童可以通过展示行为示例与他人合作：例如，划分和完成指定的职责、交换意见。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儿童可以通过展示行为示例与他人合作：例如，划分和完成指定的职责、交换意见。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儿童不可以通过展示行为示例与他人合作：例如，划分和完成指定的职责、交换意见。</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89965">
                <a:tc>
                  <a:txBody>
                    <a:bodyPr/>
                    <a:p>
                      <a:pPr indent="0" algn="ctr">
                        <a:buNone/>
                      </a:pPr>
                      <a:r>
                        <a:rPr lang="en-US" sz="1000" b="0">
                          <a:solidFill>
                            <a:srgbClr val="000000"/>
                          </a:solidFill>
                          <a:latin typeface="微软雅黑" panose="020B0503020204020204" charset="-122"/>
                        </a:rPr>
                        <a:t>46</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儿童可以遵循指定的集体环境讨论规则。</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儿童可以遵循指定的集体环境讨论规则。</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儿童不可以遵循指定的集体环境讨论规则。</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89330">
                <a:tc>
                  <a:txBody>
                    <a:bodyPr/>
                    <a:p>
                      <a:pPr indent="0" algn="ctr">
                        <a:buNone/>
                      </a:pPr>
                      <a:r>
                        <a:rPr lang="en-US" sz="1000" b="0">
                          <a:solidFill>
                            <a:srgbClr val="000000"/>
                          </a:solidFill>
                          <a:latin typeface="微软雅黑" panose="020B0503020204020204" charset="-122"/>
                        </a:rPr>
                        <a:t>47</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儿童可以遵守处于权威地位同伴的要求。</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次数1次</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微软雅黑" panose="020B0503020204020204" charset="-122"/>
                        </a:rPr>
                        <a:t>无</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儿童可以遵守处于权威地位同伴的要求。</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微软雅黑" panose="020B0503020204020204" charset="-122"/>
                        </a:rPr>
                        <a:t>儿童不可以遵守处于权威地位同伴的要求。</a:t>
                      </a:r>
                      <a:endParaRPr lang="en-US" altLang="en-US" sz="10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科睿单独logo"/>
          <p:cNvPicPr>
            <a:picLocks noChangeAspect="1"/>
          </p:cNvPicPr>
          <p:nvPr/>
        </p:nvPicPr>
        <p:blipFill>
          <a:blip r:embed="rId1"/>
          <a:stretch>
            <a:fillRect/>
          </a:stretch>
        </p:blipFill>
        <p:spPr>
          <a:xfrm>
            <a:off x="69215" y="4547235"/>
            <a:ext cx="2045970" cy="2062480"/>
          </a:xfrm>
          <a:prstGeom prst="rect">
            <a:avLst/>
          </a:prstGeom>
        </p:spPr>
      </p:pic>
      <p:sp>
        <p:nvSpPr>
          <p:cNvPr id="2" name="文本框 1"/>
          <p:cNvSpPr txBox="1"/>
          <p:nvPr/>
        </p:nvSpPr>
        <p:spPr>
          <a:xfrm>
            <a:off x="3916045" y="2230755"/>
            <a:ext cx="4968240" cy="2317115"/>
          </a:xfrm>
          <a:prstGeom prst="rect">
            <a:avLst/>
          </a:prstGeom>
          <a:noFill/>
        </p:spPr>
        <p:txBody>
          <a:bodyPr wrap="square" rtlCol="0">
            <a:noAutofit/>
          </a:bodyPr>
          <a:p>
            <a:r>
              <a:rPr lang="zh-CN" altLang="en-US" sz="9600"/>
              <a:t>谢谢</a:t>
            </a:r>
            <a:endParaRPr lang="zh-CN" altLang="en-US" sz="96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graphicFrame>
        <p:nvGraphicFramePr>
          <p:cNvPr id="3" name="表格 2"/>
          <p:cNvGraphicFramePr/>
          <p:nvPr/>
        </p:nvGraphicFramePr>
        <p:xfrm>
          <a:off x="609600" y="774573"/>
          <a:ext cx="17259935" cy="533400"/>
        </p:xfrm>
        <a:graphic>
          <a:graphicData uri="http://schemas.openxmlformats.org/drawingml/2006/table">
            <a:tbl>
              <a:tblPr/>
              <a:tblGrid>
                <a:gridCol w="1027430"/>
                <a:gridCol w="3322320"/>
                <a:gridCol w="1680845"/>
                <a:gridCol w="648970"/>
                <a:gridCol w="2031365"/>
                <a:gridCol w="1202055"/>
                <a:gridCol w="1059815"/>
              </a:tblGrid>
              <a:tr h="347345">
                <a:tc>
                  <a:txBody>
                    <a:bodyPr/>
                    <a:p>
                      <a:pPr indent="0" algn="ctr">
                        <a:buNone/>
                      </a:pPr>
                      <a:r>
                        <a:rPr lang="en-US" sz="1000" b="0">
                          <a:solidFill>
                            <a:srgbClr val="FF0000"/>
                          </a:solidFill>
                          <a:latin typeface="宋体" panose="02010600030101010101" pitchFamily="2" charset="-122"/>
                        </a:rPr>
                        <a:t>2M</a:t>
                      </a: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走：独立连续行走3步以上。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儿童能够自己连续走3步以上。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儿童不能自己连续走3步以上。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723900" y="1480185"/>
            <a:ext cx="10859135" cy="3769995"/>
          </a:xfrm>
          <a:prstGeom prst="rect">
            <a:avLst/>
          </a:prstGeom>
          <a:noFill/>
        </p:spPr>
        <p:txBody>
          <a:bodyPr wrap="square" rtlCol="0">
            <a:noAutofit/>
          </a:bodyPr>
          <a:p>
            <a:endParaRPr lang="zh-CN" altLang="en-US"/>
          </a:p>
        </p:txBody>
      </p:sp>
      <p:graphicFrame>
        <p:nvGraphicFramePr>
          <p:cNvPr id="4" name="表格 3"/>
          <p:cNvGraphicFramePr/>
          <p:nvPr/>
        </p:nvGraphicFramePr>
        <p:xfrm>
          <a:off x="609600" y="2241423"/>
          <a:ext cx="17904460" cy="5067300"/>
        </p:xfrm>
        <a:graphic>
          <a:graphicData uri="http://schemas.openxmlformats.org/drawingml/2006/table">
            <a:tbl>
              <a:tblPr/>
              <a:tblGrid>
                <a:gridCol w="394970"/>
                <a:gridCol w="990600"/>
                <a:gridCol w="3202940"/>
                <a:gridCol w="1619885"/>
                <a:gridCol w="625475"/>
                <a:gridCol w="1958975"/>
                <a:gridCol w="1158240"/>
                <a:gridCol w="1021715"/>
              </a:tblGrid>
              <a:tr h="490220">
                <a:tc>
                  <a:txBody>
                    <a:bodyPr/>
                    <a:p>
                      <a:pPr indent="0" algn="ctr">
                        <a:buNone/>
                      </a:pPr>
                      <a:r>
                        <a:rPr lang="en-US" sz="1000" b="0">
                          <a:solidFill>
                            <a:srgbClr val="000000"/>
                          </a:solidFill>
                          <a:latin typeface="宋体" panose="02010600030101010101" pitchFamily="2" charset="-122"/>
                        </a:rPr>
                        <a:t>14</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敲：用一个玩具敲另一个玩具。</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次数3次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儿童能够使用一个玩具敲击另一个玩具。</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儿童不能使用一个玩具敲击另一个玩具。</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54050">
                <a:tc>
                  <a:txBody>
                    <a:bodyPr/>
                    <a:p>
                      <a:pPr indent="0" algn="ctr">
                        <a:buNone/>
                      </a:pPr>
                      <a:r>
                        <a:rPr lang="en-US" sz="1000" b="0">
                          <a:solidFill>
                            <a:srgbClr val="000000"/>
                          </a:solidFill>
                          <a:latin typeface="宋体" panose="02010600030101010101" pitchFamily="2" charset="-122"/>
                        </a:rPr>
                        <a:t>15</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腿伸直：在扶立状态下，膝关节能够伸直。</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时长10s（超过）</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儿童能够在他人帮扶站立状态下，小腿能够保持伸直状态10秒种</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儿童能够在他人帮扶站立状态下，小腿不能伸直10秒种</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90220">
                <a:tc>
                  <a:txBody>
                    <a:bodyPr/>
                    <a:p>
                      <a:pPr indent="0" algn="ctr">
                        <a:buNone/>
                      </a:pPr>
                      <a:r>
                        <a:rPr lang="en-US" sz="1000" b="0">
                          <a:solidFill>
                            <a:srgbClr val="000000"/>
                          </a:solidFill>
                          <a:latin typeface="宋体" panose="02010600030101010101" pitchFamily="2" charset="-122"/>
                        </a:rPr>
                        <a:t>16</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站立：独立保持站姿可以有摇晃。</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时长15s（超过）</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儿童能够独立保持站立状态15秒钟。</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儿童不能独立保持站立状态15秒钟。</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54050">
                <a:tc>
                  <a:txBody>
                    <a:bodyPr/>
                    <a:p>
                      <a:pPr indent="0" algn="ctr">
                        <a:buNone/>
                      </a:pPr>
                      <a:r>
                        <a:rPr lang="en-US" sz="1000" b="0">
                          <a:solidFill>
                            <a:srgbClr val="000000"/>
                          </a:solidFill>
                          <a:latin typeface="宋体" panose="02010600030101010101" pitchFamily="2" charset="-122"/>
                        </a:rPr>
                        <a:t>17</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移动物品：对于眼前晃动的物品，婴儿能够持续追视并使用手去触摸。</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时长10s（超过）</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儿童能够持续看眼前晃动的物品，并用手触摸物品。</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儿童不能持续观看眼前晃动的物品，并用手触摸物品。</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4645">
                <a:tc>
                  <a:txBody>
                    <a:bodyPr/>
                    <a:p>
                      <a:pPr indent="0" algn="ctr">
                        <a:buNone/>
                      </a:pPr>
                      <a:r>
                        <a:rPr lang="en-US" sz="1000" b="0">
                          <a:solidFill>
                            <a:srgbClr val="000000"/>
                          </a:solidFill>
                          <a:latin typeface="宋体" panose="02010600030101010101" pitchFamily="2" charset="-122"/>
                        </a:rPr>
                        <a:t>18</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滚球：能够用一只手把皮球滚向远方。</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皮球（足球大小）</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儿童能够用一只手来滚球。</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儿童不能用一只手来滚球。</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90220">
                <a:tc>
                  <a:txBody>
                    <a:bodyPr/>
                    <a:p>
                      <a:pPr indent="0" algn="ctr">
                        <a:buNone/>
                      </a:pPr>
                      <a:r>
                        <a:rPr lang="en-US" sz="1000" b="0">
                          <a:solidFill>
                            <a:srgbClr val="000000"/>
                          </a:solidFill>
                          <a:latin typeface="宋体" panose="02010600030101010101" pitchFamily="2" charset="-122"/>
                        </a:rPr>
                        <a:t>19</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站起坐下：能够从站立位变换成坐立位。</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儿童能够从站立状态转换成坐立状态。</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儿童不能熟练地从站立状态转换成坐立状态。</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userDrawn="1">
            <p:custDataLst>
              <p:tags r:id="rId1"/>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2"/>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3"/>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pic>
        <p:nvPicPr>
          <p:cNvPr id="5" name="图片 4" descr="科睿教育横板"/>
          <p:cNvPicPr>
            <a:picLocks noChangeAspect="1"/>
          </p:cNvPicPr>
          <p:nvPr/>
        </p:nvPicPr>
        <p:blipFill>
          <a:blip r:embed="rId4"/>
          <a:stretch>
            <a:fillRect/>
          </a:stretch>
        </p:blipFill>
        <p:spPr>
          <a:xfrm>
            <a:off x="9680575" y="255270"/>
            <a:ext cx="1653540" cy="467995"/>
          </a:xfrm>
          <a:prstGeom prst="rect">
            <a:avLst/>
          </a:prstGeom>
        </p:spPr>
      </p:pic>
      <p:pic>
        <p:nvPicPr>
          <p:cNvPr id="7" name="kk 2023-12-28 16-23-19">
            <a:hlinkClick r:id="" action="ppaction://media"/>
          </p:cNvPr>
          <p:cNvPicPr/>
          <p:nvPr>
            <a:videoFile r:link="rId5"/>
            <p:extLst>
              <p:ext uri="{DAA4B4D4-6D71-4841-9C94-3DE7FCFB9230}">
                <p14:media xmlns:p14="http://schemas.microsoft.com/office/powerpoint/2010/main" r:embed="rId6"/>
              </p:ext>
            </p:extLst>
            <p:custDataLst>
              <p:tags r:id="rId7"/>
            </p:custDataLst>
          </p:nvPr>
        </p:nvPicPr>
        <p:blipFill>
          <a:blip r:embed="rId8"/>
          <a:stretch>
            <a:fillRect/>
          </a:stretch>
        </p:blipFill>
        <p:spPr>
          <a:xfrm>
            <a:off x="247650" y="605155"/>
            <a:ext cx="3246755" cy="4033520"/>
          </a:xfrm>
          <a:prstGeom prst="rect">
            <a:avLst/>
          </a:prstGeom>
        </p:spPr>
      </p:pic>
      <p:pic>
        <p:nvPicPr>
          <p:cNvPr id="8" name="kk 2023-12-28 16-25-24">
            <a:hlinkClick r:id="" action="ppaction://media"/>
          </p:cNvPr>
          <p:cNvPicPr/>
          <p:nvPr>
            <a:videoFile r:link="rId9"/>
            <p:extLst>
              <p:ext uri="{DAA4B4D4-6D71-4841-9C94-3DE7FCFB9230}">
                <p14:media xmlns:p14="http://schemas.microsoft.com/office/powerpoint/2010/main" r:embed="rId10"/>
              </p:ext>
            </p:extLst>
            <p:custDataLst>
              <p:tags r:id="rId11"/>
            </p:custDataLst>
          </p:nvPr>
        </p:nvPicPr>
        <p:blipFill>
          <a:blip r:embed="rId12"/>
          <a:stretch>
            <a:fillRect/>
          </a:stretch>
        </p:blipFill>
        <p:spPr>
          <a:xfrm>
            <a:off x="3730625" y="2500630"/>
            <a:ext cx="3263265" cy="3940810"/>
          </a:xfrm>
          <a:prstGeom prst="rect">
            <a:avLst/>
          </a:prstGeom>
        </p:spPr>
      </p:pic>
      <p:pic>
        <p:nvPicPr>
          <p:cNvPr id="9" name="kk 2023-12-28 16-27-20">
            <a:hlinkClick r:id="" action="ppaction://media"/>
          </p:cNvPr>
          <p:cNvPicPr/>
          <p:nvPr>
            <a:videoFile r:link="rId13"/>
            <p:extLst>
              <p:ext uri="{DAA4B4D4-6D71-4841-9C94-3DE7FCFB9230}">
                <p14:media xmlns:p14="http://schemas.microsoft.com/office/powerpoint/2010/main" r:embed="rId14"/>
              </p:ext>
            </p:extLst>
            <p:custDataLst>
              <p:tags r:id="rId15"/>
            </p:custDataLst>
          </p:nvPr>
        </p:nvPicPr>
        <p:blipFill>
          <a:blip r:embed="rId16"/>
          <a:stretch>
            <a:fillRect/>
          </a:stretch>
        </p:blipFill>
        <p:spPr>
          <a:xfrm>
            <a:off x="7614285" y="847725"/>
            <a:ext cx="2943225" cy="4525645"/>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7"/>
                </p:tgtEl>
              </p:cMediaNode>
            </p:video>
            <p:seq concurrent="1" nextAc="seek">
              <p:cTn id="3" restart="whenNotActive" fill="hold" evtFilter="cancelBubble" nodeType="interactiveSeq">
                <p:stCondLst>
                  <p:cond evt="onClick" delay="0">
                    <p:tgtEl>
                      <p:spTgt spid="7"/>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7"/>
                                        </p:tgtEl>
                                      </p:cBhvr>
                                    </p:cmd>
                                  </p:childTnLst>
                                </p:cTn>
                              </p:par>
                            </p:childTnLst>
                          </p:cTn>
                        </p:par>
                      </p:childTnLst>
                    </p:cTn>
                  </p:par>
                </p:childTnLst>
              </p:cTn>
              <p:nextCondLst>
                <p:cond evt="onClick" delay="0">
                  <p:tgtEl>
                    <p:spTgt spid="7"/>
                  </p:tgtEl>
                </p:cond>
              </p:nextCondLst>
            </p:seq>
            <p:video fullScrn="0">
              <p:cMediaNode>
                <p:cTn id="8" fill="hold" display="1">
                  <p:stCondLst>
                    <p:cond delay="indefinite"/>
                  </p:stCondLst>
                </p:cTn>
                <p:tgtEl>
                  <p:spTgt spid="8"/>
                </p:tgtEl>
              </p:cMediaNode>
            </p:video>
            <p:seq concurrent="1" nextAc="seek">
              <p:cTn id="9" restart="whenNotActive" fill="hold" evtFilter="cancelBubble" nodeType="interactiveSeq">
                <p:stCondLst>
                  <p:cond evt="onClick" delay="0">
                    <p:tgtEl>
                      <p:spTgt spid="8"/>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additive="base">
                                        <p:cTn id="13" dur="1" fill="hold"/>
                                        <p:tgtEl>
                                          <p:spTgt spid="8"/>
                                        </p:tgtEl>
                                      </p:cBhvr>
                                    </p:cmd>
                                  </p:childTnLst>
                                </p:cTn>
                              </p:par>
                            </p:childTnLst>
                          </p:cTn>
                        </p:par>
                      </p:childTnLst>
                    </p:cTn>
                  </p:par>
                </p:childTnLst>
              </p:cTn>
              <p:nextCondLst>
                <p:cond evt="onClick" delay="0">
                  <p:tgtEl>
                    <p:spTgt spid="8"/>
                  </p:tgtEl>
                </p:cond>
              </p:nextCondLst>
            </p:seq>
            <p:video fullScrn="0">
              <p:cMediaNode>
                <p:cTn id="14" fill="hold" display="1">
                  <p:stCondLst>
                    <p:cond delay="indefinite"/>
                  </p:stCondLst>
                </p:cTn>
                <p:tgtEl>
                  <p:spTgt spid="9"/>
                </p:tgtEl>
              </p:cMediaNode>
            </p:video>
            <p:seq concurrent="1" nextAc="seek">
              <p:cTn id="15" restart="whenNotActive" fill="hold" evtFilter="cancelBubble" nodeType="interactiveSeq">
                <p:stCondLst>
                  <p:cond evt="onClick" delay="0">
                    <p:tgtEl>
                      <p:spTgt spid="9"/>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additive="base">
                                        <p:cTn id="19"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ppt封面"/>
          <p:cNvPicPr>
            <a:picLocks noChangeAspect="1"/>
          </p:cNvPicPr>
          <p:nvPr/>
        </p:nvPicPr>
        <p:blipFill>
          <a:blip r:embed="rId1"/>
          <a:stretch>
            <a:fillRect/>
          </a:stretch>
        </p:blipFill>
        <p:spPr>
          <a:xfrm>
            <a:off x="-1905" y="-635"/>
            <a:ext cx="12193905" cy="6859270"/>
          </a:xfrm>
          <a:prstGeom prst="rect">
            <a:avLst/>
          </a:prstGeom>
        </p:spPr>
      </p:pic>
      <p:pic>
        <p:nvPicPr>
          <p:cNvPr id="5" name="图片 4" descr="4647db2e651d1a654f3bd0f635cdbfc 拷贝 2"/>
          <p:cNvPicPr>
            <a:picLocks noChangeAspect="1"/>
          </p:cNvPicPr>
          <p:nvPr/>
        </p:nvPicPr>
        <p:blipFill>
          <a:blip r:embed="rId2"/>
          <a:stretch>
            <a:fillRect/>
          </a:stretch>
        </p:blipFill>
        <p:spPr>
          <a:xfrm>
            <a:off x="-1905" y="-635"/>
            <a:ext cx="12193270" cy="6858635"/>
          </a:xfrm>
          <a:prstGeom prst="rect">
            <a:avLst/>
          </a:prstGeom>
        </p:spPr>
      </p:pic>
      <p:sp>
        <p:nvSpPr>
          <p:cNvPr id="2" name="标题 1"/>
          <p:cNvSpPr>
            <a:spLocks noGrp="1"/>
          </p:cNvSpPr>
          <p:nvPr>
            <p:ph type="ctrTitle"/>
          </p:nvPr>
        </p:nvSpPr>
        <p:spPr>
          <a:xfrm>
            <a:off x="1270000" y="1940560"/>
            <a:ext cx="7155180" cy="1725295"/>
          </a:xfrm>
        </p:spPr>
        <p:txBody>
          <a:bodyPr>
            <a:normAutofit/>
          </a:bodyPr>
          <a:p>
            <a:pPr algn="l"/>
            <a:r>
              <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rPr>
              <a:t>运动技能</a:t>
            </a:r>
            <a:r>
              <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rPr>
              <a:t>评估</a:t>
            </a:r>
            <a:endPar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endParaRPr>
          </a:p>
        </p:txBody>
      </p:sp>
      <p:sp>
        <p:nvSpPr>
          <p:cNvPr id="3" name="副标题 2"/>
          <p:cNvSpPr>
            <a:spLocks noGrp="1"/>
          </p:cNvSpPr>
          <p:nvPr>
            <p:ph type="subTitle" idx="1"/>
          </p:nvPr>
        </p:nvSpPr>
        <p:spPr>
          <a:xfrm>
            <a:off x="1580515" y="4255135"/>
            <a:ext cx="2940050" cy="361950"/>
          </a:xfrm>
        </p:spPr>
        <p:txBody>
          <a:bodyPr>
            <a:noAutofit/>
          </a:bodyPr>
          <a:p>
            <a:r>
              <a:rPr lang="zh-CN" altLang="en-US" sz="2000" b="1" spc="200">
                <a:solidFill>
                  <a:schemeClr val="bg1"/>
                </a:solidFill>
                <a:uFillTx/>
                <a:latin typeface="思源黑体 Medium" panose="020B0600000000000000" charset="-122"/>
                <a:ea typeface="思源黑体 Medium" panose="020B0600000000000000" charset="-122"/>
                <a:cs typeface="思源黑体 Medium" panose="020B0600000000000000" charset="-122"/>
              </a:rPr>
              <a:t>主讲人:BCBA朱雄保</a:t>
            </a:r>
            <a:endParaRPr lang="zh-CN" altLang="en-US" sz="2000" b="1" spc="200">
              <a:solidFill>
                <a:schemeClr val="bg1"/>
              </a:solidFill>
              <a:uFillTx/>
              <a:latin typeface="思源黑体 Medium" panose="020B0600000000000000" charset="-122"/>
              <a:ea typeface="思源黑体 Medium" panose="020B0600000000000000" charset="-122"/>
              <a:cs typeface="思源黑体 Medium" panose="020B0600000000000000"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graphicFrame>
        <p:nvGraphicFramePr>
          <p:cNvPr id="3" name="表格 2"/>
          <p:cNvGraphicFramePr/>
          <p:nvPr/>
        </p:nvGraphicFramePr>
        <p:xfrm>
          <a:off x="609600" y="774573"/>
          <a:ext cx="17259935" cy="533400"/>
        </p:xfrm>
        <a:graphic>
          <a:graphicData uri="http://schemas.openxmlformats.org/drawingml/2006/table">
            <a:tbl>
              <a:tblPr/>
              <a:tblGrid>
                <a:gridCol w="1027430"/>
                <a:gridCol w="3322320"/>
                <a:gridCol w="1680845"/>
                <a:gridCol w="648970"/>
                <a:gridCol w="2031365"/>
                <a:gridCol w="1202055"/>
                <a:gridCol w="1059815"/>
              </a:tblGrid>
              <a:tr h="347345">
                <a:tc>
                  <a:txBody>
                    <a:bodyPr/>
                    <a:p>
                      <a:pPr indent="0" algn="ctr">
                        <a:buNone/>
                      </a:pPr>
                      <a:r>
                        <a:rPr lang="en-US" sz="1000" b="0">
                          <a:solidFill>
                            <a:srgbClr val="FF0000"/>
                          </a:solidFill>
                          <a:latin typeface="宋体" panose="02010600030101010101" pitchFamily="2" charset="-122"/>
                        </a:rPr>
                        <a:t>2M</a:t>
                      </a: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走：独立连续行走3步以上。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儿童能够自己连续走3步以上。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儿童不能自己连续走3步以上。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2" name="表格 1"/>
          <p:cNvGraphicFramePr/>
          <p:nvPr/>
        </p:nvGraphicFramePr>
        <p:xfrm>
          <a:off x="609600" y="2588133"/>
          <a:ext cx="17904460" cy="4000500"/>
        </p:xfrm>
        <a:graphic>
          <a:graphicData uri="http://schemas.openxmlformats.org/drawingml/2006/table">
            <a:tbl>
              <a:tblPr/>
              <a:tblGrid>
                <a:gridCol w="394970"/>
                <a:gridCol w="990600"/>
                <a:gridCol w="3202940"/>
                <a:gridCol w="1619885"/>
                <a:gridCol w="625475"/>
                <a:gridCol w="1958975"/>
                <a:gridCol w="1158240"/>
                <a:gridCol w="1021715"/>
              </a:tblGrid>
              <a:tr h="490220">
                <a:tc>
                  <a:txBody>
                    <a:bodyPr/>
                    <a:p>
                      <a:pPr indent="0" algn="ctr">
                        <a:buNone/>
                      </a:pPr>
                      <a:r>
                        <a:rPr lang="en-US" sz="1000" b="0">
                          <a:solidFill>
                            <a:srgbClr val="000000"/>
                          </a:solidFill>
                          <a:latin typeface="宋体" panose="02010600030101010101" pitchFamily="2" charset="-122"/>
                        </a:rPr>
                        <a:t>20</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下蹲：扶着固定物体可以蹲下。</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儿童能够扶着墙或其他固定的物体蹲下。</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儿童不能扶着墙或其他固定的物体蹲下。</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4645">
                <a:tc>
                  <a:txBody>
                    <a:bodyPr/>
                    <a:p>
                      <a:pPr indent="0" algn="ctr">
                        <a:buNone/>
                      </a:pPr>
                      <a:r>
                        <a:rPr lang="en-US" sz="1000" b="0">
                          <a:solidFill>
                            <a:srgbClr val="000000"/>
                          </a:solidFill>
                          <a:latin typeface="宋体" panose="02010600030101010101" pitchFamily="2" charset="-122"/>
                        </a:rPr>
                        <a:t>21</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踮脚站立：踮起脚尖能够保持站立状态移动范围不超过一臂。</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时长10s（超过）</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儿童能够踮起脚尖站立10秒钟。</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儿童不能踮起脚尖站立10秒钟。</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54050">
                <a:tc>
                  <a:txBody>
                    <a:bodyPr/>
                    <a:p>
                      <a:pPr indent="0" algn="ctr">
                        <a:buNone/>
                      </a:pPr>
                      <a:r>
                        <a:rPr lang="en-US" sz="1000" b="0">
                          <a:solidFill>
                            <a:srgbClr val="000000"/>
                          </a:solidFill>
                          <a:latin typeface="宋体" panose="02010600030101010101" pitchFamily="2" charset="-122"/>
                        </a:rPr>
                        <a:t>22</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下蹲取物：手扶固定物体下蹲并捡起地上的物品。</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木制积木</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儿童能够扶着墙或其他固定的物品下蹲捡起地上的物品。</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儿童不能扶着墙或其他固定的物品下蹲捡起地上的物品。</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90220">
                <a:tc>
                  <a:txBody>
                    <a:bodyPr/>
                    <a:p>
                      <a:pPr indent="0" algn="ctr">
                        <a:buNone/>
                      </a:pPr>
                      <a:r>
                        <a:rPr lang="en-US" sz="1000" b="0">
                          <a:solidFill>
                            <a:srgbClr val="000000"/>
                          </a:solidFill>
                          <a:latin typeface="宋体" panose="02010600030101010101" pitchFamily="2" charset="-122"/>
                        </a:rPr>
                        <a:t>23</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杯中取物：婴儿能自行将放入杯中的积木取出。</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套杯、木制积木</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儿童能够自己把放在杯里的积木取出来。</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儿童不能自发把放在杯里的积木取出来。</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90220">
                <a:tc>
                  <a:txBody>
                    <a:bodyPr/>
                    <a:p>
                      <a:pPr indent="0" algn="ctr">
                        <a:buNone/>
                      </a:pPr>
                      <a:r>
                        <a:rPr lang="en-US" sz="1000" b="0">
                          <a:solidFill>
                            <a:srgbClr val="000000"/>
                          </a:solidFill>
                          <a:latin typeface="宋体" panose="02010600030101010101" pitchFamily="2" charset="-122"/>
                        </a:rPr>
                        <a:t>24</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扶物行走：能够单手扶物品移动3步以上，例如：桌子、板凳。</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儿童能够手扶着物体移动3步以上。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儿童不能手扶着物体移动3步以上。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userDrawn="1">
            <p:custDataLst>
              <p:tags r:id="rId1"/>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2"/>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3"/>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pic>
        <p:nvPicPr>
          <p:cNvPr id="5" name="图片 4" descr="科睿教育横板"/>
          <p:cNvPicPr>
            <a:picLocks noChangeAspect="1"/>
          </p:cNvPicPr>
          <p:nvPr/>
        </p:nvPicPr>
        <p:blipFill>
          <a:blip r:embed="rId4"/>
          <a:stretch>
            <a:fillRect/>
          </a:stretch>
        </p:blipFill>
        <p:spPr>
          <a:xfrm>
            <a:off x="9680575" y="255270"/>
            <a:ext cx="1653540" cy="467995"/>
          </a:xfrm>
          <a:prstGeom prst="rect">
            <a:avLst/>
          </a:prstGeom>
        </p:spPr>
      </p:pic>
      <p:pic>
        <p:nvPicPr>
          <p:cNvPr id="6" name="kk 2023-12-28 16-31-50">
            <a:hlinkClick r:id="" action="ppaction://media"/>
          </p:cNvPr>
          <p:cNvPicPr/>
          <p:nvPr>
            <a:videoFile r:link="rId5"/>
            <p:extLst>
              <p:ext uri="{DAA4B4D4-6D71-4841-9C94-3DE7FCFB9230}">
                <p14:media xmlns:p14="http://schemas.microsoft.com/office/powerpoint/2010/main" r:embed="rId6"/>
              </p:ext>
            </p:extLst>
            <p:custDataLst>
              <p:tags r:id="rId7"/>
            </p:custDataLst>
          </p:nvPr>
        </p:nvPicPr>
        <p:blipFill>
          <a:blip r:embed="rId8"/>
          <a:stretch>
            <a:fillRect/>
          </a:stretch>
        </p:blipFill>
        <p:spPr>
          <a:xfrm>
            <a:off x="434975" y="843280"/>
            <a:ext cx="3583305" cy="4939030"/>
          </a:xfrm>
          <a:prstGeom prst="rect">
            <a:avLst/>
          </a:prstGeom>
        </p:spPr>
      </p:pic>
      <p:pic>
        <p:nvPicPr>
          <p:cNvPr id="7" name="kk 2023-12-28 16-34-40">
            <a:hlinkClick r:id="" action="ppaction://media"/>
          </p:cNvPr>
          <p:cNvPicPr/>
          <p:nvPr>
            <a:videoFile r:link="rId9"/>
            <p:extLst>
              <p:ext uri="{DAA4B4D4-6D71-4841-9C94-3DE7FCFB9230}">
                <p14:media xmlns:p14="http://schemas.microsoft.com/office/powerpoint/2010/main" r:embed="rId10"/>
              </p:ext>
            </p:extLst>
            <p:custDataLst>
              <p:tags r:id="rId11"/>
            </p:custDataLst>
          </p:nvPr>
        </p:nvPicPr>
        <p:blipFill>
          <a:blip r:embed="rId12"/>
          <a:stretch>
            <a:fillRect/>
          </a:stretch>
        </p:blipFill>
        <p:spPr>
          <a:xfrm>
            <a:off x="4690745" y="843280"/>
            <a:ext cx="2877185" cy="4939030"/>
          </a:xfrm>
          <a:prstGeom prst="rect">
            <a:avLst/>
          </a:prstGeom>
        </p:spPr>
      </p:pic>
      <p:pic>
        <p:nvPicPr>
          <p:cNvPr id="8" name="kk 2023-12-28 16-48-53">
            <a:hlinkClick r:id="" action="ppaction://media"/>
          </p:cNvPr>
          <p:cNvPicPr/>
          <p:nvPr>
            <a:videoFile r:link="rId13"/>
            <p:extLst>
              <p:ext uri="{DAA4B4D4-6D71-4841-9C94-3DE7FCFB9230}">
                <p14:media xmlns:p14="http://schemas.microsoft.com/office/powerpoint/2010/main" r:embed="rId14"/>
              </p:ext>
            </p:extLst>
            <p:custDataLst>
              <p:tags r:id="rId15"/>
            </p:custDataLst>
          </p:nvPr>
        </p:nvPicPr>
        <p:blipFill>
          <a:blip r:embed="rId16"/>
          <a:stretch>
            <a:fillRect/>
          </a:stretch>
        </p:blipFill>
        <p:spPr>
          <a:xfrm>
            <a:off x="7931150" y="843280"/>
            <a:ext cx="3232150" cy="4939665"/>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6"/>
                </p:tgtEl>
              </p:cMediaNode>
            </p:vide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6"/>
                                        </p:tgtEl>
                                      </p:cBhvr>
                                    </p:cmd>
                                  </p:childTnLst>
                                </p:cTn>
                              </p:par>
                            </p:childTnLst>
                          </p:cTn>
                        </p:par>
                      </p:childTnLst>
                    </p:cTn>
                  </p:par>
                </p:childTnLst>
              </p:cTn>
              <p:nextCondLst>
                <p:cond evt="onClick" delay="0">
                  <p:tgtEl>
                    <p:spTgt spid="6"/>
                  </p:tgtEl>
                </p:cond>
              </p:nextCondLst>
            </p:seq>
            <p:video fullScrn="0">
              <p:cMediaNode>
                <p:cTn id="8" fill="hold" display="1">
                  <p:stCondLst>
                    <p:cond delay="indefinite"/>
                  </p:stCondLst>
                </p:cTn>
                <p:tgtEl>
                  <p:spTgt spid="7"/>
                </p:tgtEl>
              </p:cMediaNode>
            </p:video>
            <p:seq concurrent="1" nextAc="seek">
              <p:cTn id="9" restart="whenNotActive" fill="hold" evtFilter="cancelBubble" nodeType="interactiveSeq">
                <p:stCondLst>
                  <p:cond evt="onClick" delay="0">
                    <p:tgtEl>
                      <p:spTgt spid="7"/>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additive="base">
                                        <p:cTn id="13" dur="1" fill="hold"/>
                                        <p:tgtEl>
                                          <p:spTgt spid="7"/>
                                        </p:tgtEl>
                                      </p:cBhvr>
                                    </p:cmd>
                                  </p:childTnLst>
                                </p:cTn>
                              </p:par>
                            </p:childTnLst>
                          </p:cTn>
                        </p:par>
                      </p:childTnLst>
                    </p:cTn>
                  </p:par>
                </p:childTnLst>
              </p:cTn>
              <p:nextCondLst>
                <p:cond evt="onClick" delay="0">
                  <p:tgtEl>
                    <p:spTgt spid="7"/>
                  </p:tgtEl>
                </p:cond>
              </p:nextCondLst>
            </p:seq>
            <p:video fullScrn="0">
              <p:cMediaNode>
                <p:cTn id="14" fill="hold" display="1">
                  <p:stCondLst>
                    <p:cond delay="indefinite"/>
                  </p:stCondLst>
                </p:cTn>
                <p:tgtEl>
                  <p:spTgt spid="8"/>
                </p:tgtEl>
              </p:cMediaNode>
            </p:video>
            <p:seq concurrent="1" nextAc="seek">
              <p:cTn id="15" restart="whenNotActive" fill="hold" evtFilter="cancelBubble" nodeType="interactiveSeq">
                <p:stCondLst>
                  <p:cond evt="onClick" delay="0">
                    <p:tgtEl>
                      <p:spTgt spid="8"/>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additive="base">
                                        <p:cTn id="19"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61341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293370" y="1019048"/>
          <a:ext cx="17259935" cy="800100"/>
        </p:xfrm>
        <a:graphic>
          <a:graphicData uri="http://schemas.openxmlformats.org/drawingml/2006/table">
            <a:tbl>
              <a:tblPr/>
              <a:tblGrid>
                <a:gridCol w="1027430"/>
                <a:gridCol w="3322320"/>
                <a:gridCol w="1680845"/>
                <a:gridCol w="648970"/>
                <a:gridCol w="2031365"/>
                <a:gridCol w="1202055"/>
                <a:gridCol w="1059815"/>
              </a:tblGrid>
              <a:tr h="508635">
                <a:tc>
                  <a:txBody>
                    <a:bodyPr/>
                    <a:p>
                      <a:pPr indent="0" algn="ctr">
                        <a:buNone/>
                      </a:pPr>
                      <a:r>
                        <a:rPr lang="en-US" sz="1000" b="0">
                          <a:solidFill>
                            <a:srgbClr val="FF0000"/>
                          </a:solidFill>
                          <a:latin typeface="宋体" panose="02010600030101010101" pitchFamily="2" charset="-122"/>
                        </a:rPr>
                        <a:t>3M</a:t>
                      </a: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身体平衡：行走时牵引其他物品，并且能够爬越楼梯。</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手拉车</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儿童能够在爬楼梯时手里拿着其他的物品。</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儿童不能在牵引其他物品的情况下爬楼梯。</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8" name="表格 7"/>
          <p:cNvGraphicFramePr/>
          <p:nvPr>
            <p:custDataLst>
              <p:tags r:id="rId7"/>
            </p:custDataLst>
          </p:nvPr>
        </p:nvGraphicFramePr>
        <p:xfrm>
          <a:off x="379730" y="2228215"/>
          <a:ext cx="11375390" cy="3146425"/>
        </p:xfrm>
        <a:graphic>
          <a:graphicData uri="http://schemas.openxmlformats.org/drawingml/2006/table">
            <a:tbl>
              <a:tblPr/>
              <a:tblGrid>
                <a:gridCol w="409575"/>
                <a:gridCol w="1026795"/>
                <a:gridCol w="3320415"/>
                <a:gridCol w="1679575"/>
                <a:gridCol w="647700"/>
                <a:gridCol w="2031365"/>
                <a:gridCol w="1200785"/>
                <a:gridCol w="1059180"/>
              </a:tblGrid>
              <a:tr h="471170">
                <a:tc>
                  <a:txBody>
                    <a:bodyPr/>
                    <a:p>
                      <a:pPr indent="0" algn="ctr">
                        <a:buNone/>
                      </a:pPr>
                      <a:r>
                        <a:rPr lang="en-US" sz="1000" b="0">
                          <a:solidFill>
                            <a:srgbClr val="000000"/>
                          </a:solidFill>
                          <a:latin typeface="宋体" panose="02010600030101010101" pitchFamily="2" charset="-122"/>
                        </a:rPr>
                        <a:t>26</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脚尖走：能够使用脚尖行走3步以上。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儿童能够使用脚尖走3步以上。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儿童不能使用脚尖走3步以上。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69290">
                <a:tc>
                  <a:txBody>
                    <a:bodyPr/>
                    <a:p>
                      <a:pPr indent="0" algn="ctr">
                        <a:buNone/>
                      </a:pPr>
                      <a:r>
                        <a:rPr lang="en-US" sz="1000" b="0">
                          <a:solidFill>
                            <a:srgbClr val="000000"/>
                          </a:solidFill>
                          <a:latin typeface="宋体" panose="02010600030101010101" pitchFamily="2" charset="-122"/>
                        </a:rPr>
                        <a:t>27</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撕纸：能够两手左右往相反的方向进行撕纸。</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次数3次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A4纸</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儿童能够使用双手往相反的方向进行撕纸3次。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儿童不能使用双手往相反的方向进行撕纸3次。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68020">
                <a:tc>
                  <a:txBody>
                    <a:bodyPr/>
                    <a:p>
                      <a:pPr indent="0" algn="ctr">
                        <a:buNone/>
                      </a:pPr>
                      <a:r>
                        <a:rPr lang="en-US" sz="1000" b="0">
                          <a:solidFill>
                            <a:srgbClr val="000000"/>
                          </a:solidFill>
                          <a:latin typeface="宋体" panose="02010600030101010101" pitchFamily="2" charset="-122"/>
                        </a:rPr>
                        <a:t>28</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抛球：手中的球抛出到任何方向。</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球（足球大小）</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儿童能够将手中 的球抛向任意方向。</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儿童不能将手中的球抛向任意方向。</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68655">
                <a:tc>
                  <a:txBody>
                    <a:bodyPr/>
                    <a:p>
                      <a:pPr indent="0" algn="ctr">
                        <a:buNone/>
                      </a:pPr>
                      <a:r>
                        <a:rPr lang="en-US" sz="1000" b="0">
                          <a:solidFill>
                            <a:srgbClr val="000000"/>
                          </a:solidFill>
                          <a:latin typeface="宋体" panose="02010600030101010101" pitchFamily="2" charset="-122"/>
                        </a:rPr>
                        <a:t>29</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侧走：独立连续侧身行走3步以上。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儿童能够自己侧着身子行走3步以上。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儿童不能自己侧着身子行走3步以上。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69290">
                <a:tc>
                  <a:txBody>
                    <a:bodyPr/>
                    <a:p>
                      <a:pPr indent="0" algn="ctr">
                        <a:buNone/>
                      </a:pPr>
                      <a:r>
                        <a:rPr lang="en-US" sz="1000" b="0">
                          <a:solidFill>
                            <a:srgbClr val="000000"/>
                          </a:solidFill>
                          <a:latin typeface="宋体" panose="02010600030101010101" pitchFamily="2" charset="-122"/>
                        </a:rPr>
                        <a:t>30</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乱画：幼儿自发全掌握笔随意乱画。</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时长10s（超过）</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蜡笔、纸</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儿童能够自己侧着身子行走3步以上。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儿童不能自己侧着身子行走3步以上。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61341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6" name="表格 5"/>
          <p:cNvGraphicFramePr/>
          <p:nvPr/>
        </p:nvGraphicFramePr>
        <p:xfrm>
          <a:off x="293370" y="2335085"/>
          <a:ext cx="17904460" cy="4991100"/>
        </p:xfrm>
        <a:graphic>
          <a:graphicData uri="http://schemas.openxmlformats.org/drawingml/2006/table">
            <a:tbl>
              <a:tblPr/>
              <a:tblGrid>
                <a:gridCol w="394970"/>
                <a:gridCol w="990600"/>
                <a:gridCol w="3202940"/>
                <a:gridCol w="1619885"/>
                <a:gridCol w="625475"/>
                <a:gridCol w="1958975"/>
                <a:gridCol w="1158240"/>
                <a:gridCol w="1021715"/>
              </a:tblGrid>
              <a:tr h="747395">
                <a:tc>
                  <a:txBody>
                    <a:bodyPr/>
                    <a:p>
                      <a:pPr indent="0" algn="ctr">
                        <a:buNone/>
                      </a:pPr>
                      <a:r>
                        <a:rPr lang="en-US" sz="1000" b="0">
                          <a:solidFill>
                            <a:srgbClr val="000000"/>
                          </a:solidFill>
                          <a:latin typeface="宋体" panose="02010600030101010101" pitchFamily="2" charset="-122"/>
                        </a:rPr>
                        <a:t>36</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爬上椅子：能够独立爬上成人的大椅子。</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成人椅</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通过访谈和测试</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发现儿童能够自己爬上大人的椅子。</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通过访谈和测试</a:t>
                      </a:r>
                      <a:endParaRPr lang="zh-CN" sz="1000" b="0">
                        <a:solidFill>
                          <a:srgbClr val="000000"/>
                        </a:solidFill>
                        <a:latin typeface="Arial" panose="020B0604020202020204" pitchFamily="34" charset="0"/>
                        <a:ea typeface="宋体" panose="02010600030101010101" pitchFamily="2" charset="-122"/>
                      </a:endParaRPr>
                    </a:p>
                    <a:p>
                      <a:pPr indent="0">
                        <a:buNone/>
                      </a:pPr>
                      <a:r>
                        <a:rPr lang="zh-CN" sz="1000" b="0">
                          <a:solidFill>
                            <a:srgbClr val="000000"/>
                          </a:solidFill>
                          <a:latin typeface="Arial" panose="020B0604020202020204" pitchFamily="34" charset="0"/>
                          <a:ea typeface="宋体" panose="02010600030101010101" pitchFamily="2" charset="-122"/>
                        </a:rPr>
                        <a:t>发现儿童不能自己爬上大人的椅子。</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08025">
                <a:tc>
                  <a:txBody>
                    <a:bodyPr/>
                    <a:p>
                      <a:pPr indent="0" algn="ctr">
                        <a:buNone/>
                      </a:pPr>
                      <a:r>
                        <a:rPr lang="en-US" sz="1000" b="0">
                          <a:solidFill>
                            <a:srgbClr val="000000"/>
                          </a:solidFill>
                          <a:latin typeface="宋体" panose="02010600030101010101" pitchFamily="2" charset="-122"/>
                        </a:rPr>
                        <a:t>37</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举球：双手拿球向后举过头顶。</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球（足球大小）</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儿童能够双手拿球向后举过头顶。</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儿童不能双手拿球向后举过头顶。</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64235">
                <a:tc>
                  <a:txBody>
                    <a:bodyPr/>
                    <a:p>
                      <a:pPr indent="0" algn="ctr">
                        <a:buNone/>
                      </a:pPr>
                      <a:r>
                        <a:rPr lang="en-US" sz="1000" b="0">
                          <a:solidFill>
                            <a:srgbClr val="000000"/>
                          </a:solidFill>
                          <a:latin typeface="宋体" panose="02010600030101010101" pitchFamily="2" charset="-122"/>
                        </a:rPr>
                        <a:t>38</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倒玩具：独立把放在瓶子里的小豆豆倒出来。</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豆豆、瓶子</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儿童能够把放在瓶子里的小豆豆倒出来。</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儿童自己不能把放在瓶子里的小豆豆倒出来。</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39140">
                <a:tc>
                  <a:txBody>
                    <a:bodyPr/>
                    <a:p>
                      <a:pPr indent="0" algn="ctr">
                        <a:buNone/>
                      </a:pPr>
                      <a:r>
                        <a:rPr lang="en-US" sz="1000" b="0">
                          <a:solidFill>
                            <a:srgbClr val="000000"/>
                          </a:solidFill>
                          <a:latin typeface="宋体" panose="02010600030101010101" pitchFamily="2" charset="-122"/>
                        </a:rPr>
                        <a:t>39</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双手扔球：双手拿球过肩扔出。</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球（足球大小）</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儿童能够双手举过肩膀去扔球。</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儿童不能使用双手举过肩膀去扔球。</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8" name="表格 7"/>
          <p:cNvGraphicFramePr/>
          <p:nvPr/>
        </p:nvGraphicFramePr>
        <p:xfrm>
          <a:off x="350520" y="1296861"/>
          <a:ext cx="17259935" cy="800100"/>
        </p:xfrm>
        <a:graphic>
          <a:graphicData uri="http://schemas.openxmlformats.org/drawingml/2006/table">
            <a:tbl>
              <a:tblPr/>
              <a:tblGrid>
                <a:gridCol w="1027430"/>
                <a:gridCol w="3322320"/>
                <a:gridCol w="1680845"/>
                <a:gridCol w="648970"/>
                <a:gridCol w="2031365"/>
                <a:gridCol w="1202055"/>
                <a:gridCol w="1059815"/>
              </a:tblGrid>
              <a:tr h="508635">
                <a:tc>
                  <a:txBody>
                    <a:bodyPr/>
                    <a:p>
                      <a:pPr indent="0" algn="ctr">
                        <a:buNone/>
                      </a:pPr>
                      <a:r>
                        <a:rPr lang="en-US" sz="1000" b="0">
                          <a:solidFill>
                            <a:srgbClr val="FF0000"/>
                          </a:solidFill>
                          <a:latin typeface="宋体" panose="02010600030101010101" pitchFamily="2" charset="-122"/>
                        </a:rPr>
                        <a:t>4M</a:t>
                      </a: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跑跳：双脚跳离地面，并且能够跑步。</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时长60s（以内）</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气球</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儿童能够双脚跳离地面，并且能够跑步</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儿童不能双脚跳离地面，并且跑步</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pic>
        <p:nvPicPr>
          <p:cNvPr id="5" name="kk 2023-12-28 16-55-01">
            <a:hlinkClick r:id="" action="ppaction://media"/>
          </p:cNvPr>
          <p:cNvPicPr/>
          <p:nvPr>
            <a:videoFile r:link="rId7"/>
            <p:extLst>
              <p:ext uri="{DAA4B4D4-6D71-4841-9C94-3DE7FCFB9230}">
                <p14:media xmlns:p14="http://schemas.microsoft.com/office/powerpoint/2010/main" r:embed="rId8"/>
              </p:ext>
            </p:extLst>
            <p:custDataLst>
              <p:tags r:id="rId9"/>
            </p:custDataLst>
          </p:nvPr>
        </p:nvPicPr>
        <p:blipFill>
          <a:blip r:embed="rId10"/>
          <a:stretch>
            <a:fillRect/>
          </a:stretch>
        </p:blipFill>
        <p:spPr>
          <a:xfrm>
            <a:off x="1340485" y="1035050"/>
            <a:ext cx="3681730" cy="5202555"/>
          </a:xfrm>
          <a:prstGeom prst="rect">
            <a:avLst/>
          </a:prstGeom>
        </p:spPr>
      </p:pic>
      <p:pic>
        <p:nvPicPr>
          <p:cNvPr id="6" name="kk 2023-12-28 16-56-57">
            <a:hlinkClick r:id="" action="ppaction://media"/>
          </p:cNvPr>
          <p:cNvPicPr/>
          <p:nvPr>
            <a:videoFile r:link="rId11"/>
            <p:extLst>
              <p:ext uri="{DAA4B4D4-6D71-4841-9C94-3DE7FCFB9230}">
                <p14:media xmlns:p14="http://schemas.microsoft.com/office/powerpoint/2010/main" r:embed="rId12"/>
              </p:ext>
            </p:extLst>
            <p:custDataLst>
              <p:tags r:id="rId13"/>
            </p:custDataLst>
          </p:nvPr>
        </p:nvPicPr>
        <p:blipFill>
          <a:blip r:embed="rId14"/>
          <a:stretch>
            <a:fillRect/>
          </a:stretch>
        </p:blipFill>
        <p:spPr>
          <a:xfrm>
            <a:off x="6471285" y="1035050"/>
            <a:ext cx="3397250" cy="520192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5"/>
                </p:tgtEl>
              </p:cMediaNode>
            </p:vide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5"/>
                                        </p:tgtEl>
                                      </p:cBhvr>
                                    </p:cmd>
                                  </p:childTnLst>
                                </p:cTn>
                              </p:par>
                            </p:childTnLst>
                          </p:cTn>
                        </p:par>
                      </p:childTnLst>
                    </p:cTn>
                  </p:par>
                </p:childTnLst>
              </p:cTn>
              <p:nextCondLst>
                <p:cond evt="onClick" delay="0">
                  <p:tgtEl>
                    <p:spTgt spid="5"/>
                  </p:tgtEl>
                </p:cond>
              </p:nextCondLst>
            </p:seq>
            <p:video fullScrn="0">
              <p:cMediaNode>
                <p:cTn id="8" fill="hold" display="1">
                  <p:stCondLst>
                    <p:cond delay="indefinite"/>
                  </p:stCondLst>
                </p:cTn>
                <p:tgtEl>
                  <p:spTgt spid="6"/>
                </p:tgtEl>
              </p:cMediaNode>
            </p:video>
            <p:seq concurrent="1" nextAc="seek">
              <p:cTn id="9" restart="whenNotActive" fill="hold" evtFilter="cancelBubble" nodeType="interactiveSeq">
                <p:stCondLst>
                  <p:cond evt="onClick" delay="0">
                    <p:tgtEl>
                      <p:spTgt spid="6"/>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additive="base">
                                        <p:cTn id="13"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6" name="表格 5"/>
          <p:cNvGraphicFramePr/>
          <p:nvPr/>
        </p:nvGraphicFramePr>
        <p:xfrm>
          <a:off x="293370" y="2611945"/>
          <a:ext cx="10972800" cy="2505075"/>
        </p:xfrm>
        <a:graphic>
          <a:graphicData uri="http://schemas.openxmlformats.org/drawingml/2006/table">
            <a:tbl>
              <a:tblPr/>
              <a:tblGrid>
                <a:gridCol w="394970"/>
                <a:gridCol w="990600"/>
                <a:gridCol w="3202940"/>
                <a:gridCol w="1619885"/>
                <a:gridCol w="625475"/>
                <a:gridCol w="1958975"/>
                <a:gridCol w="1158240"/>
                <a:gridCol w="1021715"/>
              </a:tblGrid>
              <a:tr h="654050">
                <a:tc>
                  <a:txBody>
                    <a:bodyPr/>
                    <a:p>
                      <a:pPr indent="0" algn="ctr">
                        <a:buNone/>
                      </a:pPr>
                      <a:r>
                        <a:rPr lang="en-US" sz="1000" b="0">
                          <a:solidFill>
                            <a:srgbClr val="000000"/>
                          </a:solidFill>
                          <a:latin typeface="宋体" panose="02010600030101010101" pitchFamily="2" charset="-122"/>
                        </a:rPr>
                        <a:t>40</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姿势变换：儿童能够独立完成蹲、走、坐动作之间的变换。</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次数3次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儿童能够在蹲下、走路、坐下这三个动作之间自由转换。</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儿童不能在蹲下、走路、坐下这三个动作之间自由转换。</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53415">
                <a:tc>
                  <a:txBody>
                    <a:bodyPr/>
                    <a:p>
                      <a:pPr indent="0" algn="ctr">
                        <a:buNone/>
                      </a:pPr>
                      <a:r>
                        <a:rPr lang="en-US" sz="1000" b="0">
                          <a:solidFill>
                            <a:srgbClr val="000000"/>
                          </a:solidFill>
                          <a:latin typeface="宋体" panose="02010600030101010101" pitchFamily="2" charset="-122"/>
                        </a:rPr>
                        <a:t>41</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重心变化：儿童可以扶扶手上楼梯，并且能够跑10步以上。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次数4次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四阶楼梯</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儿童能够扶着扶手上楼梯，并且能够跑10步以上。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儿童不能独立扶着扶手上楼梯，并且跑10步以上。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54050">
                <a:tc>
                  <a:txBody>
                    <a:bodyPr/>
                    <a:p>
                      <a:pPr indent="0" algn="ctr">
                        <a:buNone/>
                      </a:pPr>
                      <a:r>
                        <a:rPr lang="en-US" sz="1000" b="0">
                          <a:solidFill>
                            <a:srgbClr val="000000"/>
                          </a:solidFill>
                          <a:latin typeface="宋体" panose="02010600030101010101" pitchFamily="2" charset="-122"/>
                        </a:rPr>
                        <a:t>42</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窄木：能在帮扶的状态下，能够走20cm平衡木。</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20cm宽的平衡木</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儿童能够在他人帮扶状态下在20cm左右的平衡木上行走。</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儿童不能在他人帮扶状态下在20cm左右的平衡木上行走。</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90220">
                <a:tc>
                  <a:txBody>
                    <a:bodyPr/>
                    <a:p>
                      <a:pPr indent="0" algn="ctr">
                        <a:buNone/>
                      </a:pPr>
                      <a:r>
                        <a:rPr lang="en-US" sz="1000" b="0">
                          <a:solidFill>
                            <a:srgbClr val="000000"/>
                          </a:solidFill>
                          <a:latin typeface="宋体" panose="02010600030101010101" pitchFamily="2" charset="-122"/>
                        </a:rPr>
                        <a:t>43</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快步走：能够快速进行走动连续10步以上（5s内）。</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儿童能够在5秒内快速走10步以上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儿童不能在5秒内快速走10步以上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8" name="表格 7"/>
          <p:cNvGraphicFramePr/>
          <p:nvPr/>
        </p:nvGraphicFramePr>
        <p:xfrm>
          <a:off x="293370" y="1503871"/>
          <a:ext cx="17259935" cy="800100"/>
        </p:xfrm>
        <a:graphic>
          <a:graphicData uri="http://schemas.openxmlformats.org/drawingml/2006/table">
            <a:tbl>
              <a:tblPr/>
              <a:tblGrid>
                <a:gridCol w="1027430"/>
                <a:gridCol w="3322320"/>
                <a:gridCol w="1680845"/>
                <a:gridCol w="648970"/>
                <a:gridCol w="2031365"/>
                <a:gridCol w="1202055"/>
                <a:gridCol w="1059815"/>
              </a:tblGrid>
              <a:tr h="508635">
                <a:tc>
                  <a:txBody>
                    <a:bodyPr/>
                    <a:p>
                      <a:pPr indent="0" algn="ctr">
                        <a:buNone/>
                      </a:pPr>
                      <a:r>
                        <a:rPr lang="en-US" sz="1000" b="0">
                          <a:solidFill>
                            <a:srgbClr val="FF0000"/>
                          </a:solidFill>
                          <a:latin typeface="宋体" panose="02010600030101010101" pitchFamily="2" charset="-122"/>
                        </a:rPr>
                        <a:t>4M</a:t>
                      </a: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跑跳：双脚跳离地面，并且能够跑步。</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时长60s（以内）</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气球</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儿童能够双脚跳离地面，并且能够跑步</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儿童不能双脚跳离地面，并且跑步</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pic>
        <p:nvPicPr>
          <p:cNvPr id="6" name="kk 2023-12-28 16-58-41">
            <a:hlinkClick r:id="" action="ppaction://media"/>
          </p:cNvPr>
          <p:cNvPicPr/>
          <p:nvPr>
            <a:videoFile r:link="rId7"/>
            <p:extLst>
              <p:ext uri="{DAA4B4D4-6D71-4841-9C94-3DE7FCFB9230}">
                <p14:media xmlns:p14="http://schemas.microsoft.com/office/powerpoint/2010/main" r:embed="rId8"/>
              </p:ext>
            </p:extLst>
            <p:custDataLst>
              <p:tags r:id="rId9"/>
            </p:custDataLst>
          </p:nvPr>
        </p:nvPicPr>
        <p:blipFill>
          <a:blip r:embed="rId10"/>
          <a:stretch>
            <a:fillRect/>
          </a:stretch>
        </p:blipFill>
        <p:spPr>
          <a:xfrm>
            <a:off x="1200150" y="945515"/>
            <a:ext cx="3701415" cy="5558790"/>
          </a:xfrm>
          <a:prstGeom prst="rect">
            <a:avLst/>
          </a:prstGeom>
        </p:spPr>
      </p:pic>
      <p:pic>
        <p:nvPicPr>
          <p:cNvPr id="8" name="kk 2023-12-28 17-00-05">
            <a:hlinkClick r:id="" action="ppaction://media"/>
          </p:cNvPr>
          <p:cNvPicPr/>
          <p:nvPr>
            <a:videoFile r:link="rId11"/>
            <p:extLst>
              <p:ext uri="{DAA4B4D4-6D71-4841-9C94-3DE7FCFB9230}">
                <p14:media xmlns:p14="http://schemas.microsoft.com/office/powerpoint/2010/main" r:embed="rId12"/>
              </p:ext>
            </p:extLst>
            <p:custDataLst>
              <p:tags r:id="rId13"/>
            </p:custDataLst>
          </p:nvPr>
        </p:nvPicPr>
        <p:blipFill>
          <a:blip r:embed="rId14"/>
          <a:stretch>
            <a:fillRect/>
          </a:stretch>
        </p:blipFill>
        <p:spPr>
          <a:xfrm>
            <a:off x="5941060" y="945515"/>
            <a:ext cx="3756025" cy="5558155"/>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6"/>
                </p:tgtEl>
              </p:cMediaNode>
            </p:vide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6"/>
                                        </p:tgtEl>
                                      </p:cBhvr>
                                    </p:cmd>
                                  </p:childTnLst>
                                </p:cTn>
                              </p:par>
                            </p:childTnLst>
                          </p:cTn>
                        </p:par>
                      </p:childTnLst>
                    </p:cTn>
                  </p:par>
                </p:childTnLst>
              </p:cTn>
              <p:nextCondLst>
                <p:cond evt="onClick" delay="0">
                  <p:tgtEl>
                    <p:spTgt spid="6"/>
                  </p:tgtEl>
                </p:cond>
              </p:nextCondLst>
            </p:seq>
            <p:video fullScrn="0">
              <p:cMediaNode>
                <p:cTn id="8" fill="hold" display="1">
                  <p:stCondLst>
                    <p:cond delay="indefinite"/>
                  </p:stCondLst>
                </p:cTn>
                <p:tgtEl>
                  <p:spTgt spid="8"/>
                </p:tgtEl>
              </p:cMediaNode>
            </p:video>
            <p:seq concurrent="1" nextAc="seek">
              <p:cTn id="9" restart="whenNotActive" fill="hold" evtFilter="cancelBubble" nodeType="interactiveSeq">
                <p:stCondLst>
                  <p:cond evt="onClick" delay="0">
                    <p:tgtEl>
                      <p:spTgt spid="8"/>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additive="base">
                                        <p:cTn id="13"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32180" y="363220"/>
            <a:ext cx="1523365" cy="384810"/>
          </a:xfrm>
          <a:prstGeom prst="rect">
            <a:avLst/>
          </a:prstGeom>
        </p:spPr>
      </p:pic>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2"/>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1323320" y="5962650"/>
            <a:ext cx="812165" cy="811530"/>
          </a:xfrm>
          <a:prstGeom prst="rect">
            <a:avLst/>
          </a:prstGeom>
        </p:spPr>
      </p:pic>
      <p:cxnSp>
        <p:nvCxnSpPr>
          <p:cNvPr id="2" name="直接连接符 1"/>
          <p:cNvCxnSpPr/>
          <p:nvPr userDrawn="1">
            <p:custDataLst>
              <p:tags r:id="rId5"/>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6"/>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graphicFrame>
        <p:nvGraphicFramePr>
          <p:cNvPr id="5" name="表格 4"/>
          <p:cNvGraphicFramePr/>
          <p:nvPr/>
        </p:nvGraphicFramePr>
        <p:xfrm>
          <a:off x="350520" y="2584323"/>
          <a:ext cx="17904460" cy="4076700"/>
        </p:xfrm>
        <a:graphic>
          <a:graphicData uri="http://schemas.openxmlformats.org/drawingml/2006/table">
            <a:tbl>
              <a:tblPr/>
              <a:tblGrid>
                <a:gridCol w="394970"/>
                <a:gridCol w="990600"/>
                <a:gridCol w="3202940"/>
                <a:gridCol w="1619885"/>
                <a:gridCol w="625475"/>
                <a:gridCol w="1958975"/>
                <a:gridCol w="1158240"/>
                <a:gridCol w="1021715"/>
              </a:tblGrid>
              <a:tr h="490220">
                <a:tc>
                  <a:txBody>
                    <a:bodyPr/>
                    <a:p>
                      <a:pPr indent="0" algn="ctr">
                        <a:buNone/>
                      </a:pPr>
                      <a:r>
                        <a:rPr lang="en-US" sz="1000" b="0">
                          <a:solidFill>
                            <a:srgbClr val="000000"/>
                          </a:solidFill>
                          <a:latin typeface="宋体" panose="02010600030101010101" pitchFamily="2" charset="-122"/>
                        </a:rPr>
                        <a:t>45</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转弯：能够在推手推车的时候进行转弯。</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手推车</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儿童能够在推手推车的过程中顺利地转弯。</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儿童不能在推手推车的过程中顺利地转弯。</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4645">
                <a:tc>
                  <a:txBody>
                    <a:bodyPr/>
                    <a:p>
                      <a:pPr indent="0" algn="ctr">
                        <a:buNone/>
                      </a:pPr>
                      <a:r>
                        <a:rPr lang="en-US" sz="1000" b="0">
                          <a:solidFill>
                            <a:srgbClr val="000000"/>
                          </a:solidFill>
                          <a:latin typeface="宋体" panose="02010600030101010101" pitchFamily="2" charset="-122"/>
                        </a:rPr>
                        <a:t>46</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单脚站：儿童可以单脚站立2s以上。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沙包</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儿童可以单脚站立2s以上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儿童不能单脚站立2s以上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23900">
                <a:tc>
                  <a:txBody>
                    <a:bodyPr/>
                    <a:p>
                      <a:pPr indent="0" algn="ctr">
                        <a:buNone/>
                      </a:pPr>
                      <a:r>
                        <a:rPr lang="en-US" sz="1000" b="0">
                          <a:solidFill>
                            <a:srgbClr val="000000"/>
                          </a:solidFill>
                          <a:latin typeface="宋体" panose="02010600030101010101" pitchFamily="2" charset="-122"/>
                        </a:rPr>
                        <a:t>47</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跑与停：能够在跑步的过程中立即停止，并再次启动。</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儿童可以熟练的进行跑步和停止。</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儿童不能熟练的进行跑步和停止。</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57580">
                <a:tc>
                  <a:txBody>
                    <a:bodyPr/>
                    <a:p>
                      <a:pPr indent="0" algn="ctr">
                        <a:buNone/>
                      </a:pPr>
                      <a:r>
                        <a:rPr lang="en-US" sz="1000" b="0">
                          <a:solidFill>
                            <a:srgbClr val="000000"/>
                          </a:solidFill>
                          <a:latin typeface="宋体" panose="02010600030101010101" pitchFamily="2" charset="-122"/>
                        </a:rPr>
                        <a:t>48</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跳台阶：能够扶扶手从一个25cm台阶跳下。</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儿童可以扶着扶手的情况下从25cm高的台阶跳下。</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儿童不能在扶着扶手的情况下从25cm高的台阶跳下。</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8" name="表格 7"/>
          <p:cNvGraphicFramePr/>
          <p:nvPr/>
        </p:nvGraphicFramePr>
        <p:xfrm>
          <a:off x="474980" y="1081596"/>
          <a:ext cx="17259935" cy="1536700"/>
        </p:xfrm>
        <a:graphic>
          <a:graphicData uri="http://schemas.openxmlformats.org/drawingml/2006/table">
            <a:tbl>
              <a:tblPr/>
              <a:tblGrid>
                <a:gridCol w="1027430"/>
                <a:gridCol w="3322320"/>
                <a:gridCol w="1680845"/>
                <a:gridCol w="648970"/>
                <a:gridCol w="2031365"/>
                <a:gridCol w="1202055"/>
                <a:gridCol w="1059815"/>
              </a:tblGrid>
              <a:tr h="977265">
                <a:tc>
                  <a:txBody>
                    <a:bodyPr/>
                    <a:p>
                      <a:pPr indent="0" algn="ctr">
                        <a:buNone/>
                      </a:pPr>
                      <a:r>
                        <a:rPr lang="en-US" sz="1000" b="0">
                          <a:solidFill>
                            <a:srgbClr val="FF0000"/>
                          </a:solidFill>
                          <a:latin typeface="宋体" panose="02010600030101010101" pitchFamily="2" charset="-122"/>
                        </a:rPr>
                        <a:t>5M</a:t>
                      </a: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重心转移：倒着向后移动，并且完成站立弯腰捡物品。</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时长15s（以内）</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沙包</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儿童可以倒着移动并且能在站立状态下弯腰捡物品。</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儿童不能倒着移动并且能在站立状态下弯腰捡物品。</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pic>
        <p:nvPicPr>
          <p:cNvPr id="4" name="kk 2023-12-28 17-11-10">
            <a:hlinkClick r:id="" action="ppaction://media"/>
          </p:cNvPr>
          <p:cNvPicPr/>
          <p:nvPr>
            <a:videoFile r:link="rId5"/>
            <p:extLst>
              <p:ext uri="{DAA4B4D4-6D71-4841-9C94-3DE7FCFB9230}">
                <p14:media xmlns:p14="http://schemas.microsoft.com/office/powerpoint/2010/main" r:embed="rId6"/>
              </p:ext>
            </p:extLst>
            <p:custDataLst>
              <p:tags r:id="rId7"/>
            </p:custDataLst>
          </p:nvPr>
        </p:nvPicPr>
        <p:blipFill>
          <a:blip r:embed="rId8"/>
          <a:stretch>
            <a:fillRect/>
          </a:stretch>
        </p:blipFill>
        <p:spPr>
          <a:xfrm>
            <a:off x="415925" y="905510"/>
            <a:ext cx="3699510" cy="5360035"/>
          </a:xfrm>
          <a:prstGeom prst="rect">
            <a:avLst/>
          </a:prstGeom>
        </p:spPr>
      </p:pic>
      <p:pic>
        <p:nvPicPr>
          <p:cNvPr id="5" name="kk 2023-12-28 17-17-13">
            <a:hlinkClick r:id="" action="ppaction://media"/>
          </p:cNvPr>
          <p:cNvPicPr/>
          <p:nvPr>
            <a:videoFile r:link="rId9"/>
            <p:extLst>
              <p:ext uri="{DAA4B4D4-6D71-4841-9C94-3DE7FCFB9230}">
                <p14:media xmlns:p14="http://schemas.microsoft.com/office/powerpoint/2010/main" r:embed="rId10"/>
              </p:ext>
            </p:extLst>
            <p:custDataLst>
              <p:tags r:id="rId11"/>
            </p:custDataLst>
          </p:nvPr>
        </p:nvPicPr>
        <p:blipFill>
          <a:blip r:embed="rId12"/>
          <a:stretch>
            <a:fillRect/>
          </a:stretch>
        </p:blipFill>
        <p:spPr>
          <a:xfrm>
            <a:off x="5354320" y="905510"/>
            <a:ext cx="4018280" cy="5360035"/>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video fullScrn="0">
              <p:cMediaNode>
                <p:cTn id="8" fill="hold" display="1">
                  <p:stCondLst>
                    <p:cond delay="indefinite"/>
                  </p:stCondLst>
                </p:cTn>
                <p:tgtEl>
                  <p:spTgt spid="5"/>
                </p:tgtEl>
              </p:cMediaNode>
            </p:video>
            <p:seq concurrent="1" nextAc="seek">
              <p:cTn id="9" restart="whenNotActive" fill="hold" evtFilter="cancelBubble" nodeType="interactiveSeq">
                <p:stCondLst>
                  <p:cond evt="onClick" delay="0">
                    <p:tgtEl>
                      <p:spTgt spid="5"/>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additive="base">
                                        <p:cTn id="13"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graphicFrame>
        <p:nvGraphicFramePr>
          <p:cNvPr id="5" name="表格 4"/>
          <p:cNvGraphicFramePr/>
          <p:nvPr/>
        </p:nvGraphicFramePr>
        <p:xfrm>
          <a:off x="609600" y="2577020"/>
          <a:ext cx="17904460" cy="4000500"/>
        </p:xfrm>
        <a:graphic>
          <a:graphicData uri="http://schemas.openxmlformats.org/drawingml/2006/table">
            <a:tbl>
              <a:tblPr/>
              <a:tblGrid>
                <a:gridCol w="394970"/>
                <a:gridCol w="990600"/>
                <a:gridCol w="3202940"/>
                <a:gridCol w="1619885"/>
                <a:gridCol w="625475"/>
                <a:gridCol w="1958975"/>
                <a:gridCol w="1158240"/>
                <a:gridCol w="1021715"/>
              </a:tblGrid>
              <a:tr h="334645">
                <a:tc>
                  <a:txBody>
                    <a:bodyPr/>
                    <a:p>
                      <a:pPr indent="0" algn="ctr">
                        <a:buNone/>
                      </a:pPr>
                      <a:r>
                        <a:rPr lang="en-US" sz="1000" b="0">
                          <a:solidFill>
                            <a:srgbClr val="000000"/>
                          </a:solidFill>
                          <a:latin typeface="宋体" panose="02010600030101010101" pitchFamily="2" charset="-122"/>
                        </a:rPr>
                        <a:t>50</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单脚跳：能够单脚向前跳跃1次。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儿童可以单脚向前跳跃1次。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儿童不能单脚向前跳跃1次。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4645">
                <a:tc>
                  <a:txBody>
                    <a:bodyPr/>
                    <a:p>
                      <a:pPr indent="0" algn="ctr">
                        <a:buNone/>
                      </a:pPr>
                      <a:r>
                        <a:rPr lang="en-US" sz="1000" b="0">
                          <a:solidFill>
                            <a:srgbClr val="000000"/>
                          </a:solidFill>
                          <a:latin typeface="宋体" panose="02010600030101010101" pitchFamily="2" charset="-122"/>
                        </a:rPr>
                        <a:t>51</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单脚上楼梯：独立一个脚上楼梯，另一个脚随后跟上，双脚并拢再上下一个楼梯。</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次数3次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四阶楼梯</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儿童可以独立单脚上楼梯。</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儿童不能独立单脚上楼梯。</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4645">
                <a:tc>
                  <a:txBody>
                    <a:bodyPr/>
                    <a:p>
                      <a:pPr indent="0" algn="ctr">
                        <a:buNone/>
                      </a:pPr>
                      <a:r>
                        <a:rPr lang="en-US" sz="1000" b="0">
                          <a:solidFill>
                            <a:srgbClr val="000000"/>
                          </a:solidFill>
                          <a:latin typeface="宋体" panose="02010600030101010101" pitchFamily="2" charset="-122"/>
                        </a:rPr>
                        <a:t>52</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立定跳远：儿童可以完成立定跳远动作。</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彩色胶带</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儿童可以独立完成立定跳远。</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儿童不能独立完成立定跳远。</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54050">
                <a:tc>
                  <a:txBody>
                    <a:bodyPr/>
                    <a:p>
                      <a:pPr indent="0" algn="ctr">
                        <a:buNone/>
                      </a:pPr>
                      <a:r>
                        <a:rPr lang="en-US" sz="1000" b="0">
                          <a:solidFill>
                            <a:srgbClr val="000000"/>
                          </a:solidFill>
                          <a:latin typeface="宋体" panose="02010600030101010101" pitchFamily="2" charset="-122"/>
                        </a:rPr>
                        <a:t>53</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接踵走：能够使用脚尖和脚跟稳定向前走5步以上。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儿童可以使用脚跟和脚尖稳定连续向前行走5步以上。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儿童不能使用脚跟和脚尖稳定向连续前行走5步以上。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17245">
                <a:tc>
                  <a:txBody>
                    <a:bodyPr/>
                    <a:p>
                      <a:pPr indent="0" algn="ctr">
                        <a:buNone/>
                      </a:pPr>
                      <a:r>
                        <a:rPr lang="en-US" sz="1000" b="0">
                          <a:solidFill>
                            <a:srgbClr val="000000"/>
                          </a:solidFill>
                          <a:latin typeface="宋体" panose="02010600030101010101" pitchFamily="2" charset="-122"/>
                        </a:rPr>
                        <a:t>54</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双手平举，能够在20cm左右宽的平衡木上行走5步以上。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20cm宽的平衡木</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儿童可以能够保持双手平举的状态，在20厘米宽的平衡木上连续走5步以上。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儿童不能双手平举在20厘米宽的平衡木上连续走5步以上。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2" name="表格 1"/>
          <p:cNvGraphicFramePr/>
          <p:nvPr/>
        </p:nvGraphicFramePr>
        <p:xfrm>
          <a:off x="455930" y="1268603"/>
          <a:ext cx="17259935" cy="533400"/>
        </p:xfrm>
        <a:graphic>
          <a:graphicData uri="http://schemas.openxmlformats.org/drawingml/2006/table">
            <a:tbl>
              <a:tblPr/>
              <a:tblGrid>
                <a:gridCol w="1027430"/>
                <a:gridCol w="3322320"/>
                <a:gridCol w="1680845"/>
                <a:gridCol w="648970"/>
                <a:gridCol w="2031365"/>
                <a:gridCol w="1202055"/>
                <a:gridCol w="1059815"/>
              </a:tblGrid>
              <a:tr h="347345">
                <a:tc>
                  <a:txBody>
                    <a:bodyPr/>
                    <a:p>
                      <a:pPr indent="0" algn="ctr">
                        <a:buNone/>
                      </a:pPr>
                      <a:r>
                        <a:rPr lang="en-US" sz="1000" b="0">
                          <a:solidFill>
                            <a:srgbClr val="FF0000"/>
                          </a:solidFill>
                          <a:latin typeface="宋体" panose="02010600030101010101" pitchFamily="2" charset="-122"/>
                        </a:rPr>
                        <a:t>6M</a:t>
                      </a: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楼梯：双脚交替上下楼梯。</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四阶楼梯</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儿童可以双脚交替上下楼梯。</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儿童不能双脚交替上下楼梯。</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sp>
        <p:nvSpPr>
          <p:cNvPr id="2" name="文本框 1"/>
          <p:cNvSpPr txBox="1"/>
          <p:nvPr/>
        </p:nvSpPr>
        <p:spPr>
          <a:xfrm>
            <a:off x="1111250" y="961390"/>
            <a:ext cx="4064000" cy="368300"/>
          </a:xfrm>
          <a:prstGeom prst="rect">
            <a:avLst/>
          </a:prstGeom>
          <a:noFill/>
        </p:spPr>
        <p:txBody>
          <a:bodyPr wrap="square" rtlCol="0">
            <a:spAutoFit/>
          </a:bodyPr>
          <a:p>
            <a:r>
              <a:rPr lang="zh-CN" altLang="en-US"/>
              <a:t>人类运动技能</a:t>
            </a:r>
            <a:r>
              <a:rPr lang="zh-CN" altLang="en-US"/>
              <a:t>发展</a:t>
            </a:r>
            <a:endParaRPr lang="zh-CN" altLang="en-US"/>
          </a:p>
        </p:txBody>
      </p:sp>
      <p:sp>
        <p:nvSpPr>
          <p:cNvPr id="3" name="文本框 2"/>
          <p:cNvSpPr txBox="1"/>
          <p:nvPr/>
        </p:nvSpPr>
        <p:spPr>
          <a:xfrm>
            <a:off x="929005" y="1740535"/>
            <a:ext cx="10594340" cy="3835400"/>
          </a:xfrm>
          <a:prstGeom prst="rect">
            <a:avLst/>
          </a:prstGeom>
          <a:noFill/>
        </p:spPr>
        <p:txBody>
          <a:bodyPr wrap="square" rtlCol="0">
            <a:noAutofit/>
          </a:bodyPr>
          <a:p>
            <a:endParaRPr lang="zh-CN" altLang="en-US"/>
          </a:p>
        </p:txBody>
      </p:sp>
      <p:pic>
        <p:nvPicPr>
          <p:cNvPr id="4" name="图片 3"/>
          <p:cNvPicPr>
            <a:picLocks noChangeAspect="1"/>
          </p:cNvPicPr>
          <p:nvPr/>
        </p:nvPicPr>
        <p:blipFill>
          <a:blip r:embed="rId5"/>
          <a:stretch>
            <a:fillRect/>
          </a:stretch>
        </p:blipFill>
        <p:spPr>
          <a:xfrm>
            <a:off x="929005" y="1409065"/>
            <a:ext cx="6975475" cy="5221605"/>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740900" y="257810"/>
            <a:ext cx="1523365" cy="384810"/>
          </a:xfrm>
          <a:prstGeom prst="rect">
            <a:avLst/>
          </a:prstGeom>
        </p:spPr>
      </p:pic>
      <p:cxnSp>
        <p:nvCxnSpPr>
          <p:cNvPr id="2" name="直接连接符 1"/>
          <p:cNvCxnSpPr/>
          <p:nvPr userDrawn="1">
            <p:custDataLst>
              <p:tags r:id="rId2"/>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3"/>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4"/>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pic>
        <p:nvPicPr>
          <p:cNvPr id="7" name="kk 2023-12-28 17-20-52">
            <a:hlinkClick r:id="" action="ppaction://media"/>
          </p:cNvPr>
          <p:cNvPicPr/>
          <p:nvPr>
            <a:videoFile r:link="rId5"/>
            <p:extLst>
              <p:ext uri="{DAA4B4D4-6D71-4841-9C94-3DE7FCFB9230}">
                <p14:media xmlns:p14="http://schemas.microsoft.com/office/powerpoint/2010/main" r:embed="rId6"/>
              </p:ext>
            </p:extLst>
            <p:custDataLst>
              <p:tags r:id="rId7"/>
            </p:custDataLst>
          </p:nvPr>
        </p:nvPicPr>
        <p:blipFill>
          <a:blip r:embed="rId8"/>
          <a:stretch>
            <a:fillRect/>
          </a:stretch>
        </p:blipFill>
        <p:spPr>
          <a:xfrm>
            <a:off x="1151255" y="759460"/>
            <a:ext cx="3293110" cy="5327015"/>
          </a:xfrm>
          <a:prstGeom prst="rect">
            <a:avLst/>
          </a:prstGeom>
        </p:spPr>
      </p:pic>
      <p:pic>
        <p:nvPicPr>
          <p:cNvPr id="8" name="kk 2023-12-28 17-22-07">
            <a:hlinkClick r:id="" action="ppaction://media"/>
          </p:cNvPr>
          <p:cNvPicPr/>
          <p:nvPr>
            <a:videoFile r:link="rId9"/>
            <p:extLst>
              <p:ext uri="{DAA4B4D4-6D71-4841-9C94-3DE7FCFB9230}">
                <p14:media xmlns:p14="http://schemas.microsoft.com/office/powerpoint/2010/main" r:embed="rId10"/>
              </p:ext>
            </p:extLst>
            <p:custDataLst>
              <p:tags r:id="rId11"/>
            </p:custDataLst>
          </p:nvPr>
        </p:nvPicPr>
        <p:blipFill>
          <a:blip r:embed="rId12"/>
          <a:stretch>
            <a:fillRect/>
          </a:stretch>
        </p:blipFill>
        <p:spPr>
          <a:xfrm>
            <a:off x="6660515" y="759460"/>
            <a:ext cx="3380740" cy="5234305"/>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7"/>
                </p:tgtEl>
              </p:cMediaNode>
            </p:video>
            <p:seq concurrent="1" nextAc="seek">
              <p:cTn id="3" restart="whenNotActive" fill="hold" evtFilter="cancelBubble" nodeType="interactiveSeq">
                <p:stCondLst>
                  <p:cond evt="onClick" delay="0">
                    <p:tgtEl>
                      <p:spTgt spid="7"/>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7"/>
                                        </p:tgtEl>
                                      </p:cBhvr>
                                    </p:cmd>
                                  </p:childTnLst>
                                </p:cTn>
                              </p:par>
                            </p:childTnLst>
                          </p:cTn>
                        </p:par>
                      </p:childTnLst>
                    </p:cTn>
                  </p:par>
                </p:childTnLst>
              </p:cTn>
              <p:nextCondLst>
                <p:cond evt="onClick" delay="0">
                  <p:tgtEl>
                    <p:spTgt spid="7"/>
                  </p:tgtEl>
                </p:cond>
              </p:nextCondLst>
            </p:seq>
            <p:video fullScrn="0">
              <p:cMediaNode>
                <p:cTn id="8" fill="hold" display="1">
                  <p:stCondLst>
                    <p:cond delay="indefinite"/>
                  </p:stCondLst>
                </p:cTn>
                <p:tgtEl>
                  <p:spTgt spid="8"/>
                </p:tgtEl>
              </p:cMediaNode>
            </p:video>
            <p:seq concurrent="1" nextAc="seek">
              <p:cTn id="9" restart="whenNotActive" fill="hold" evtFilter="cancelBubble" nodeType="interactiveSeq">
                <p:stCondLst>
                  <p:cond evt="onClick" delay="0">
                    <p:tgtEl>
                      <p:spTgt spid="8"/>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additive="base">
                                        <p:cTn id="13"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userDrawn="1">
            <p:custDataLst>
              <p:tags r:id="rId1"/>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2"/>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3"/>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pic>
        <p:nvPicPr>
          <p:cNvPr id="5" name="图片 4" descr="科睿教育横板"/>
          <p:cNvPicPr>
            <a:picLocks noChangeAspect="1"/>
          </p:cNvPicPr>
          <p:nvPr/>
        </p:nvPicPr>
        <p:blipFill>
          <a:blip r:embed="rId4"/>
          <a:stretch>
            <a:fillRect/>
          </a:stretch>
        </p:blipFill>
        <p:spPr>
          <a:xfrm>
            <a:off x="9680575" y="255270"/>
            <a:ext cx="1653540" cy="467995"/>
          </a:xfrm>
          <a:prstGeom prst="rect">
            <a:avLst/>
          </a:prstGeom>
        </p:spPr>
      </p:pic>
      <p:graphicFrame>
        <p:nvGraphicFramePr>
          <p:cNvPr id="9" name="表格 8"/>
          <p:cNvGraphicFramePr/>
          <p:nvPr/>
        </p:nvGraphicFramePr>
        <p:xfrm>
          <a:off x="400685" y="2512250"/>
          <a:ext cx="10972800" cy="2879725"/>
        </p:xfrm>
        <a:graphic>
          <a:graphicData uri="http://schemas.openxmlformats.org/drawingml/2006/table">
            <a:tbl>
              <a:tblPr/>
              <a:tblGrid>
                <a:gridCol w="394970"/>
                <a:gridCol w="990600"/>
                <a:gridCol w="3202940"/>
                <a:gridCol w="1619885"/>
                <a:gridCol w="625475"/>
                <a:gridCol w="1958975"/>
                <a:gridCol w="1158240"/>
                <a:gridCol w="1021715"/>
              </a:tblGrid>
              <a:tr h="490220">
                <a:tc>
                  <a:txBody>
                    <a:bodyPr/>
                    <a:p>
                      <a:pPr indent="0" algn="ctr">
                        <a:buNone/>
                      </a:pPr>
                      <a:r>
                        <a:rPr lang="en-US" sz="1000" b="0">
                          <a:solidFill>
                            <a:srgbClr val="000000"/>
                          </a:solidFill>
                          <a:latin typeface="宋体" panose="02010600030101010101" pitchFamily="2" charset="-122"/>
                        </a:rPr>
                        <a:t>56</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双脚交替跳：能够双脚交替跳起，双脚离地5cm以上。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儿童可以双脚交替跳起，并离地5厘米以上。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儿童不能双脚交替跳起5厘米以上。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54050">
                <a:tc>
                  <a:txBody>
                    <a:bodyPr/>
                    <a:p>
                      <a:pPr indent="0" algn="ctr">
                        <a:buNone/>
                      </a:pPr>
                      <a:r>
                        <a:rPr lang="en-US" sz="1000" b="0">
                          <a:solidFill>
                            <a:srgbClr val="000000"/>
                          </a:solidFill>
                          <a:latin typeface="宋体" panose="02010600030101010101" pitchFamily="2" charset="-122"/>
                        </a:rPr>
                        <a:t>57</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钻洞：能够钻入比自己矮的洞不碰头（爬或弯腰）。</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80cm以上的阳光隧道</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儿童可以钻入80厘米以上的阳光隧道里并且行走过程不碰头。</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儿童不能在80厘米以上的阳光隧道里行走过程中不碰头。</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4645">
                <a:tc>
                  <a:txBody>
                    <a:bodyPr/>
                    <a:p>
                      <a:pPr indent="0" algn="ctr">
                        <a:buNone/>
                      </a:pPr>
                      <a:r>
                        <a:rPr lang="en-US" sz="1000" b="0">
                          <a:solidFill>
                            <a:srgbClr val="000000"/>
                          </a:solidFill>
                          <a:latin typeface="宋体" panose="02010600030101010101" pitchFamily="2" charset="-122"/>
                        </a:rPr>
                        <a:t>58</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单脚站：儿童可以单脚站立4s以上。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沙包</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儿童可以单脚站立4秒钟以上。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儿童不能单脚站立4秒钟以上。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90220">
                <a:tc>
                  <a:txBody>
                    <a:bodyPr/>
                    <a:p>
                      <a:pPr indent="0" algn="ctr">
                        <a:buNone/>
                      </a:pPr>
                      <a:r>
                        <a:rPr lang="en-US" sz="1000" b="0">
                          <a:solidFill>
                            <a:srgbClr val="000000"/>
                          </a:solidFill>
                          <a:latin typeface="宋体" panose="02010600030101010101" pitchFamily="2" charset="-122"/>
                        </a:rPr>
                        <a:t>59</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过肩抛球：双手过肩向前抛球2米以上。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球（足球大小）</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儿童可以双手过肩向前抛球2米以上。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儿童不能双手过肩向前抛球2米以上。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17245">
                <a:tc>
                  <a:txBody>
                    <a:bodyPr/>
                    <a:p>
                      <a:pPr indent="0" algn="ctr">
                        <a:buNone/>
                      </a:pPr>
                      <a:r>
                        <a:rPr lang="en-US" sz="1000" b="0">
                          <a:solidFill>
                            <a:srgbClr val="000000"/>
                          </a:solidFill>
                          <a:latin typeface="宋体" panose="02010600030101010101" pitchFamily="2" charset="-122"/>
                        </a:rPr>
                        <a:t>60</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吊单杠：双手抓住单杠身体自然下垂10s以上。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单杠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儿童可以双手抓住单杠身体自然下垂10秒钟以上。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儿童不能在双手抓住单杠身体自然下垂的状态下维持10秒钟以上。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nvGraphicFramePr>
        <p:xfrm>
          <a:off x="361315" y="1605788"/>
          <a:ext cx="17259935" cy="800100"/>
        </p:xfrm>
        <a:graphic>
          <a:graphicData uri="http://schemas.openxmlformats.org/drawingml/2006/table">
            <a:tbl>
              <a:tblPr/>
              <a:tblGrid>
                <a:gridCol w="1027430"/>
                <a:gridCol w="3322320"/>
                <a:gridCol w="1680845"/>
                <a:gridCol w="648970"/>
                <a:gridCol w="2031365"/>
                <a:gridCol w="1202055"/>
                <a:gridCol w="1059815"/>
              </a:tblGrid>
              <a:tr h="508635">
                <a:tc>
                  <a:txBody>
                    <a:bodyPr/>
                    <a:p>
                      <a:pPr indent="0" algn="ctr">
                        <a:buNone/>
                      </a:pPr>
                      <a:r>
                        <a:rPr lang="en-US" sz="1000" b="0">
                          <a:solidFill>
                            <a:srgbClr val="FF0000"/>
                          </a:solidFill>
                          <a:latin typeface="宋体" panose="02010600030101010101" pitchFamily="2" charset="-122"/>
                        </a:rPr>
                        <a:t>7M</a:t>
                      </a: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物体操作：骑三轮车、准确投球。</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次数4次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三轮车、球（足球大小）</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儿童可以独立骑三轮车，并且能够准确投球。</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儿童不能独立骑三轮车，且准确投球。</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userDrawn="1">
            <p:custDataLst>
              <p:tags r:id="rId1"/>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2"/>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3"/>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pic>
        <p:nvPicPr>
          <p:cNvPr id="5" name="图片 4" descr="科睿教育横板"/>
          <p:cNvPicPr>
            <a:picLocks noChangeAspect="1"/>
          </p:cNvPicPr>
          <p:nvPr/>
        </p:nvPicPr>
        <p:blipFill>
          <a:blip r:embed="rId4"/>
          <a:stretch>
            <a:fillRect/>
          </a:stretch>
        </p:blipFill>
        <p:spPr>
          <a:xfrm>
            <a:off x="9680575" y="255270"/>
            <a:ext cx="1653540" cy="467995"/>
          </a:xfrm>
          <a:prstGeom prst="rect">
            <a:avLst/>
          </a:prstGeom>
        </p:spPr>
      </p:pic>
      <p:pic>
        <p:nvPicPr>
          <p:cNvPr id="6" name="kk 2023-12-28 17-36-35">
            <a:hlinkClick r:id="" action="ppaction://media"/>
          </p:cNvPr>
          <p:cNvPicPr/>
          <p:nvPr>
            <a:videoFile r:link="rId5"/>
            <p:extLst>
              <p:ext uri="{DAA4B4D4-6D71-4841-9C94-3DE7FCFB9230}">
                <p14:media xmlns:p14="http://schemas.microsoft.com/office/powerpoint/2010/main" r:embed="rId6"/>
              </p:ext>
            </p:extLst>
            <p:custDataLst>
              <p:tags r:id="rId7"/>
            </p:custDataLst>
          </p:nvPr>
        </p:nvPicPr>
        <p:blipFill>
          <a:blip r:embed="rId8"/>
          <a:stretch>
            <a:fillRect/>
          </a:stretch>
        </p:blipFill>
        <p:spPr>
          <a:xfrm>
            <a:off x="2127885" y="839470"/>
            <a:ext cx="3875405" cy="521208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6"/>
                </p:tgtEl>
              </p:cMediaNode>
            </p:vide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userDrawn="1">
            <p:custDataLst>
              <p:tags r:id="rId1"/>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2"/>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3"/>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pic>
        <p:nvPicPr>
          <p:cNvPr id="5" name="图片 4" descr="科睿教育横板"/>
          <p:cNvPicPr>
            <a:picLocks noChangeAspect="1"/>
          </p:cNvPicPr>
          <p:nvPr/>
        </p:nvPicPr>
        <p:blipFill>
          <a:blip r:embed="rId4"/>
          <a:stretch>
            <a:fillRect/>
          </a:stretch>
        </p:blipFill>
        <p:spPr>
          <a:xfrm>
            <a:off x="9680575" y="255270"/>
            <a:ext cx="1653540" cy="467995"/>
          </a:xfrm>
          <a:prstGeom prst="rect">
            <a:avLst/>
          </a:prstGeom>
        </p:spPr>
      </p:pic>
      <p:graphicFrame>
        <p:nvGraphicFramePr>
          <p:cNvPr id="8" name="表格 7"/>
          <p:cNvGraphicFramePr/>
          <p:nvPr>
            <p:custDataLst>
              <p:tags r:id="rId5"/>
            </p:custDataLst>
          </p:nvPr>
        </p:nvGraphicFramePr>
        <p:xfrm>
          <a:off x="361950" y="2254250"/>
          <a:ext cx="11220450" cy="3749040"/>
        </p:xfrm>
        <a:graphic>
          <a:graphicData uri="http://schemas.openxmlformats.org/drawingml/2006/table">
            <a:tbl>
              <a:tblPr/>
              <a:tblGrid>
                <a:gridCol w="403860"/>
                <a:gridCol w="1012825"/>
                <a:gridCol w="3275330"/>
                <a:gridCol w="1656715"/>
                <a:gridCol w="639445"/>
                <a:gridCol w="2003425"/>
                <a:gridCol w="1184275"/>
                <a:gridCol w="1044575"/>
              </a:tblGrid>
              <a:tr h="422910">
                <a:tc>
                  <a:txBody>
                    <a:bodyPr/>
                    <a:p>
                      <a:pPr indent="0" algn="ctr">
                        <a:buNone/>
                      </a:pPr>
                      <a:r>
                        <a:rPr lang="en-US" sz="1000" b="0">
                          <a:solidFill>
                            <a:srgbClr val="000000"/>
                          </a:solidFill>
                          <a:latin typeface="宋体" panose="02010600030101010101" pitchFamily="2" charset="-122"/>
                        </a:rPr>
                        <a:t>62</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瞄准目标踢球：能踢中一个在移动中的球。</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球（足球大小）</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儿童可以踢中正在移动中的球。</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儿童不能踢中正在移动的球。</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22910">
                <a:tc>
                  <a:txBody>
                    <a:bodyPr/>
                    <a:p>
                      <a:pPr indent="0" algn="ctr">
                        <a:buNone/>
                      </a:pPr>
                      <a:r>
                        <a:rPr lang="en-US" sz="1000" b="0">
                          <a:solidFill>
                            <a:srgbClr val="000000"/>
                          </a:solidFill>
                          <a:latin typeface="宋体" panose="02010600030101010101" pitchFamily="2" charset="-122"/>
                        </a:rPr>
                        <a:t>63</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单脚跳：能够单脚向前跳跃5步以上。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视觉提示物（胶带）</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儿童可以单脚向前跳跃5步以上。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儿童不能单脚向前跳跃5步。</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55040">
                <a:tc>
                  <a:txBody>
                    <a:bodyPr/>
                    <a:p>
                      <a:pPr indent="0" algn="ctr">
                        <a:buNone/>
                      </a:pPr>
                      <a:r>
                        <a:rPr lang="en-US" sz="1000" b="0">
                          <a:solidFill>
                            <a:srgbClr val="000000"/>
                          </a:solidFill>
                          <a:latin typeface="宋体" panose="02010600030101010101" pitchFamily="2" charset="-122"/>
                        </a:rPr>
                        <a:t>64</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跑步姿势：在跑步时熟练使用正确跑步姿势，身体前倾，脚尖着地，腿部抬高。</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时长1min（超过）</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视觉提示物（胶带）</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儿童可以在跑步的过程中保持正确的跑步姿势，身体前倾，脚尖着地，腿部抬高。</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儿童不能在跑步的过程中保持正确的跑步姿势。</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77240">
                <a:tc>
                  <a:txBody>
                    <a:bodyPr/>
                    <a:p>
                      <a:pPr indent="0" algn="ctr">
                        <a:buNone/>
                      </a:pPr>
                      <a:r>
                        <a:rPr lang="en-US" sz="1000" b="0">
                          <a:solidFill>
                            <a:srgbClr val="000000"/>
                          </a:solidFill>
                          <a:latin typeface="宋体" panose="02010600030101010101" pitchFamily="2" charset="-122"/>
                        </a:rPr>
                        <a:t>65</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重心移动：儿童可以单脚站立10s以上，可以脚尖连脚跟走2米以上。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时长60s（以内）</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彩色胶带、沙包</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儿童可以单脚站立10秒钟以上，并且能够使用脚尖连脚跟走2米以上。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儿童不能单脚站立10秒钟以上，并且使用脚尖连脚跟走2米以上。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00075">
                <a:tc>
                  <a:txBody>
                    <a:bodyPr/>
                    <a:p>
                      <a:pPr indent="0" algn="ctr">
                        <a:buNone/>
                      </a:pPr>
                      <a:r>
                        <a:rPr lang="en-US" sz="1000" b="0">
                          <a:solidFill>
                            <a:srgbClr val="000000"/>
                          </a:solidFill>
                          <a:latin typeface="宋体" panose="02010600030101010101" pitchFamily="2" charset="-122"/>
                        </a:rPr>
                        <a:t>66</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快跑：能够快跑20米以上（10s内）。</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视觉提示物（胶带）</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儿童可以在10秒钟内快跑20米以上的距离。</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儿童不能在10秒钟内跑20米的距离。</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0865">
                <a:tc>
                  <a:txBody>
                    <a:bodyPr/>
                    <a:p>
                      <a:pPr indent="0" algn="ctr">
                        <a:buNone/>
                      </a:pPr>
                      <a:r>
                        <a:rPr lang="en-US" sz="1000" b="0">
                          <a:solidFill>
                            <a:srgbClr val="000000"/>
                          </a:solidFill>
                          <a:latin typeface="宋体" panose="02010600030101010101" pitchFamily="2" charset="-122"/>
                        </a:rPr>
                        <a:t>67</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跳远：能够立定跳远60cm以上。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视觉提示物（胶带）</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儿童可以立定跳60cm以上的距离。</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儿童可以立定跳60cm以上的距离。</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9" name="表格 8"/>
          <p:cNvGraphicFramePr/>
          <p:nvPr/>
        </p:nvGraphicFramePr>
        <p:xfrm>
          <a:off x="485775" y="1113663"/>
          <a:ext cx="17259935" cy="800100"/>
        </p:xfrm>
        <a:graphic>
          <a:graphicData uri="http://schemas.openxmlformats.org/drawingml/2006/table">
            <a:tbl>
              <a:tblPr/>
              <a:tblGrid>
                <a:gridCol w="1027430"/>
                <a:gridCol w="3322320"/>
                <a:gridCol w="1680845"/>
                <a:gridCol w="648970"/>
                <a:gridCol w="2031365"/>
                <a:gridCol w="1202055"/>
                <a:gridCol w="1059815"/>
              </a:tblGrid>
              <a:tr h="508635">
                <a:tc>
                  <a:txBody>
                    <a:bodyPr/>
                    <a:p>
                      <a:pPr indent="0" algn="ctr">
                        <a:buNone/>
                      </a:pPr>
                      <a:r>
                        <a:rPr lang="en-US" sz="1000" b="0">
                          <a:solidFill>
                            <a:srgbClr val="FF0000"/>
                          </a:solidFill>
                          <a:latin typeface="宋体" panose="02010600030101010101" pitchFamily="2" charset="-122"/>
                        </a:rPr>
                        <a:t>8M</a:t>
                      </a: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直线行走：走直线、可以踩踏板车。</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彩色胶带、脚踏车</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儿童可以走直线，并且可以熟练地踩踏板车。</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儿童可以走直线，并且踩踏板车。</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userDrawn="1">
            <p:custDataLst>
              <p:tags r:id="rId1"/>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2"/>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3"/>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pic>
        <p:nvPicPr>
          <p:cNvPr id="5" name="图片 4" descr="科睿教育横板"/>
          <p:cNvPicPr>
            <a:picLocks noChangeAspect="1"/>
          </p:cNvPicPr>
          <p:nvPr/>
        </p:nvPicPr>
        <p:blipFill>
          <a:blip r:embed="rId4"/>
          <a:stretch>
            <a:fillRect/>
          </a:stretch>
        </p:blipFill>
        <p:spPr>
          <a:xfrm>
            <a:off x="9680575" y="255270"/>
            <a:ext cx="1653540" cy="467995"/>
          </a:xfrm>
          <a:prstGeom prst="rect">
            <a:avLst/>
          </a:prstGeom>
        </p:spPr>
      </p:pic>
      <p:graphicFrame>
        <p:nvGraphicFramePr>
          <p:cNvPr id="6" name="表格 5"/>
          <p:cNvGraphicFramePr/>
          <p:nvPr/>
        </p:nvGraphicFramePr>
        <p:xfrm>
          <a:off x="609600" y="1067308"/>
          <a:ext cx="17259935" cy="800100"/>
        </p:xfrm>
        <a:graphic>
          <a:graphicData uri="http://schemas.openxmlformats.org/drawingml/2006/table">
            <a:tbl>
              <a:tblPr/>
              <a:tblGrid>
                <a:gridCol w="1027430"/>
                <a:gridCol w="3322320"/>
                <a:gridCol w="1680845"/>
                <a:gridCol w="648970"/>
                <a:gridCol w="2031365"/>
                <a:gridCol w="1202055"/>
                <a:gridCol w="1059815"/>
              </a:tblGrid>
              <a:tr h="508635">
                <a:tc>
                  <a:txBody>
                    <a:bodyPr/>
                    <a:p>
                      <a:pPr indent="0" algn="ctr">
                        <a:buNone/>
                      </a:pPr>
                      <a:r>
                        <a:rPr lang="en-US" sz="1000" b="0">
                          <a:solidFill>
                            <a:srgbClr val="FF0000"/>
                          </a:solidFill>
                          <a:latin typeface="宋体" panose="02010600030101010101" pitchFamily="2" charset="-122"/>
                        </a:rPr>
                        <a:t>9M</a:t>
                      </a: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双手协调：完成跳绳运动、可以拍两下球。</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跳绳、球（足球大小）</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儿童可以完成跳绳运动，并且能够连续拍两下球。</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儿童不能完成跳绳运动，并且连续拍两下球。</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7" name="表格 6"/>
          <p:cNvGraphicFramePr/>
          <p:nvPr>
            <p:custDataLst>
              <p:tags r:id="rId5"/>
            </p:custDataLst>
          </p:nvPr>
        </p:nvGraphicFramePr>
        <p:xfrm>
          <a:off x="523240" y="2423160"/>
          <a:ext cx="11396345" cy="3411220"/>
        </p:xfrm>
        <a:graphic>
          <a:graphicData uri="http://schemas.openxmlformats.org/drawingml/2006/table">
            <a:tbl>
              <a:tblPr/>
              <a:tblGrid>
                <a:gridCol w="410210"/>
                <a:gridCol w="1028700"/>
                <a:gridCol w="3326765"/>
                <a:gridCol w="1682115"/>
                <a:gridCol w="650240"/>
                <a:gridCol w="2034540"/>
                <a:gridCol w="1202690"/>
                <a:gridCol w="1061085"/>
              </a:tblGrid>
              <a:tr h="610235">
                <a:tc>
                  <a:txBody>
                    <a:bodyPr/>
                    <a:p>
                      <a:pPr indent="0" algn="ctr">
                        <a:buNone/>
                      </a:pPr>
                      <a:r>
                        <a:rPr lang="en-US" sz="1000" b="0">
                          <a:solidFill>
                            <a:srgbClr val="000000"/>
                          </a:solidFill>
                          <a:latin typeface="宋体" panose="02010600030101010101" pitchFamily="2" charset="-122"/>
                        </a:rPr>
                        <a:t>69</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绕障碍：能够独自绕过20cm的障碍物。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20cm高的障碍物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儿童可以独自绕过20厘米高的障碍物。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儿童不能独自绕过20厘米高的障碍物。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09600">
                <a:tc>
                  <a:txBody>
                    <a:bodyPr/>
                    <a:p>
                      <a:pPr indent="0" algn="ctr">
                        <a:buNone/>
                      </a:pPr>
                      <a:r>
                        <a:rPr lang="en-US" sz="1000" b="0">
                          <a:solidFill>
                            <a:srgbClr val="000000"/>
                          </a:solidFill>
                          <a:latin typeface="宋体" panose="02010600030101010101" pitchFamily="2" charset="-122"/>
                        </a:rPr>
                        <a:t>70</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踩滑板车：能够独立做出单脚连续移动滑板车。</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次数10次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滑板车</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儿童可以独立做出单脚连续滑滑板车10次。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儿童不能独立做出单脚连续滑滑板车10次。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90575">
                <a:tc>
                  <a:txBody>
                    <a:bodyPr/>
                    <a:p>
                      <a:pPr indent="0" algn="ctr">
                        <a:buNone/>
                      </a:pPr>
                      <a:r>
                        <a:rPr lang="en-US" sz="1000" b="0">
                          <a:solidFill>
                            <a:srgbClr val="000000"/>
                          </a:solidFill>
                          <a:latin typeface="宋体" panose="02010600030101010101" pitchFamily="2" charset="-122"/>
                        </a:rPr>
                        <a:t>71</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接球：儿童能够接球，可以双脚向后连续移动2米以上。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时长15s（以内）</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彩色胶带、球（足球大小）</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儿童可以接住移动的球，并且可以双脚向后连续移动2米以上。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儿童不能接住移动的球，并且双脚向后连续移动2米以上。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90575">
                <a:tc>
                  <a:txBody>
                    <a:bodyPr/>
                    <a:p>
                      <a:pPr indent="0" algn="ctr">
                        <a:buNone/>
                      </a:pPr>
                      <a:r>
                        <a:rPr lang="en-US" sz="1000" b="0">
                          <a:solidFill>
                            <a:srgbClr val="000000"/>
                          </a:solidFill>
                          <a:latin typeface="宋体" panose="02010600030101010101" pitchFamily="2" charset="-122"/>
                        </a:rPr>
                        <a:t>72</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投掷：重心向后，双脚一前一后进行投掷。</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次数4次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小球</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儿童可以保持重心向后，双脚一前一后进行投掷小球。</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儿童不能保持重心向后，双脚一前一后进行投掷小球。</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10235">
                <a:tc>
                  <a:txBody>
                    <a:bodyPr/>
                    <a:p>
                      <a:pPr indent="0" algn="ctr">
                        <a:buNone/>
                      </a:pPr>
                      <a:r>
                        <a:rPr lang="en-US" sz="1000" b="0">
                          <a:solidFill>
                            <a:srgbClr val="000000"/>
                          </a:solidFill>
                          <a:latin typeface="宋体" panose="02010600030101010101" pitchFamily="2" charset="-122"/>
                        </a:rPr>
                        <a:t>73</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屈膝跳：抱肘的姿势下，屈膝连续跳。</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次数10次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儿童可以在抱肘的姿势下，屈膝连续跳10次。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儿童不能在抱肘的姿势下，屈膝连续跳10次。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userDrawn="1">
            <p:custDataLst>
              <p:tags r:id="rId1"/>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2"/>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3"/>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pic>
        <p:nvPicPr>
          <p:cNvPr id="5" name="图片 4" descr="科睿教育横板"/>
          <p:cNvPicPr>
            <a:picLocks noChangeAspect="1"/>
          </p:cNvPicPr>
          <p:nvPr/>
        </p:nvPicPr>
        <p:blipFill>
          <a:blip r:embed="rId4"/>
          <a:stretch>
            <a:fillRect/>
          </a:stretch>
        </p:blipFill>
        <p:spPr>
          <a:xfrm>
            <a:off x="9680575" y="255270"/>
            <a:ext cx="1653540" cy="467995"/>
          </a:xfrm>
          <a:prstGeom prst="rect">
            <a:avLst/>
          </a:prstGeom>
        </p:spPr>
      </p:pic>
      <p:graphicFrame>
        <p:nvGraphicFramePr>
          <p:cNvPr id="6" name="表格 5"/>
          <p:cNvGraphicFramePr/>
          <p:nvPr/>
        </p:nvGraphicFramePr>
        <p:xfrm>
          <a:off x="609600" y="970788"/>
          <a:ext cx="17259935" cy="533400"/>
        </p:xfrm>
        <a:graphic>
          <a:graphicData uri="http://schemas.openxmlformats.org/drawingml/2006/table">
            <a:tbl>
              <a:tblPr/>
              <a:tblGrid>
                <a:gridCol w="1027430"/>
                <a:gridCol w="3322320"/>
                <a:gridCol w="1680845"/>
                <a:gridCol w="648970"/>
                <a:gridCol w="2031365"/>
                <a:gridCol w="1202055"/>
                <a:gridCol w="1059815"/>
              </a:tblGrid>
              <a:tr h="347345">
                <a:tc>
                  <a:txBody>
                    <a:bodyPr/>
                    <a:p>
                      <a:pPr indent="0" algn="ctr">
                        <a:buNone/>
                      </a:pPr>
                      <a:r>
                        <a:rPr lang="en-US" sz="1000" b="0">
                          <a:solidFill>
                            <a:srgbClr val="FF0000"/>
                          </a:solidFill>
                          <a:latin typeface="宋体" panose="02010600030101010101" pitchFamily="2" charset="-122"/>
                        </a:rPr>
                        <a:t>10M</a:t>
                      </a: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肢体配合：可以骑两轮自行车。</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儿童自行车</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儿童可以熟练的骑两轮自行车。</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儿童不能熟练的骑两轮自行车。</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7" name="表格 6"/>
          <p:cNvGraphicFramePr/>
          <p:nvPr>
            <p:custDataLst>
              <p:tags r:id="rId5"/>
            </p:custDataLst>
          </p:nvPr>
        </p:nvGraphicFramePr>
        <p:xfrm>
          <a:off x="466090" y="2880360"/>
          <a:ext cx="11116310" cy="2872740"/>
        </p:xfrm>
        <a:graphic>
          <a:graphicData uri="http://schemas.openxmlformats.org/drawingml/2006/table">
            <a:tbl>
              <a:tblPr/>
              <a:tblGrid>
                <a:gridCol w="400050"/>
                <a:gridCol w="1003935"/>
                <a:gridCol w="3244850"/>
                <a:gridCol w="1640840"/>
                <a:gridCol w="633730"/>
                <a:gridCol w="1984375"/>
                <a:gridCol w="1173480"/>
                <a:gridCol w="1035050"/>
              </a:tblGrid>
              <a:tr h="530225">
                <a:tc>
                  <a:txBody>
                    <a:bodyPr/>
                    <a:p>
                      <a:pPr indent="0" algn="ctr">
                        <a:buNone/>
                      </a:pPr>
                      <a:r>
                        <a:rPr lang="en-US" sz="1000" b="0">
                          <a:solidFill>
                            <a:srgbClr val="000000"/>
                          </a:solidFill>
                          <a:latin typeface="宋体" panose="02010600030101010101" pitchFamily="2" charset="-122"/>
                        </a:rPr>
                        <a:t>75</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固定球：能够踢带绳的球。</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次数4次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带绳的小球</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儿童可以踢中带绳的小球4次。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儿童不能踢中带绳的小球4次。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30225">
                <a:tc>
                  <a:txBody>
                    <a:bodyPr/>
                    <a:p>
                      <a:pPr indent="0" algn="ctr">
                        <a:buNone/>
                      </a:pPr>
                      <a:r>
                        <a:rPr lang="en-US" sz="1000" b="0">
                          <a:solidFill>
                            <a:srgbClr val="000000"/>
                          </a:solidFill>
                          <a:latin typeface="宋体" panose="02010600030101010101" pitchFamily="2" charset="-122"/>
                        </a:rPr>
                        <a:t>76</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踏板车：能够交替踩踏板车。</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次数10次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踏板车</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儿童可以双脚交替踩踏板车。</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儿童不能双脚交替踩踏板车。</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29590">
                <a:tc>
                  <a:txBody>
                    <a:bodyPr/>
                    <a:p>
                      <a:pPr indent="0" algn="ctr">
                        <a:buNone/>
                      </a:pPr>
                      <a:r>
                        <a:rPr lang="en-US" sz="1000" b="0">
                          <a:solidFill>
                            <a:srgbClr val="000000"/>
                          </a:solidFill>
                          <a:latin typeface="宋体" panose="02010600030101010101" pitchFamily="2" charset="-122"/>
                        </a:rPr>
                        <a:t>77</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拍球：儿童可以连续拍球5次以上。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球（足球大小）</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儿童可以连续拍球5次以上。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儿童不能连续拍球5次以上。</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30225">
                <a:tc>
                  <a:txBody>
                    <a:bodyPr/>
                    <a:p>
                      <a:pPr indent="0" algn="ctr">
                        <a:buNone/>
                      </a:pPr>
                      <a:r>
                        <a:rPr lang="en-US" sz="1000" b="0">
                          <a:solidFill>
                            <a:srgbClr val="000000"/>
                          </a:solidFill>
                          <a:latin typeface="宋体" panose="02010600030101010101" pitchFamily="2" charset="-122"/>
                        </a:rPr>
                        <a:t>78</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交替单脚跳：能够熟练的进行单脚交替跳。</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儿童偏好物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儿童可以熟练的单脚交替跳起。</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儿童不能熟练的单脚交替跳起。</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52475">
                <a:tc>
                  <a:txBody>
                    <a:bodyPr/>
                    <a:p>
                      <a:pPr indent="0" algn="ctr">
                        <a:buNone/>
                      </a:pPr>
                      <a:r>
                        <a:rPr lang="en-US" sz="1000" b="0">
                          <a:solidFill>
                            <a:srgbClr val="000000"/>
                          </a:solidFill>
                          <a:latin typeface="宋体" panose="02010600030101010101" pitchFamily="2" charset="-122"/>
                        </a:rPr>
                        <a:t>79</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0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000" b="0">
                          <a:solidFill>
                            <a:srgbClr val="000000"/>
                          </a:solidFill>
                          <a:latin typeface="Arial" panose="020B0604020202020204" pitchFamily="34" charset="0"/>
                          <a:ea typeface="宋体" panose="02010600030101010101" pitchFamily="2" charset="-122"/>
                        </a:rPr>
                        <a:t>攀爬：双脚交替爬梯子，双脚交替攀爬1米高左右的梯子。</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次数1次</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无</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000" b="0">
                          <a:solidFill>
                            <a:srgbClr val="000000"/>
                          </a:solidFill>
                          <a:latin typeface="Arial" panose="020B0604020202020204" pitchFamily="34" charset="0"/>
                          <a:ea typeface="宋体" panose="02010600030101010101" pitchFamily="2" charset="-122"/>
                        </a:rPr>
                        <a:t>梯子，视觉提示物</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儿童可以使用双脚交替攀爬1米高的梯子。</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rPr>
                        <a:t> </a:t>
                      </a:r>
                      <a:r>
                        <a:rPr lang="zh-CN" sz="1000" b="0">
                          <a:solidFill>
                            <a:srgbClr val="000000"/>
                          </a:solidFill>
                          <a:latin typeface="Arial" panose="020B0604020202020204" pitchFamily="34" charset="0"/>
                          <a:ea typeface="宋体" panose="02010600030101010101" pitchFamily="2" charset="-122"/>
                        </a:rPr>
                        <a:t>儿童不能使用双脚交替攀爬1米高的梯子。</a:t>
                      </a:r>
                      <a:endParaRPr lang="en-US" altLang="en-US" sz="10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cap="flat">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ppt封面"/>
          <p:cNvPicPr>
            <a:picLocks noChangeAspect="1"/>
          </p:cNvPicPr>
          <p:nvPr/>
        </p:nvPicPr>
        <p:blipFill>
          <a:blip r:embed="rId1"/>
          <a:stretch>
            <a:fillRect/>
          </a:stretch>
        </p:blipFill>
        <p:spPr>
          <a:xfrm>
            <a:off x="-1905" y="-635"/>
            <a:ext cx="12193905" cy="6859270"/>
          </a:xfrm>
          <a:prstGeom prst="rect">
            <a:avLst/>
          </a:prstGeom>
        </p:spPr>
      </p:pic>
      <p:pic>
        <p:nvPicPr>
          <p:cNvPr id="5" name="图片 4" descr="4647db2e651d1a654f3bd0f635cdbfc 拷贝 2"/>
          <p:cNvPicPr>
            <a:picLocks noChangeAspect="1"/>
          </p:cNvPicPr>
          <p:nvPr/>
        </p:nvPicPr>
        <p:blipFill>
          <a:blip r:embed="rId2"/>
          <a:stretch>
            <a:fillRect/>
          </a:stretch>
        </p:blipFill>
        <p:spPr>
          <a:xfrm>
            <a:off x="-1905" y="-635"/>
            <a:ext cx="12193270" cy="6858635"/>
          </a:xfrm>
          <a:prstGeom prst="rect">
            <a:avLst/>
          </a:prstGeom>
        </p:spPr>
      </p:pic>
      <p:sp>
        <p:nvSpPr>
          <p:cNvPr id="2" name="标题 1"/>
          <p:cNvSpPr>
            <a:spLocks noGrp="1"/>
          </p:cNvSpPr>
          <p:nvPr>
            <p:ph type="ctrTitle"/>
          </p:nvPr>
        </p:nvSpPr>
        <p:spPr>
          <a:xfrm>
            <a:off x="1270000" y="1940560"/>
            <a:ext cx="7155180" cy="1725295"/>
          </a:xfrm>
        </p:spPr>
        <p:txBody>
          <a:bodyPr>
            <a:normAutofit/>
          </a:bodyPr>
          <a:p>
            <a:pPr algn="l"/>
            <a:r>
              <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rPr>
              <a:t>游戏技能</a:t>
            </a:r>
            <a:r>
              <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rPr>
              <a:t>评估</a:t>
            </a:r>
            <a:endPar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endParaRPr>
          </a:p>
        </p:txBody>
      </p:sp>
      <p:sp>
        <p:nvSpPr>
          <p:cNvPr id="3" name="副标题 2"/>
          <p:cNvSpPr>
            <a:spLocks noGrp="1"/>
          </p:cNvSpPr>
          <p:nvPr>
            <p:ph type="subTitle" idx="1"/>
          </p:nvPr>
        </p:nvSpPr>
        <p:spPr>
          <a:xfrm>
            <a:off x="1580515" y="4255135"/>
            <a:ext cx="2940050" cy="361950"/>
          </a:xfrm>
        </p:spPr>
        <p:txBody>
          <a:bodyPr>
            <a:noAutofit/>
          </a:bodyPr>
          <a:p>
            <a:r>
              <a:rPr lang="zh-CN" altLang="en-US" sz="2000" b="1" spc="200">
                <a:solidFill>
                  <a:schemeClr val="bg1"/>
                </a:solidFill>
                <a:uFillTx/>
                <a:latin typeface="思源黑体 Medium" panose="020B0600000000000000" charset="-122"/>
                <a:ea typeface="思源黑体 Medium" panose="020B0600000000000000" charset="-122"/>
                <a:cs typeface="思源黑体 Medium" panose="020B0600000000000000" charset="-122"/>
              </a:rPr>
              <a:t>主讲人:BCBA朱雄保</a:t>
            </a:r>
            <a:endParaRPr lang="zh-CN" altLang="en-US" sz="2000" b="1" spc="200">
              <a:solidFill>
                <a:schemeClr val="bg1"/>
              </a:solidFill>
              <a:uFillTx/>
              <a:latin typeface="思源黑体 Medium" panose="020B0600000000000000" charset="-122"/>
              <a:ea typeface="思源黑体 Medium" panose="020B0600000000000000" charset="-122"/>
              <a:cs typeface="思源黑体 Medium" panose="020B0600000000000000"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sp>
        <p:nvSpPr>
          <p:cNvPr id="2" name="文本框 1"/>
          <p:cNvSpPr txBox="1"/>
          <p:nvPr/>
        </p:nvSpPr>
        <p:spPr>
          <a:xfrm>
            <a:off x="1015365" y="894080"/>
            <a:ext cx="4064000" cy="368300"/>
          </a:xfrm>
          <a:prstGeom prst="rect">
            <a:avLst/>
          </a:prstGeom>
          <a:noFill/>
        </p:spPr>
        <p:txBody>
          <a:bodyPr wrap="square" rtlCol="0">
            <a:spAutoFit/>
          </a:bodyPr>
          <a:p>
            <a:r>
              <a:rPr lang="zh-CN" altLang="en-US"/>
              <a:t>婴幼儿游戏发展</a:t>
            </a:r>
            <a:r>
              <a:rPr lang="zh-CN" altLang="en-US"/>
              <a:t>阶段</a:t>
            </a:r>
            <a:endParaRPr lang="zh-CN" altLang="en-US"/>
          </a:p>
        </p:txBody>
      </p:sp>
      <p:sp>
        <p:nvSpPr>
          <p:cNvPr id="3" name="矩形: 圆角 2"/>
          <p:cNvSpPr/>
          <p:nvPr>
            <p:custDataLst>
              <p:tags r:id="rId5"/>
            </p:custDataLst>
          </p:nvPr>
        </p:nvSpPr>
        <p:spPr>
          <a:xfrm>
            <a:off x="640143" y="1601688"/>
            <a:ext cx="4681437" cy="1237289"/>
          </a:xfrm>
          <a:prstGeom prst="roundRect">
            <a:avLst>
              <a:gd name="adj" fmla="val 12425"/>
            </a:avLst>
          </a:prstGeom>
          <a:ln>
            <a:solidFill>
              <a:schemeClr val="bg1"/>
            </a:solidFill>
          </a:ln>
          <a:effectLst>
            <a:outerShdw blurRad="190500" sx="102000" sy="102000" algn="ctr" rotWithShape="0">
              <a:schemeClr val="accent1">
                <a:lumMod val="7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4" name="Freeform 5"/>
          <p:cNvSpPr/>
          <p:nvPr>
            <p:custDataLst>
              <p:tags r:id="rId6"/>
            </p:custDataLst>
          </p:nvPr>
        </p:nvSpPr>
        <p:spPr bwMode="auto">
          <a:xfrm>
            <a:off x="636207" y="1597189"/>
            <a:ext cx="919531" cy="724377"/>
          </a:xfrm>
          <a:custGeom>
            <a:avLst/>
            <a:gdLst>
              <a:gd name="T0" fmla="*/ 54 w 370"/>
              <a:gd name="T1" fmla="*/ 0 h 289"/>
              <a:gd name="T2" fmla="*/ 370 w 370"/>
              <a:gd name="T3" fmla="*/ 0 h 289"/>
              <a:gd name="T4" fmla="*/ 283 w 370"/>
              <a:gd name="T5" fmla="*/ 98 h 289"/>
              <a:gd name="T6" fmla="*/ 285 w 370"/>
              <a:gd name="T7" fmla="*/ 224 h 289"/>
              <a:gd name="T8" fmla="*/ 222 w 370"/>
              <a:gd name="T9" fmla="*/ 289 h 289"/>
              <a:gd name="T10" fmla="*/ 54 w 370"/>
              <a:gd name="T11" fmla="*/ 289 h 289"/>
              <a:gd name="T12" fmla="*/ 0 w 370"/>
              <a:gd name="T13" fmla="*/ 232 h 289"/>
              <a:gd name="T14" fmla="*/ 0 w 370"/>
              <a:gd name="T15" fmla="*/ 62 h 289"/>
              <a:gd name="T16" fmla="*/ 54 w 370"/>
              <a:gd name="T17"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289">
                <a:moveTo>
                  <a:pt x="54" y="0"/>
                </a:moveTo>
                <a:cubicBezTo>
                  <a:pt x="370" y="0"/>
                  <a:pt x="370" y="0"/>
                  <a:pt x="370" y="0"/>
                </a:cubicBezTo>
                <a:cubicBezTo>
                  <a:pt x="370" y="0"/>
                  <a:pt x="292" y="53"/>
                  <a:pt x="283" y="98"/>
                </a:cubicBezTo>
                <a:cubicBezTo>
                  <a:pt x="285" y="224"/>
                  <a:pt x="285" y="224"/>
                  <a:pt x="285" y="224"/>
                </a:cubicBezTo>
                <a:cubicBezTo>
                  <a:pt x="285" y="224"/>
                  <a:pt x="278" y="285"/>
                  <a:pt x="222" y="289"/>
                </a:cubicBezTo>
                <a:cubicBezTo>
                  <a:pt x="54" y="289"/>
                  <a:pt x="54" y="289"/>
                  <a:pt x="54" y="289"/>
                </a:cubicBezTo>
                <a:cubicBezTo>
                  <a:pt x="54" y="289"/>
                  <a:pt x="10" y="279"/>
                  <a:pt x="0" y="232"/>
                </a:cubicBezTo>
                <a:cubicBezTo>
                  <a:pt x="0" y="62"/>
                  <a:pt x="0" y="62"/>
                  <a:pt x="0" y="62"/>
                </a:cubicBezTo>
                <a:cubicBezTo>
                  <a:pt x="0" y="62"/>
                  <a:pt x="2" y="14"/>
                  <a:pt x="54" y="0"/>
                </a:cubicBezTo>
                <a:close/>
              </a:path>
            </a:pathLst>
          </a:custGeom>
          <a:solidFill>
            <a:srgbClr val="FFFFFF"/>
          </a:solidFill>
          <a:ln>
            <a:noFill/>
          </a:ln>
          <a:effectLst>
            <a:outerShdw blurRad="165100" sx="94000" sy="94000" algn="ctr" rotWithShape="0">
              <a:schemeClr val="accent1">
                <a:alpha val="22000"/>
              </a:schemeClr>
            </a:outerShdw>
          </a:effectLst>
        </p:spPr>
        <p:txBody>
          <a:bodyPr vert="horz" wrap="square" lIns="91440" tIns="45720" rIns="91440" bIns="45720" numCol="1" anchor="t" anchorCtr="0" compatLnSpc="1">
            <a:normAutofit/>
          </a:bodyPr>
          <a:p>
            <a:endParaRPr lang="zh-CN" altLang="en-US">
              <a:latin typeface="+mn-ea"/>
            </a:endParaRPr>
          </a:p>
        </p:txBody>
      </p:sp>
      <p:sp>
        <p:nvSpPr>
          <p:cNvPr id="17" name="矩形: 圆角 16"/>
          <p:cNvSpPr/>
          <p:nvPr>
            <p:custDataLst>
              <p:tags r:id="rId7"/>
            </p:custDataLst>
          </p:nvPr>
        </p:nvSpPr>
        <p:spPr>
          <a:xfrm>
            <a:off x="5633168" y="1608999"/>
            <a:ext cx="4681437" cy="1237289"/>
          </a:xfrm>
          <a:prstGeom prst="roundRect">
            <a:avLst>
              <a:gd name="adj" fmla="val 12425"/>
            </a:avLst>
          </a:prstGeom>
          <a:solidFill>
            <a:schemeClr val="accent2"/>
          </a:solidFill>
          <a:ln>
            <a:solidFill>
              <a:schemeClr val="bg1"/>
            </a:solidFill>
          </a:ln>
          <a:effectLst>
            <a:outerShdw blurRad="190500" sx="102000" sy="102000" algn="ctr" rotWithShape="0">
              <a:schemeClr val="accent2">
                <a:lumMod val="7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latin typeface="+mn-ea"/>
              <a:sym typeface="+mn-ea"/>
            </a:endParaRPr>
          </a:p>
        </p:txBody>
      </p:sp>
      <p:sp>
        <p:nvSpPr>
          <p:cNvPr id="25" name="文本框 24"/>
          <p:cNvSpPr txBox="1"/>
          <p:nvPr>
            <p:custDataLst>
              <p:tags r:id="rId8"/>
            </p:custDataLst>
          </p:nvPr>
        </p:nvSpPr>
        <p:spPr>
          <a:xfrm>
            <a:off x="1536053" y="1743977"/>
            <a:ext cx="3418392" cy="952150"/>
          </a:xfrm>
          <a:prstGeom prst="rect">
            <a:avLst/>
          </a:prstGeom>
          <a:noFill/>
        </p:spPr>
        <p:txBody>
          <a:bodyPr vert="horz" wrap="square" lIns="91440" tIns="45720" rIns="91440" bIns="45720" rtlCol="0" anchor="ctr" anchorCtr="0"/>
          <a:p>
            <a:pPr lvl="0" algn="l">
              <a:lnSpc>
                <a:spcPct val="130000"/>
              </a:lnSpc>
              <a:spcBef>
                <a:spcPts val="0"/>
              </a:spcBef>
              <a:spcAft>
                <a:spcPts val="0"/>
              </a:spcAft>
              <a:buClrTx/>
              <a:buSzTx/>
              <a:buFontTx/>
            </a:pPr>
            <a:r>
              <a:rPr lang="zh-CN" altLang="en-US" sz="1600" spc="150" dirty="0">
                <a:solidFill>
                  <a:srgbClr val="FFFFFF"/>
                </a:solidFill>
                <a:latin typeface="+mn-ea"/>
                <a:sym typeface="+mn-ea"/>
              </a:rPr>
              <a:t>婴幼儿游戏的第一个阶段：“空闲游戏”。</a:t>
            </a:r>
            <a:endParaRPr lang="zh-CN" altLang="en-US" sz="1600" spc="150" dirty="0">
              <a:solidFill>
                <a:srgbClr val="FFFFFF"/>
              </a:solidFill>
              <a:latin typeface="+mn-ea"/>
              <a:sym typeface="+mn-ea"/>
            </a:endParaRPr>
          </a:p>
        </p:txBody>
      </p:sp>
      <p:sp>
        <p:nvSpPr>
          <p:cNvPr id="33" name="文本框 32"/>
          <p:cNvSpPr txBox="1"/>
          <p:nvPr>
            <p:custDataLst>
              <p:tags r:id="rId9"/>
            </p:custDataLst>
          </p:nvPr>
        </p:nvSpPr>
        <p:spPr>
          <a:xfrm>
            <a:off x="5973985" y="1743977"/>
            <a:ext cx="3418392" cy="952150"/>
          </a:xfrm>
          <a:prstGeom prst="rect">
            <a:avLst/>
          </a:prstGeom>
          <a:noFill/>
        </p:spPr>
        <p:txBody>
          <a:bodyPr vert="horz" wrap="square" lIns="91440" tIns="45720" rIns="91440" bIns="45720" rtlCol="0" anchor="ctr" anchorCtr="0">
            <a:normAutofit fontScale="90000" lnSpcReduction="20000"/>
          </a:bodyPr>
          <a:p>
            <a:pPr lvl="0" algn="l">
              <a:lnSpc>
                <a:spcPct val="130000"/>
              </a:lnSpc>
              <a:spcBef>
                <a:spcPts val="0"/>
              </a:spcBef>
              <a:spcAft>
                <a:spcPts val="0"/>
              </a:spcAft>
              <a:buClrTx/>
              <a:buSzTx/>
              <a:buFontTx/>
            </a:pPr>
            <a:r>
              <a:rPr lang="zh-CN" altLang="en-US" spc="150" dirty="0">
                <a:solidFill>
                  <a:srgbClr val="FFFFFF"/>
                </a:solidFill>
                <a:latin typeface="+mn-ea"/>
                <a:sym typeface="+mn-ea"/>
              </a:rPr>
              <a:t>婴幼儿游戏的第二个阶段：单独游戏。</a:t>
            </a:r>
            <a:endParaRPr lang="zh-CN" altLang="en-US" spc="150" dirty="0">
              <a:solidFill>
                <a:srgbClr val="FFFFFF"/>
              </a:solidFill>
              <a:latin typeface="+mn-ea"/>
              <a:sym typeface="+mn-ea"/>
            </a:endParaRPr>
          </a:p>
        </p:txBody>
      </p:sp>
      <p:sp>
        <p:nvSpPr>
          <p:cNvPr id="39" name="文本框 38"/>
          <p:cNvSpPr txBox="1"/>
          <p:nvPr>
            <p:custDataLst>
              <p:tags r:id="rId10"/>
            </p:custDataLst>
          </p:nvPr>
        </p:nvSpPr>
        <p:spPr>
          <a:xfrm>
            <a:off x="706507" y="1743977"/>
            <a:ext cx="556780" cy="449923"/>
          </a:xfrm>
          <a:prstGeom prst="rect">
            <a:avLst/>
          </a:prstGeom>
          <a:noFill/>
        </p:spPr>
        <p:txBody>
          <a:bodyPr wrap="square" lIns="0" tIns="0" rIns="0" bIns="0" rtlCol="0">
            <a:normAutofit fontScale="72500"/>
          </a:bodyPr>
          <a:p>
            <a:pPr algn="ctr"/>
            <a:r>
              <a:rPr kumimoji="1" lang="en-US" altLang="zh-CN" sz="3600" b="1" spc="300" dirty="0">
                <a:solidFill>
                  <a:schemeClr val="accent1"/>
                </a:solidFill>
                <a:latin typeface="+mn-ea"/>
                <a:cs typeface="+mj-lt"/>
              </a:rPr>
              <a:t>01</a:t>
            </a:r>
            <a:endParaRPr kumimoji="1" lang="en-US" altLang="zh-CN" sz="3600" b="1" spc="300" dirty="0">
              <a:solidFill>
                <a:schemeClr val="accent1"/>
              </a:solidFill>
              <a:latin typeface="+mn-ea"/>
              <a:cs typeface="+mj-lt"/>
            </a:endParaRPr>
          </a:p>
        </p:txBody>
      </p:sp>
      <p:sp>
        <p:nvSpPr>
          <p:cNvPr id="47" name="Freeform 5"/>
          <p:cNvSpPr/>
          <p:nvPr>
            <p:custDataLst>
              <p:tags r:id="rId11"/>
            </p:custDataLst>
          </p:nvPr>
        </p:nvSpPr>
        <p:spPr bwMode="auto">
          <a:xfrm flipH="1">
            <a:off x="9392840" y="1611812"/>
            <a:ext cx="919531" cy="724377"/>
          </a:xfrm>
          <a:custGeom>
            <a:avLst/>
            <a:gdLst>
              <a:gd name="T0" fmla="*/ 54 w 370"/>
              <a:gd name="T1" fmla="*/ 0 h 289"/>
              <a:gd name="T2" fmla="*/ 370 w 370"/>
              <a:gd name="T3" fmla="*/ 0 h 289"/>
              <a:gd name="T4" fmla="*/ 283 w 370"/>
              <a:gd name="T5" fmla="*/ 98 h 289"/>
              <a:gd name="T6" fmla="*/ 285 w 370"/>
              <a:gd name="T7" fmla="*/ 224 h 289"/>
              <a:gd name="T8" fmla="*/ 222 w 370"/>
              <a:gd name="T9" fmla="*/ 289 h 289"/>
              <a:gd name="T10" fmla="*/ 54 w 370"/>
              <a:gd name="T11" fmla="*/ 289 h 289"/>
              <a:gd name="T12" fmla="*/ 0 w 370"/>
              <a:gd name="T13" fmla="*/ 232 h 289"/>
              <a:gd name="T14" fmla="*/ 0 w 370"/>
              <a:gd name="T15" fmla="*/ 62 h 289"/>
              <a:gd name="T16" fmla="*/ 54 w 370"/>
              <a:gd name="T17"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289">
                <a:moveTo>
                  <a:pt x="54" y="0"/>
                </a:moveTo>
                <a:cubicBezTo>
                  <a:pt x="370" y="0"/>
                  <a:pt x="370" y="0"/>
                  <a:pt x="370" y="0"/>
                </a:cubicBezTo>
                <a:cubicBezTo>
                  <a:pt x="370" y="0"/>
                  <a:pt x="292" y="53"/>
                  <a:pt x="283" y="98"/>
                </a:cubicBezTo>
                <a:cubicBezTo>
                  <a:pt x="285" y="224"/>
                  <a:pt x="285" y="224"/>
                  <a:pt x="285" y="224"/>
                </a:cubicBezTo>
                <a:cubicBezTo>
                  <a:pt x="285" y="224"/>
                  <a:pt x="278" y="285"/>
                  <a:pt x="222" y="289"/>
                </a:cubicBezTo>
                <a:cubicBezTo>
                  <a:pt x="54" y="289"/>
                  <a:pt x="54" y="289"/>
                  <a:pt x="54" y="289"/>
                </a:cubicBezTo>
                <a:cubicBezTo>
                  <a:pt x="54" y="289"/>
                  <a:pt x="10" y="279"/>
                  <a:pt x="0" y="232"/>
                </a:cubicBezTo>
                <a:cubicBezTo>
                  <a:pt x="0" y="62"/>
                  <a:pt x="0" y="62"/>
                  <a:pt x="0" y="62"/>
                </a:cubicBezTo>
                <a:cubicBezTo>
                  <a:pt x="0" y="62"/>
                  <a:pt x="2" y="14"/>
                  <a:pt x="54" y="0"/>
                </a:cubicBezTo>
                <a:close/>
              </a:path>
            </a:pathLst>
          </a:custGeom>
          <a:solidFill>
            <a:srgbClr val="FFFFFF"/>
          </a:solidFill>
          <a:ln>
            <a:noFill/>
          </a:ln>
          <a:effectLst>
            <a:outerShdw blurRad="165100" sx="94000" sy="94000" algn="ctr" rotWithShape="0">
              <a:schemeClr val="accent4">
                <a:alpha val="22000"/>
              </a:schemeClr>
            </a:outerShdw>
          </a:effectLst>
        </p:spPr>
        <p:txBody>
          <a:bodyPr vert="horz" wrap="square" lIns="91440" tIns="45720" rIns="91440" bIns="45720" numCol="1" anchor="t" anchorCtr="0" compatLnSpc="1">
            <a:normAutofit/>
          </a:bodyPr>
          <a:p>
            <a:endParaRPr lang="zh-CN" altLang="en-US">
              <a:latin typeface="+mn-ea"/>
            </a:endParaRPr>
          </a:p>
        </p:txBody>
      </p:sp>
      <p:sp>
        <p:nvSpPr>
          <p:cNvPr id="51" name="文本框 50"/>
          <p:cNvSpPr txBox="1"/>
          <p:nvPr>
            <p:custDataLst>
              <p:tags r:id="rId12"/>
            </p:custDataLst>
          </p:nvPr>
        </p:nvSpPr>
        <p:spPr>
          <a:xfrm flipH="1">
            <a:off x="9665606" y="1743977"/>
            <a:ext cx="556780" cy="449923"/>
          </a:xfrm>
          <a:prstGeom prst="rect">
            <a:avLst/>
          </a:prstGeom>
          <a:noFill/>
        </p:spPr>
        <p:txBody>
          <a:bodyPr wrap="square" lIns="0" tIns="0" rIns="0" bIns="0" rtlCol="0">
            <a:normAutofit fontScale="72500"/>
          </a:bodyPr>
          <a:p>
            <a:pPr lvl="0" algn="ctr">
              <a:buClrTx/>
              <a:buSzTx/>
              <a:buFontTx/>
            </a:pPr>
            <a:r>
              <a:rPr kumimoji="1" lang="en-US" altLang="zh-CN" sz="3600" b="1" spc="300" dirty="0">
                <a:solidFill>
                  <a:schemeClr val="accent2"/>
                </a:solidFill>
                <a:latin typeface="+mn-ea"/>
                <a:cs typeface="+mj-lt"/>
                <a:sym typeface="+mn-ea"/>
              </a:rPr>
              <a:t>02</a:t>
            </a:r>
            <a:endParaRPr kumimoji="1" lang="en-US" altLang="zh-CN" sz="3600" b="1" spc="300" dirty="0">
              <a:solidFill>
                <a:schemeClr val="accent2"/>
              </a:solidFill>
              <a:latin typeface="+mn-ea"/>
              <a:cs typeface="+mj-lt"/>
              <a:sym typeface="+mn-ea"/>
            </a:endParaRPr>
          </a:p>
        </p:txBody>
      </p:sp>
      <p:sp>
        <p:nvSpPr>
          <p:cNvPr id="5" name="矩形: 圆角 13"/>
          <p:cNvSpPr/>
          <p:nvPr>
            <p:custDataLst>
              <p:tags r:id="rId13"/>
            </p:custDataLst>
          </p:nvPr>
        </p:nvSpPr>
        <p:spPr>
          <a:xfrm>
            <a:off x="632832" y="3080811"/>
            <a:ext cx="4681437" cy="1237289"/>
          </a:xfrm>
          <a:prstGeom prst="roundRect">
            <a:avLst>
              <a:gd name="adj" fmla="val 12425"/>
            </a:avLst>
          </a:prstGeom>
          <a:solidFill>
            <a:schemeClr val="accent3"/>
          </a:solidFill>
          <a:ln>
            <a:solidFill>
              <a:schemeClr val="bg1"/>
            </a:solidFill>
          </a:ln>
          <a:effectLst>
            <a:outerShdw blurRad="190500" sx="102000" sy="102000" algn="ctr" rotWithShape="0">
              <a:schemeClr val="accent3">
                <a:lumMod val="7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8" name="Freeform 5"/>
          <p:cNvSpPr/>
          <p:nvPr>
            <p:custDataLst>
              <p:tags r:id="rId14"/>
            </p:custDataLst>
          </p:nvPr>
        </p:nvSpPr>
        <p:spPr bwMode="auto">
          <a:xfrm>
            <a:off x="628333" y="3076312"/>
            <a:ext cx="919531" cy="724377"/>
          </a:xfrm>
          <a:custGeom>
            <a:avLst/>
            <a:gdLst>
              <a:gd name="T0" fmla="*/ 54 w 370"/>
              <a:gd name="T1" fmla="*/ 0 h 289"/>
              <a:gd name="T2" fmla="*/ 370 w 370"/>
              <a:gd name="T3" fmla="*/ 0 h 289"/>
              <a:gd name="T4" fmla="*/ 283 w 370"/>
              <a:gd name="T5" fmla="*/ 98 h 289"/>
              <a:gd name="T6" fmla="*/ 285 w 370"/>
              <a:gd name="T7" fmla="*/ 224 h 289"/>
              <a:gd name="T8" fmla="*/ 222 w 370"/>
              <a:gd name="T9" fmla="*/ 289 h 289"/>
              <a:gd name="T10" fmla="*/ 54 w 370"/>
              <a:gd name="T11" fmla="*/ 289 h 289"/>
              <a:gd name="T12" fmla="*/ 0 w 370"/>
              <a:gd name="T13" fmla="*/ 232 h 289"/>
              <a:gd name="T14" fmla="*/ 0 w 370"/>
              <a:gd name="T15" fmla="*/ 62 h 289"/>
              <a:gd name="T16" fmla="*/ 54 w 370"/>
              <a:gd name="T17"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289">
                <a:moveTo>
                  <a:pt x="54" y="0"/>
                </a:moveTo>
                <a:cubicBezTo>
                  <a:pt x="370" y="0"/>
                  <a:pt x="370" y="0"/>
                  <a:pt x="370" y="0"/>
                </a:cubicBezTo>
                <a:cubicBezTo>
                  <a:pt x="370" y="0"/>
                  <a:pt x="292" y="53"/>
                  <a:pt x="283" y="98"/>
                </a:cubicBezTo>
                <a:cubicBezTo>
                  <a:pt x="285" y="224"/>
                  <a:pt x="285" y="224"/>
                  <a:pt x="285" y="224"/>
                </a:cubicBezTo>
                <a:cubicBezTo>
                  <a:pt x="285" y="224"/>
                  <a:pt x="278" y="285"/>
                  <a:pt x="222" y="289"/>
                </a:cubicBezTo>
                <a:cubicBezTo>
                  <a:pt x="54" y="289"/>
                  <a:pt x="54" y="289"/>
                  <a:pt x="54" y="289"/>
                </a:cubicBezTo>
                <a:cubicBezTo>
                  <a:pt x="54" y="289"/>
                  <a:pt x="10" y="279"/>
                  <a:pt x="0" y="232"/>
                </a:cubicBezTo>
                <a:cubicBezTo>
                  <a:pt x="0" y="62"/>
                  <a:pt x="0" y="62"/>
                  <a:pt x="0" y="62"/>
                </a:cubicBezTo>
                <a:cubicBezTo>
                  <a:pt x="0" y="62"/>
                  <a:pt x="2" y="14"/>
                  <a:pt x="54" y="0"/>
                </a:cubicBezTo>
                <a:close/>
              </a:path>
            </a:pathLst>
          </a:custGeom>
          <a:solidFill>
            <a:srgbClr val="FFFFFF"/>
          </a:solidFill>
          <a:ln>
            <a:noFill/>
          </a:ln>
          <a:effectLst>
            <a:outerShdw blurRad="165100" sx="94000" sy="94000" algn="ctr" rotWithShape="0">
              <a:schemeClr val="accent2">
                <a:alpha val="22000"/>
              </a:schemeClr>
            </a:outerShdw>
          </a:effectLst>
        </p:spPr>
        <p:txBody>
          <a:bodyPr vert="horz" wrap="square" lIns="91440" tIns="45720" rIns="91440" bIns="45720" numCol="1" anchor="t" anchorCtr="0" compatLnSpc="1">
            <a:normAutofit/>
          </a:bodyPr>
          <a:p>
            <a:endParaRPr lang="zh-CN" altLang="en-US">
              <a:latin typeface="+mn-ea"/>
            </a:endParaRPr>
          </a:p>
        </p:txBody>
      </p:sp>
      <p:sp>
        <p:nvSpPr>
          <p:cNvPr id="20" name="矩形: 圆角 19"/>
          <p:cNvSpPr/>
          <p:nvPr>
            <p:custDataLst>
              <p:tags r:id="rId15"/>
            </p:custDataLst>
          </p:nvPr>
        </p:nvSpPr>
        <p:spPr>
          <a:xfrm>
            <a:off x="5625857" y="3088685"/>
            <a:ext cx="4681437" cy="1237289"/>
          </a:xfrm>
          <a:prstGeom prst="roundRect">
            <a:avLst>
              <a:gd name="adj" fmla="val 12425"/>
            </a:avLst>
          </a:prstGeom>
          <a:solidFill>
            <a:schemeClr val="accent4"/>
          </a:solidFill>
          <a:ln>
            <a:solidFill>
              <a:schemeClr val="bg1"/>
            </a:solidFill>
          </a:ln>
          <a:effectLst>
            <a:outerShdw blurRad="190500" sx="102000" sy="102000" algn="ctr" rotWithShape="0">
              <a:schemeClr val="accent4">
                <a:lumMod val="7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29" name="文本框 28"/>
          <p:cNvSpPr txBox="1"/>
          <p:nvPr>
            <p:custDataLst>
              <p:tags r:id="rId16"/>
            </p:custDataLst>
          </p:nvPr>
        </p:nvSpPr>
        <p:spPr>
          <a:xfrm>
            <a:off x="1536053" y="3223100"/>
            <a:ext cx="3418392" cy="952150"/>
          </a:xfrm>
          <a:prstGeom prst="rect">
            <a:avLst/>
          </a:prstGeom>
          <a:noFill/>
        </p:spPr>
        <p:txBody>
          <a:bodyPr vert="horz" wrap="square" lIns="91440" tIns="45720" rIns="91440" bIns="45720" rtlCol="0" anchor="ctr" anchorCtr="0">
            <a:normAutofit fontScale="90000" lnSpcReduction="20000"/>
          </a:bodyPr>
          <a:p>
            <a:pPr lvl="0" algn="l">
              <a:lnSpc>
                <a:spcPct val="130000"/>
              </a:lnSpc>
              <a:spcBef>
                <a:spcPts val="0"/>
              </a:spcBef>
              <a:spcAft>
                <a:spcPts val="0"/>
              </a:spcAft>
              <a:buClrTx/>
              <a:buSzTx/>
              <a:buFontTx/>
            </a:pPr>
            <a:r>
              <a:rPr lang="zh-CN" altLang="en-US" spc="150" dirty="0">
                <a:solidFill>
                  <a:srgbClr val="FFFFFF"/>
                </a:solidFill>
                <a:latin typeface="+mn-ea"/>
                <a:sym typeface="+mn-ea"/>
              </a:rPr>
              <a:t>婴幼儿游戏的第三个阶段：旁观者游戏。</a:t>
            </a:r>
            <a:endParaRPr lang="zh-CN" altLang="en-US" spc="150" dirty="0">
              <a:solidFill>
                <a:srgbClr val="FFFFFF"/>
              </a:solidFill>
              <a:latin typeface="+mn-ea"/>
              <a:sym typeface="+mn-ea"/>
            </a:endParaRPr>
          </a:p>
        </p:txBody>
      </p:sp>
      <p:sp>
        <p:nvSpPr>
          <p:cNvPr id="37" name="文本框 36"/>
          <p:cNvSpPr txBox="1"/>
          <p:nvPr>
            <p:custDataLst>
              <p:tags r:id="rId17"/>
            </p:custDataLst>
          </p:nvPr>
        </p:nvSpPr>
        <p:spPr>
          <a:xfrm>
            <a:off x="5973985" y="3223100"/>
            <a:ext cx="3418392" cy="952150"/>
          </a:xfrm>
          <a:prstGeom prst="rect">
            <a:avLst/>
          </a:prstGeom>
          <a:noFill/>
        </p:spPr>
        <p:txBody>
          <a:bodyPr vert="horz" wrap="square" lIns="91440" tIns="45720" rIns="91440" bIns="45720" rtlCol="0" anchor="ctr" anchorCtr="0">
            <a:normAutofit fontScale="90000" lnSpcReduction="20000"/>
          </a:bodyPr>
          <a:p>
            <a:pPr lvl="0" algn="l">
              <a:lnSpc>
                <a:spcPct val="130000"/>
              </a:lnSpc>
              <a:spcBef>
                <a:spcPts val="0"/>
              </a:spcBef>
              <a:spcAft>
                <a:spcPts val="0"/>
              </a:spcAft>
              <a:buClrTx/>
              <a:buSzTx/>
              <a:buFontTx/>
            </a:pPr>
            <a:r>
              <a:rPr lang="zh-CN" altLang="en-US" spc="150" dirty="0">
                <a:solidFill>
                  <a:srgbClr val="FFFFFF"/>
                </a:solidFill>
                <a:latin typeface="+mn-ea"/>
                <a:sym typeface="+mn-ea"/>
              </a:rPr>
              <a:t>婴幼儿游戏的第四阶段：平行游戏</a:t>
            </a:r>
            <a:endParaRPr lang="zh-CN" altLang="en-US" spc="150" dirty="0">
              <a:solidFill>
                <a:srgbClr val="FFFFFF"/>
              </a:solidFill>
              <a:latin typeface="+mn-ea"/>
              <a:sym typeface="+mn-ea"/>
            </a:endParaRPr>
          </a:p>
        </p:txBody>
      </p:sp>
      <p:sp>
        <p:nvSpPr>
          <p:cNvPr id="43" name="文本框 42"/>
          <p:cNvSpPr txBox="1"/>
          <p:nvPr>
            <p:custDataLst>
              <p:tags r:id="rId18"/>
            </p:custDataLst>
          </p:nvPr>
        </p:nvSpPr>
        <p:spPr>
          <a:xfrm>
            <a:off x="706507" y="3223100"/>
            <a:ext cx="556780" cy="449923"/>
          </a:xfrm>
          <a:prstGeom prst="rect">
            <a:avLst/>
          </a:prstGeom>
          <a:noFill/>
        </p:spPr>
        <p:txBody>
          <a:bodyPr wrap="square" lIns="0" tIns="0" rIns="0" bIns="0" rtlCol="0">
            <a:normAutofit fontScale="72500"/>
          </a:bodyPr>
          <a:p>
            <a:pPr lvl="0" algn="ctr">
              <a:buClrTx/>
              <a:buSzTx/>
              <a:buFontTx/>
            </a:pPr>
            <a:r>
              <a:rPr kumimoji="1" lang="en-US" altLang="zh-CN" sz="3600" b="1" spc="300" dirty="0">
                <a:solidFill>
                  <a:schemeClr val="accent3"/>
                </a:solidFill>
                <a:latin typeface="+mn-ea"/>
                <a:cs typeface="+mj-lt"/>
                <a:sym typeface="+mn-ea"/>
              </a:rPr>
              <a:t>03</a:t>
            </a:r>
            <a:endParaRPr kumimoji="1" lang="en-US" altLang="zh-CN" sz="3600" b="1" spc="300" dirty="0">
              <a:solidFill>
                <a:schemeClr val="accent3"/>
              </a:solidFill>
              <a:latin typeface="+mn-ea"/>
              <a:cs typeface="+mj-lt"/>
              <a:sym typeface="+mn-ea"/>
            </a:endParaRPr>
          </a:p>
        </p:txBody>
      </p:sp>
      <p:sp>
        <p:nvSpPr>
          <p:cNvPr id="49" name="Freeform 5"/>
          <p:cNvSpPr/>
          <p:nvPr>
            <p:custDataLst>
              <p:tags r:id="rId19"/>
            </p:custDataLst>
          </p:nvPr>
        </p:nvSpPr>
        <p:spPr bwMode="auto">
          <a:xfrm flipH="1">
            <a:off x="9385529" y="3091497"/>
            <a:ext cx="919531" cy="724377"/>
          </a:xfrm>
          <a:custGeom>
            <a:avLst/>
            <a:gdLst>
              <a:gd name="T0" fmla="*/ 54 w 370"/>
              <a:gd name="T1" fmla="*/ 0 h 289"/>
              <a:gd name="T2" fmla="*/ 370 w 370"/>
              <a:gd name="T3" fmla="*/ 0 h 289"/>
              <a:gd name="T4" fmla="*/ 283 w 370"/>
              <a:gd name="T5" fmla="*/ 98 h 289"/>
              <a:gd name="T6" fmla="*/ 285 w 370"/>
              <a:gd name="T7" fmla="*/ 224 h 289"/>
              <a:gd name="T8" fmla="*/ 222 w 370"/>
              <a:gd name="T9" fmla="*/ 289 h 289"/>
              <a:gd name="T10" fmla="*/ 54 w 370"/>
              <a:gd name="T11" fmla="*/ 289 h 289"/>
              <a:gd name="T12" fmla="*/ 0 w 370"/>
              <a:gd name="T13" fmla="*/ 232 h 289"/>
              <a:gd name="T14" fmla="*/ 0 w 370"/>
              <a:gd name="T15" fmla="*/ 62 h 289"/>
              <a:gd name="T16" fmla="*/ 54 w 370"/>
              <a:gd name="T17"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289">
                <a:moveTo>
                  <a:pt x="54" y="0"/>
                </a:moveTo>
                <a:cubicBezTo>
                  <a:pt x="370" y="0"/>
                  <a:pt x="370" y="0"/>
                  <a:pt x="370" y="0"/>
                </a:cubicBezTo>
                <a:cubicBezTo>
                  <a:pt x="370" y="0"/>
                  <a:pt x="292" y="53"/>
                  <a:pt x="283" y="98"/>
                </a:cubicBezTo>
                <a:cubicBezTo>
                  <a:pt x="285" y="224"/>
                  <a:pt x="285" y="224"/>
                  <a:pt x="285" y="224"/>
                </a:cubicBezTo>
                <a:cubicBezTo>
                  <a:pt x="285" y="224"/>
                  <a:pt x="278" y="285"/>
                  <a:pt x="222" y="289"/>
                </a:cubicBezTo>
                <a:cubicBezTo>
                  <a:pt x="54" y="289"/>
                  <a:pt x="54" y="289"/>
                  <a:pt x="54" y="289"/>
                </a:cubicBezTo>
                <a:cubicBezTo>
                  <a:pt x="54" y="289"/>
                  <a:pt x="10" y="279"/>
                  <a:pt x="0" y="232"/>
                </a:cubicBezTo>
                <a:cubicBezTo>
                  <a:pt x="0" y="62"/>
                  <a:pt x="0" y="62"/>
                  <a:pt x="0" y="62"/>
                </a:cubicBezTo>
                <a:cubicBezTo>
                  <a:pt x="0" y="62"/>
                  <a:pt x="2" y="14"/>
                  <a:pt x="54" y="0"/>
                </a:cubicBezTo>
                <a:close/>
              </a:path>
            </a:pathLst>
          </a:custGeom>
          <a:solidFill>
            <a:srgbClr val="FFFFFF"/>
          </a:solidFill>
          <a:ln>
            <a:noFill/>
          </a:ln>
          <a:effectLst>
            <a:outerShdw blurRad="165100" sx="94000" sy="94000" algn="ctr" rotWithShape="0">
              <a:schemeClr val="accent5">
                <a:alpha val="22000"/>
              </a:schemeClr>
            </a:outerShdw>
          </a:effectLst>
        </p:spPr>
        <p:txBody>
          <a:bodyPr vert="horz" wrap="square" lIns="91440" tIns="45720" rIns="91440" bIns="45720" numCol="1" anchor="t" anchorCtr="0" compatLnSpc="1">
            <a:normAutofit/>
          </a:bodyPr>
          <a:p>
            <a:endParaRPr lang="zh-CN" altLang="en-US">
              <a:latin typeface="+mn-ea"/>
            </a:endParaRPr>
          </a:p>
        </p:txBody>
      </p:sp>
      <p:sp>
        <p:nvSpPr>
          <p:cNvPr id="53" name="文本框 52"/>
          <p:cNvSpPr txBox="1"/>
          <p:nvPr>
            <p:custDataLst>
              <p:tags r:id="rId20"/>
            </p:custDataLst>
          </p:nvPr>
        </p:nvSpPr>
        <p:spPr>
          <a:xfrm flipH="1">
            <a:off x="9665606" y="3223100"/>
            <a:ext cx="556780" cy="449923"/>
          </a:xfrm>
          <a:prstGeom prst="rect">
            <a:avLst/>
          </a:prstGeom>
          <a:noFill/>
        </p:spPr>
        <p:txBody>
          <a:bodyPr wrap="square" lIns="0" tIns="0" rIns="0" bIns="0" rtlCol="0">
            <a:normAutofit fontScale="72500"/>
          </a:bodyPr>
          <a:p>
            <a:pPr lvl="0" algn="ctr">
              <a:buClrTx/>
              <a:buSzTx/>
              <a:buFontTx/>
            </a:pPr>
            <a:r>
              <a:rPr kumimoji="1" lang="en-US" altLang="zh-CN" sz="3600" b="1" spc="300" dirty="0">
                <a:solidFill>
                  <a:schemeClr val="accent4"/>
                </a:solidFill>
                <a:latin typeface="+mn-ea"/>
                <a:cs typeface="+mj-lt"/>
                <a:sym typeface="+mn-ea"/>
              </a:rPr>
              <a:t>04</a:t>
            </a:r>
            <a:endParaRPr kumimoji="1" lang="en-US" altLang="zh-CN" sz="3600" b="1" spc="300" dirty="0">
              <a:solidFill>
                <a:schemeClr val="accent4"/>
              </a:solidFill>
              <a:latin typeface="+mn-ea"/>
              <a:cs typeface="+mj-lt"/>
              <a:sym typeface="+mn-ea"/>
            </a:endParaRPr>
          </a:p>
        </p:txBody>
      </p:sp>
      <p:sp>
        <p:nvSpPr>
          <p:cNvPr id="9" name="矩形: 圆角 13"/>
          <p:cNvSpPr/>
          <p:nvPr>
            <p:custDataLst>
              <p:tags r:id="rId21"/>
            </p:custDataLst>
          </p:nvPr>
        </p:nvSpPr>
        <p:spPr>
          <a:xfrm>
            <a:off x="633395" y="4559372"/>
            <a:ext cx="4681437" cy="1237289"/>
          </a:xfrm>
          <a:prstGeom prst="roundRect">
            <a:avLst>
              <a:gd name="adj" fmla="val 12425"/>
            </a:avLst>
          </a:prstGeom>
          <a:solidFill>
            <a:schemeClr val="accent5"/>
          </a:solidFill>
          <a:ln>
            <a:solidFill>
              <a:schemeClr val="bg1"/>
            </a:solidFill>
          </a:ln>
          <a:effectLst>
            <a:outerShdw blurRad="190500" sx="102000" sy="102000" algn="ctr" rotWithShape="0">
              <a:schemeClr val="accent5">
                <a:lumMod val="7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12" name="Freeform 5"/>
          <p:cNvSpPr/>
          <p:nvPr>
            <p:custDataLst>
              <p:tags r:id="rId22"/>
            </p:custDataLst>
          </p:nvPr>
        </p:nvSpPr>
        <p:spPr bwMode="auto">
          <a:xfrm>
            <a:off x="628895" y="4555435"/>
            <a:ext cx="919531" cy="724377"/>
          </a:xfrm>
          <a:custGeom>
            <a:avLst/>
            <a:gdLst>
              <a:gd name="T0" fmla="*/ 54 w 370"/>
              <a:gd name="T1" fmla="*/ 0 h 289"/>
              <a:gd name="T2" fmla="*/ 370 w 370"/>
              <a:gd name="T3" fmla="*/ 0 h 289"/>
              <a:gd name="T4" fmla="*/ 283 w 370"/>
              <a:gd name="T5" fmla="*/ 98 h 289"/>
              <a:gd name="T6" fmla="*/ 285 w 370"/>
              <a:gd name="T7" fmla="*/ 224 h 289"/>
              <a:gd name="T8" fmla="*/ 222 w 370"/>
              <a:gd name="T9" fmla="*/ 289 h 289"/>
              <a:gd name="T10" fmla="*/ 54 w 370"/>
              <a:gd name="T11" fmla="*/ 289 h 289"/>
              <a:gd name="T12" fmla="*/ 0 w 370"/>
              <a:gd name="T13" fmla="*/ 232 h 289"/>
              <a:gd name="T14" fmla="*/ 0 w 370"/>
              <a:gd name="T15" fmla="*/ 62 h 289"/>
              <a:gd name="T16" fmla="*/ 54 w 370"/>
              <a:gd name="T17"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289">
                <a:moveTo>
                  <a:pt x="54" y="0"/>
                </a:moveTo>
                <a:cubicBezTo>
                  <a:pt x="370" y="0"/>
                  <a:pt x="370" y="0"/>
                  <a:pt x="370" y="0"/>
                </a:cubicBezTo>
                <a:cubicBezTo>
                  <a:pt x="370" y="0"/>
                  <a:pt x="292" y="53"/>
                  <a:pt x="283" y="98"/>
                </a:cubicBezTo>
                <a:cubicBezTo>
                  <a:pt x="285" y="224"/>
                  <a:pt x="285" y="224"/>
                  <a:pt x="285" y="224"/>
                </a:cubicBezTo>
                <a:cubicBezTo>
                  <a:pt x="285" y="224"/>
                  <a:pt x="278" y="285"/>
                  <a:pt x="222" y="289"/>
                </a:cubicBezTo>
                <a:cubicBezTo>
                  <a:pt x="54" y="289"/>
                  <a:pt x="54" y="289"/>
                  <a:pt x="54" y="289"/>
                </a:cubicBezTo>
                <a:cubicBezTo>
                  <a:pt x="54" y="289"/>
                  <a:pt x="10" y="279"/>
                  <a:pt x="0" y="232"/>
                </a:cubicBezTo>
                <a:cubicBezTo>
                  <a:pt x="0" y="62"/>
                  <a:pt x="0" y="62"/>
                  <a:pt x="0" y="62"/>
                </a:cubicBezTo>
                <a:cubicBezTo>
                  <a:pt x="0" y="62"/>
                  <a:pt x="2" y="14"/>
                  <a:pt x="54" y="0"/>
                </a:cubicBezTo>
                <a:close/>
              </a:path>
            </a:pathLst>
          </a:custGeom>
          <a:solidFill>
            <a:srgbClr val="FFFFFF"/>
          </a:solidFill>
          <a:ln>
            <a:noFill/>
          </a:ln>
          <a:effectLst>
            <a:outerShdw blurRad="165100" sx="94000" sy="94000" algn="ctr" rotWithShape="0">
              <a:schemeClr val="accent2">
                <a:alpha val="22000"/>
              </a:schemeClr>
            </a:outerShdw>
          </a:effectLst>
        </p:spPr>
        <p:txBody>
          <a:bodyPr vert="horz" wrap="square" lIns="91440" tIns="45720" rIns="91440" bIns="45720" numCol="1" anchor="t" anchorCtr="0" compatLnSpc="1">
            <a:normAutofit/>
          </a:bodyPr>
          <a:p>
            <a:endParaRPr lang="zh-CN" altLang="en-US">
              <a:latin typeface="+mn-ea"/>
            </a:endParaRPr>
          </a:p>
        </p:txBody>
      </p:sp>
      <p:sp>
        <p:nvSpPr>
          <p:cNvPr id="13" name="矩形: 圆角 19"/>
          <p:cNvSpPr/>
          <p:nvPr>
            <p:custDataLst>
              <p:tags r:id="rId23"/>
            </p:custDataLst>
          </p:nvPr>
        </p:nvSpPr>
        <p:spPr>
          <a:xfrm>
            <a:off x="5625857" y="4567246"/>
            <a:ext cx="4681437" cy="1237289"/>
          </a:xfrm>
          <a:prstGeom prst="roundRect">
            <a:avLst>
              <a:gd name="adj" fmla="val 12425"/>
            </a:avLst>
          </a:prstGeom>
          <a:solidFill>
            <a:schemeClr val="accent6"/>
          </a:solidFill>
          <a:ln>
            <a:solidFill>
              <a:schemeClr val="bg1"/>
            </a:solidFill>
          </a:ln>
          <a:effectLst>
            <a:outerShdw blurRad="190500" sx="102000" sy="102000" algn="ctr" rotWithShape="0">
              <a:schemeClr val="accent6">
                <a:lumMod val="7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18" name="文本框 17"/>
          <p:cNvSpPr txBox="1"/>
          <p:nvPr>
            <p:custDataLst>
              <p:tags r:id="rId24"/>
            </p:custDataLst>
          </p:nvPr>
        </p:nvSpPr>
        <p:spPr>
          <a:xfrm>
            <a:off x="1536616" y="4701660"/>
            <a:ext cx="3418392" cy="952150"/>
          </a:xfrm>
          <a:prstGeom prst="rect">
            <a:avLst/>
          </a:prstGeom>
          <a:noFill/>
        </p:spPr>
        <p:txBody>
          <a:bodyPr vert="horz" wrap="square" lIns="91440" tIns="45720" rIns="91440" bIns="45720" rtlCol="0" anchor="ctr" anchorCtr="0">
            <a:normAutofit fontScale="90000" lnSpcReduction="20000"/>
          </a:bodyPr>
          <a:p>
            <a:pPr lvl="0" algn="l">
              <a:lnSpc>
                <a:spcPct val="130000"/>
              </a:lnSpc>
              <a:spcBef>
                <a:spcPts val="0"/>
              </a:spcBef>
              <a:spcAft>
                <a:spcPts val="0"/>
              </a:spcAft>
              <a:buClrTx/>
              <a:buSzTx/>
              <a:buFontTx/>
            </a:pPr>
            <a:r>
              <a:rPr lang="zh-CN" altLang="en-US" spc="150" dirty="0">
                <a:solidFill>
                  <a:srgbClr val="FFFFFF"/>
                </a:solidFill>
                <a:latin typeface="+mn-ea"/>
                <a:sym typeface="+mn-ea"/>
              </a:rPr>
              <a:t>幼儿游戏的第五阶段：联合游戏</a:t>
            </a:r>
            <a:endParaRPr lang="zh-CN" altLang="en-US" spc="150" dirty="0">
              <a:solidFill>
                <a:srgbClr val="FFFFFF"/>
              </a:solidFill>
              <a:latin typeface="+mn-ea"/>
              <a:sym typeface="+mn-ea"/>
            </a:endParaRPr>
          </a:p>
        </p:txBody>
      </p:sp>
      <p:sp>
        <p:nvSpPr>
          <p:cNvPr id="19" name="文本框 18"/>
          <p:cNvSpPr txBox="1"/>
          <p:nvPr>
            <p:custDataLst>
              <p:tags r:id="rId25"/>
            </p:custDataLst>
          </p:nvPr>
        </p:nvSpPr>
        <p:spPr>
          <a:xfrm>
            <a:off x="5974548" y="4701660"/>
            <a:ext cx="3418392" cy="952150"/>
          </a:xfrm>
          <a:prstGeom prst="rect">
            <a:avLst/>
          </a:prstGeom>
          <a:noFill/>
        </p:spPr>
        <p:txBody>
          <a:bodyPr vert="horz" wrap="square" lIns="91440" tIns="45720" rIns="91440" bIns="45720" rtlCol="0" anchor="ctr" anchorCtr="0">
            <a:normAutofit fontScale="90000" lnSpcReduction="20000"/>
          </a:bodyPr>
          <a:p>
            <a:pPr lvl="0" algn="l">
              <a:lnSpc>
                <a:spcPct val="130000"/>
              </a:lnSpc>
              <a:spcBef>
                <a:spcPts val="0"/>
              </a:spcBef>
              <a:spcAft>
                <a:spcPts val="0"/>
              </a:spcAft>
              <a:buClrTx/>
              <a:buSzTx/>
              <a:buFontTx/>
            </a:pPr>
            <a:r>
              <a:rPr lang="zh-CN" altLang="en-US" spc="150" dirty="0">
                <a:solidFill>
                  <a:srgbClr val="FFFFFF"/>
                </a:solidFill>
                <a:latin typeface="+mn-ea"/>
                <a:sym typeface="+mn-ea"/>
              </a:rPr>
              <a:t>婴幼儿游戏的第六阶段：合作游戏</a:t>
            </a:r>
            <a:endParaRPr lang="zh-CN" altLang="en-US" spc="150" dirty="0">
              <a:solidFill>
                <a:srgbClr val="FFFFFF"/>
              </a:solidFill>
              <a:latin typeface="+mn-ea"/>
              <a:sym typeface="+mn-ea"/>
            </a:endParaRPr>
          </a:p>
        </p:txBody>
      </p:sp>
      <p:sp>
        <p:nvSpPr>
          <p:cNvPr id="21" name="文本框 20"/>
          <p:cNvSpPr txBox="1"/>
          <p:nvPr>
            <p:custDataLst>
              <p:tags r:id="rId26"/>
            </p:custDataLst>
          </p:nvPr>
        </p:nvSpPr>
        <p:spPr>
          <a:xfrm>
            <a:off x="707070" y="4701660"/>
            <a:ext cx="556780" cy="449923"/>
          </a:xfrm>
          <a:prstGeom prst="rect">
            <a:avLst/>
          </a:prstGeom>
          <a:noFill/>
        </p:spPr>
        <p:txBody>
          <a:bodyPr wrap="square" lIns="0" tIns="0" rIns="0" bIns="0" rtlCol="0">
            <a:normAutofit fontScale="72500"/>
          </a:bodyPr>
          <a:p>
            <a:pPr lvl="0" algn="ctr">
              <a:buClrTx/>
              <a:buSzTx/>
              <a:buFontTx/>
            </a:pPr>
            <a:r>
              <a:rPr kumimoji="1" lang="en-US" altLang="zh-CN" sz="3600" b="1" spc="300" dirty="0">
                <a:solidFill>
                  <a:schemeClr val="accent5"/>
                </a:solidFill>
                <a:latin typeface="+mn-ea"/>
                <a:cs typeface="+mj-lt"/>
                <a:sym typeface="+mn-ea"/>
              </a:rPr>
              <a:t>05</a:t>
            </a:r>
            <a:endParaRPr kumimoji="1" lang="en-US" altLang="zh-CN" sz="3600" b="1" spc="300" dirty="0">
              <a:solidFill>
                <a:schemeClr val="accent5"/>
              </a:solidFill>
              <a:latin typeface="+mn-ea"/>
              <a:cs typeface="+mj-lt"/>
              <a:sym typeface="+mn-ea"/>
            </a:endParaRPr>
          </a:p>
        </p:txBody>
      </p:sp>
      <p:sp>
        <p:nvSpPr>
          <p:cNvPr id="22" name="Freeform 5"/>
          <p:cNvSpPr/>
          <p:nvPr>
            <p:custDataLst>
              <p:tags r:id="rId27"/>
            </p:custDataLst>
          </p:nvPr>
        </p:nvSpPr>
        <p:spPr bwMode="auto">
          <a:xfrm flipH="1">
            <a:off x="9385529" y="4570620"/>
            <a:ext cx="919531" cy="724377"/>
          </a:xfrm>
          <a:custGeom>
            <a:avLst/>
            <a:gdLst>
              <a:gd name="T0" fmla="*/ 54 w 370"/>
              <a:gd name="T1" fmla="*/ 0 h 289"/>
              <a:gd name="T2" fmla="*/ 370 w 370"/>
              <a:gd name="T3" fmla="*/ 0 h 289"/>
              <a:gd name="T4" fmla="*/ 283 w 370"/>
              <a:gd name="T5" fmla="*/ 98 h 289"/>
              <a:gd name="T6" fmla="*/ 285 w 370"/>
              <a:gd name="T7" fmla="*/ 224 h 289"/>
              <a:gd name="T8" fmla="*/ 222 w 370"/>
              <a:gd name="T9" fmla="*/ 289 h 289"/>
              <a:gd name="T10" fmla="*/ 54 w 370"/>
              <a:gd name="T11" fmla="*/ 289 h 289"/>
              <a:gd name="T12" fmla="*/ 0 w 370"/>
              <a:gd name="T13" fmla="*/ 232 h 289"/>
              <a:gd name="T14" fmla="*/ 0 w 370"/>
              <a:gd name="T15" fmla="*/ 62 h 289"/>
              <a:gd name="T16" fmla="*/ 54 w 370"/>
              <a:gd name="T17"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289">
                <a:moveTo>
                  <a:pt x="54" y="0"/>
                </a:moveTo>
                <a:cubicBezTo>
                  <a:pt x="370" y="0"/>
                  <a:pt x="370" y="0"/>
                  <a:pt x="370" y="0"/>
                </a:cubicBezTo>
                <a:cubicBezTo>
                  <a:pt x="370" y="0"/>
                  <a:pt x="292" y="53"/>
                  <a:pt x="283" y="98"/>
                </a:cubicBezTo>
                <a:cubicBezTo>
                  <a:pt x="285" y="224"/>
                  <a:pt x="285" y="224"/>
                  <a:pt x="285" y="224"/>
                </a:cubicBezTo>
                <a:cubicBezTo>
                  <a:pt x="285" y="224"/>
                  <a:pt x="278" y="285"/>
                  <a:pt x="222" y="289"/>
                </a:cubicBezTo>
                <a:cubicBezTo>
                  <a:pt x="54" y="289"/>
                  <a:pt x="54" y="289"/>
                  <a:pt x="54" y="289"/>
                </a:cubicBezTo>
                <a:cubicBezTo>
                  <a:pt x="54" y="289"/>
                  <a:pt x="10" y="279"/>
                  <a:pt x="0" y="232"/>
                </a:cubicBezTo>
                <a:cubicBezTo>
                  <a:pt x="0" y="62"/>
                  <a:pt x="0" y="62"/>
                  <a:pt x="0" y="62"/>
                </a:cubicBezTo>
                <a:cubicBezTo>
                  <a:pt x="0" y="62"/>
                  <a:pt x="2" y="14"/>
                  <a:pt x="54" y="0"/>
                </a:cubicBezTo>
                <a:close/>
              </a:path>
            </a:pathLst>
          </a:custGeom>
          <a:solidFill>
            <a:srgbClr val="FFFFFF"/>
          </a:solidFill>
          <a:ln>
            <a:noFill/>
          </a:ln>
          <a:effectLst>
            <a:outerShdw blurRad="165100" sx="94000" sy="94000" algn="ctr" rotWithShape="0">
              <a:schemeClr val="accent5">
                <a:alpha val="22000"/>
              </a:schemeClr>
            </a:outerShdw>
          </a:effectLst>
        </p:spPr>
        <p:txBody>
          <a:bodyPr vert="horz" wrap="square" lIns="91440" tIns="45720" rIns="91440" bIns="45720" numCol="1" anchor="t" anchorCtr="0" compatLnSpc="1">
            <a:normAutofit/>
          </a:bodyPr>
          <a:p>
            <a:endParaRPr lang="zh-CN" altLang="en-US">
              <a:latin typeface="+mn-ea"/>
            </a:endParaRPr>
          </a:p>
        </p:txBody>
      </p:sp>
      <p:sp>
        <p:nvSpPr>
          <p:cNvPr id="23" name="文本框 22"/>
          <p:cNvSpPr txBox="1"/>
          <p:nvPr>
            <p:custDataLst>
              <p:tags r:id="rId28"/>
            </p:custDataLst>
          </p:nvPr>
        </p:nvSpPr>
        <p:spPr>
          <a:xfrm flipH="1">
            <a:off x="9666169" y="4701660"/>
            <a:ext cx="556780" cy="449923"/>
          </a:xfrm>
          <a:prstGeom prst="rect">
            <a:avLst/>
          </a:prstGeom>
          <a:noFill/>
        </p:spPr>
        <p:txBody>
          <a:bodyPr wrap="square" lIns="0" tIns="0" rIns="0" bIns="0" rtlCol="0">
            <a:normAutofit fontScale="72500"/>
          </a:bodyPr>
          <a:p>
            <a:pPr lvl="0" algn="ctr">
              <a:buClrTx/>
              <a:buSzTx/>
              <a:buFontTx/>
            </a:pPr>
            <a:r>
              <a:rPr kumimoji="1" lang="en-US" altLang="zh-CN" sz="3600" b="1" spc="300" dirty="0">
                <a:solidFill>
                  <a:schemeClr val="accent6"/>
                </a:solidFill>
                <a:latin typeface="+mn-ea"/>
                <a:cs typeface="+mj-lt"/>
                <a:sym typeface="+mn-ea"/>
              </a:rPr>
              <a:t>06</a:t>
            </a:r>
            <a:endParaRPr kumimoji="1" lang="en-US" altLang="zh-CN" sz="3600" b="1" spc="300" dirty="0">
              <a:solidFill>
                <a:schemeClr val="accent6"/>
              </a:solidFill>
              <a:latin typeface="+mn-ea"/>
              <a:cs typeface="+mj-lt"/>
              <a:sym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sp>
        <p:nvSpPr>
          <p:cNvPr id="4" name="文本框 3"/>
          <p:cNvSpPr txBox="1"/>
          <p:nvPr/>
        </p:nvSpPr>
        <p:spPr>
          <a:xfrm>
            <a:off x="668655" y="1942465"/>
            <a:ext cx="10702925" cy="3671570"/>
          </a:xfrm>
          <a:prstGeom prst="rect">
            <a:avLst/>
          </a:prstGeom>
          <a:noFill/>
        </p:spPr>
        <p:txBody>
          <a:bodyPr wrap="square" rtlCol="0">
            <a:noAutofit/>
          </a:bodyPr>
          <a:p>
            <a:r>
              <a:rPr lang="zh-CN" altLang="en-US"/>
              <a:t>这个阶段开始得很早，在婴儿3个月大之前便会发生，为其他游戏阶段奠定了基础。在这段时间里，除了睡觉和吃饭外，婴儿将其余时间用于吸收和观察周围的一切。</a:t>
            </a:r>
            <a:endParaRPr lang="zh-CN" altLang="en-US"/>
          </a:p>
          <a:p>
            <a:endParaRPr lang="zh-CN" altLang="en-US"/>
          </a:p>
          <a:p>
            <a:r>
              <a:rPr lang="zh-CN" altLang="en-US"/>
              <a:t>他们的 "游戏 "不是有组织的游戏，而是仔细观察他们周围的一切，并通过他们所有灵动的感官保留信息。</a:t>
            </a:r>
            <a:endParaRPr lang="zh-CN" altLang="en-US"/>
          </a:p>
        </p:txBody>
      </p:sp>
      <p:sp>
        <p:nvSpPr>
          <p:cNvPr id="5" name="文本框 4"/>
          <p:cNvSpPr txBox="1"/>
          <p:nvPr/>
        </p:nvSpPr>
        <p:spPr>
          <a:xfrm>
            <a:off x="938530" y="1201420"/>
            <a:ext cx="5563870" cy="501015"/>
          </a:xfrm>
          <a:prstGeom prst="rect">
            <a:avLst/>
          </a:prstGeom>
          <a:noFill/>
        </p:spPr>
        <p:txBody>
          <a:bodyPr wrap="square" rtlCol="0">
            <a:noAutofit/>
          </a:bodyPr>
          <a:p>
            <a:r>
              <a:rPr lang="zh-CN" altLang="en-US"/>
              <a:t>婴幼儿游戏的第一个阶段：“空闲游戏”</a:t>
            </a:r>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32180" y="363220"/>
            <a:ext cx="1523365" cy="384810"/>
          </a:xfrm>
          <a:prstGeom prst="rect">
            <a:avLst/>
          </a:prstGeom>
        </p:spPr>
      </p:pic>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2"/>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1323320" y="5962650"/>
            <a:ext cx="812165" cy="811530"/>
          </a:xfrm>
          <a:prstGeom prst="rect">
            <a:avLst/>
          </a:prstGeom>
        </p:spPr>
      </p:pic>
      <p:cxnSp>
        <p:nvCxnSpPr>
          <p:cNvPr id="2" name="直接连接符 1"/>
          <p:cNvCxnSpPr/>
          <p:nvPr userDrawn="1">
            <p:custDataLst>
              <p:tags r:id="rId5"/>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6"/>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920750" y="1336675"/>
            <a:ext cx="4064000" cy="368300"/>
          </a:xfrm>
          <a:prstGeom prst="rect">
            <a:avLst/>
          </a:prstGeom>
          <a:noFill/>
        </p:spPr>
        <p:txBody>
          <a:bodyPr wrap="square" rtlCol="0">
            <a:spAutoFit/>
          </a:bodyPr>
          <a:p>
            <a:r>
              <a:rPr lang="zh-CN" altLang="en-US" spc="150" dirty="0">
                <a:solidFill>
                  <a:srgbClr val="FFFFFF"/>
                </a:solidFill>
                <a:latin typeface="+mn-ea"/>
                <a:sym typeface="+mn-ea"/>
              </a:rPr>
              <a:t>婴幼儿游戏的第二个阶段：单独</a:t>
            </a:r>
            <a:endParaRPr lang="zh-CN" altLang="en-US"/>
          </a:p>
        </p:txBody>
      </p:sp>
      <p:sp>
        <p:nvSpPr>
          <p:cNvPr id="9" name="文本框 8"/>
          <p:cNvSpPr txBox="1"/>
          <p:nvPr/>
        </p:nvSpPr>
        <p:spPr>
          <a:xfrm>
            <a:off x="728345" y="1932305"/>
            <a:ext cx="10469880" cy="3494405"/>
          </a:xfrm>
          <a:prstGeom prst="rect">
            <a:avLst/>
          </a:prstGeom>
          <a:noFill/>
        </p:spPr>
        <p:txBody>
          <a:bodyPr wrap="square" rtlCol="0">
            <a:noAutofit/>
          </a:bodyPr>
          <a:p>
            <a:r>
              <a:rPr lang="zh-CN" altLang="en-US"/>
              <a:t>在出生到2岁左右，会出现一个新的游戏阶段，叫做单独游戏。</a:t>
            </a:r>
            <a:endParaRPr lang="zh-CN" altLang="en-US"/>
          </a:p>
          <a:p>
            <a:endParaRPr lang="zh-CN" altLang="en-US"/>
          </a:p>
          <a:p>
            <a:r>
              <a:rPr lang="zh-CN" altLang="en-US"/>
              <a:t>随着幼儿对其四肢控制能力的增强，甚至在两岁时可能发展出精细运动技能，与游戏材料展开互动。</a:t>
            </a:r>
            <a:endParaRPr lang="zh-CN" altLang="en-US"/>
          </a:p>
          <a:p>
            <a:endParaRPr lang="zh-CN" altLang="en-US"/>
          </a:p>
          <a:p>
            <a:r>
              <a:rPr lang="zh-CN" altLang="en-US"/>
              <a:t>虽然他们能够深入接触这些物品，但所有的注意力都集中在这些物品上，并开始在意周围其他人，他们只是对与和他人玩耍</a:t>
            </a:r>
            <a:r>
              <a:rPr lang="zh-CN" altLang="en-US"/>
              <a:t>展示有兴趣。</a:t>
            </a:r>
            <a:endParaRPr lang="zh-CN" altLang="en-US"/>
          </a:p>
        </p:txBody>
      </p:sp>
      <p:sp>
        <p:nvSpPr>
          <p:cNvPr id="12" name="文本框 11"/>
          <p:cNvSpPr txBox="1"/>
          <p:nvPr/>
        </p:nvSpPr>
        <p:spPr>
          <a:xfrm>
            <a:off x="862965" y="1076960"/>
            <a:ext cx="4064000" cy="368300"/>
          </a:xfrm>
          <a:prstGeom prst="rect">
            <a:avLst/>
          </a:prstGeom>
          <a:noFill/>
        </p:spPr>
        <p:txBody>
          <a:bodyPr wrap="square" rtlCol="0">
            <a:spAutoFit/>
          </a:bodyPr>
          <a:p>
            <a:r>
              <a:rPr lang="zh-CN" altLang="en-US"/>
              <a:t>婴幼儿游戏的第二个阶段：单独游戏</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sp>
        <p:nvSpPr>
          <p:cNvPr id="3" name="文本框 2"/>
          <p:cNvSpPr txBox="1"/>
          <p:nvPr/>
        </p:nvSpPr>
        <p:spPr>
          <a:xfrm>
            <a:off x="1173480" y="997585"/>
            <a:ext cx="4064000" cy="368300"/>
          </a:xfrm>
          <a:prstGeom prst="rect">
            <a:avLst/>
          </a:prstGeom>
          <a:noFill/>
        </p:spPr>
        <p:txBody>
          <a:bodyPr wrap="square" rtlCol="0">
            <a:spAutoFit/>
          </a:bodyPr>
          <a:p>
            <a:r>
              <a:rPr lang="zh-CN" altLang="en-US"/>
              <a:t>人类运动技能发展</a:t>
            </a:r>
            <a:endParaRPr lang="zh-CN" altLang="en-US"/>
          </a:p>
        </p:txBody>
      </p:sp>
      <p:pic>
        <p:nvPicPr>
          <p:cNvPr id="100" name="图片 99"/>
          <p:cNvPicPr/>
          <p:nvPr/>
        </p:nvPicPr>
        <p:blipFill>
          <a:blip r:embed="rId5"/>
          <a:stretch>
            <a:fillRect/>
          </a:stretch>
        </p:blipFill>
        <p:spPr>
          <a:xfrm>
            <a:off x="509270" y="1523365"/>
            <a:ext cx="8270875" cy="5120005"/>
          </a:xfrm>
          <a:prstGeom prst="rect">
            <a:avLst/>
          </a:prstGeom>
          <a:noFill/>
          <a:ln w="9525">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104775"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5" name="文本框 4"/>
          <p:cNvSpPr txBox="1"/>
          <p:nvPr/>
        </p:nvSpPr>
        <p:spPr>
          <a:xfrm>
            <a:off x="824865" y="1009015"/>
            <a:ext cx="5189220" cy="501650"/>
          </a:xfrm>
          <a:prstGeom prst="rect">
            <a:avLst/>
          </a:prstGeom>
          <a:noFill/>
        </p:spPr>
        <p:txBody>
          <a:bodyPr wrap="square" rtlCol="0">
            <a:noAutofit/>
          </a:bodyPr>
          <a:p>
            <a:r>
              <a:rPr lang="zh-CN" altLang="en-US"/>
              <a:t>婴幼儿游戏的第三个阶段：旁观者游戏。</a:t>
            </a:r>
            <a:endParaRPr lang="zh-CN" altLang="en-US"/>
          </a:p>
        </p:txBody>
      </p:sp>
      <p:sp>
        <p:nvSpPr>
          <p:cNvPr id="9" name="文本框 8"/>
          <p:cNvSpPr txBox="1"/>
          <p:nvPr/>
        </p:nvSpPr>
        <p:spPr>
          <a:xfrm>
            <a:off x="825500" y="1964690"/>
            <a:ext cx="9785985" cy="3365500"/>
          </a:xfrm>
          <a:prstGeom prst="rect">
            <a:avLst/>
          </a:prstGeom>
          <a:noFill/>
        </p:spPr>
        <p:txBody>
          <a:bodyPr wrap="square" rtlCol="0">
            <a:noAutofit/>
          </a:bodyPr>
          <a:p>
            <a:r>
              <a:rPr lang="zh-CN" altLang="en-US"/>
              <a:t>这个游戏阶段的特点是，您的孩子或您照料的孩子看着另一位小朋友玩耍，但是整个过程，他们并没有坚持很长时间一起从事或参与这项活动。技巧也有一定欠缺，自我中心思维为主，很多时候会起小</a:t>
            </a:r>
            <a:r>
              <a:rPr lang="en-US" altLang="zh-CN"/>
              <a:t>“</a:t>
            </a:r>
            <a:r>
              <a:rPr lang="zh-CN" altLang="en-US"/>
              <a:t>冲突</a:t>
            </a:r>
            <a:r>
              <a:rPr lang="en-US" altLang="zh-CN"/>
              <a:t>”</a:t>
            </a:r>
            <a:endParaRPr lang="en-US" altLang="zh-CN"/>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1905"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5" name="文本框 4"/>
          <p:cNvSpPr txBox="1"/>
          <p:nvPr/>
        </p:nvSpPr>
        <p:spPr>
          <a:xfrm>
            <a:off x="814705" y="1653540"/>
            <a:ext cx="10729595" cy="3535045"/>
          </a:xfrm>
          <a:prstGeom prst="rect">
            <a:avLst/>
          </a:prstGeom>
          <a:noFill/>
        </p:spPr>
        <p:txBody>
          <a:bodyPr wrap="square" rtlCol="0">
            <a:noAutofit/>
          </a:bodyPr>
          <a:p>
            <a:endParaRPr lang="zh-CN" altLang="en-US"/>
          </a:p>
          <a:p>
            <a:r>
              <a:rPr lang="zh-CN" altLang="en-US"/>
              <a:t>平行游戏是旁观者游戏的下一个阶段，也是向共同游戏迈进了一步。以前，一个孩子会看着，观察另一个孩子的游戏，而这次两个孩子都在玩，但是他们还没有一起玩（要有耐心，一起玩的部分就在路上！）。这个阶段通常发生在三岁左右，一直到四岁的时候。</a:t>
            </a:r>
            <a:endParaRPr lang="zh-CN" altLang="en-US"/>
          </a:p>
        </p:txBody>
      </p:sp>
      <p:sp>
        <p:nvSpPr>
          <p:cNvPr id="6" name="文本框 5"/>
          <p:cNvSpPr txBox="1"/>
          <p:nvPr/>
        </p:nvSpPr>
        <p:spPr>
          <a:xfrm>
            <a:off x="930275" y="1182370"/>
            <a:ext cx="4064000" cy="645160"/>
          </a:xfrm>
          <a:prstGeom prst="rect">
            <a:avLst/>
          </a:prstGeom>
          <a:noFill/>
        </p:spPr>
        <p:txBody>
          <a:bodyPr wrap="square" rtlCol="0">
            <a:spAutoFit/>
          </a:bodyPr>
          <a:p>
            <a:r>
              <a:rPr lang="zh-CN" altLang="en-US">
                <a:sym typeface="+mn-ea"/>
              </a:rPr>
              <a:t>婴幼儿游戏的第四阶段：平行游戏</a:t>
            </a:r>
            <a:endParaRPr lang="zh-CN" altLang="en-US"/>
          </a:p>
          <a:p>
            <a:endParaRPr lang="zh-C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32180" y="363220"/>
            <a:ext cx="1523365" cy="384810"/>
          </a:xfrm>
          <a:prstGeom prst="rect">
            <a:avLst/>
          </a:prstGeom>
        </p:spPr>
      </p:pic>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2"/>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1323320" y="5962650"/>
            <a:ext cx="812165" cy="811530"/>
          </a:xfrm>
          <a:prstGeom prst="rect">
            <a:avLst/>
          </a:prstGeom>
        </p:spPr>
      </p:pic>
      <p:cxnSp>
        <p:nvCxnSpPr>
          <p:cNvPr id="2" name="直接连接符 1"/>
          <p:cNvCxnSpPr/>
          <p:nvPr userDrawn="1">
            <p:custDataLst>
              <p:tags r:id="rId5"/>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6"/>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939800" y="1057275"/>
            <a:ext cx="4064000" cy="368300"/>
          </a:xfrm>
          <a:prstGeom prst="rect">
            <a:avLst/>
          </a:prstGeom>
          <a:noFill/>
        </p:spPr>
        <p:txBody>
          <a:bodyPr wrap="square" rtlCol="0">
            <a:spAutoFit/>
          </a:bodyPr>
          <a:p>
            <a:r>
              <a:rPr lang="zh-CN" altLang="en-US"/>
              <a:t>幼儿游戏的第五阶段：联合游戏</a:t>
            </a:r>
            <a:endParaRPr lang="zh-CN" altLang="en-US"/>
          </a:p>
        </p:txBody>
      </p:sp>
      <p:sp>
        <p:nvSpPr>
          <p:cNvPr id="5" name="文本框 4"/>
          <p:cNvSpPr txBox="1"/>
          <p:nvPr/>
        </p:nvSpPr>
        <p:spPr>
          <a:xfrm>
            <a:off x="786130" y="1759585"/>
            <a:ext cx="10835005" cy="3757930"/>
          </a:xfrm>
          <a:prstGeom prst="rect">
            <a:avLst/>
          </a:prstGeom>
          <a:noFill/>
        </p:spPr>
        <p:txBody>
          <a:bodyPr wrap="square" rtlCol="0">
            <a:noAutofit/>
          </a:bodyPr>
          <a:p>
            <a:r>
              <a:rPr lang="zh-CN" altLang="en-US"/>
              <a:t>大约三岁左右，孩子们能够分享了（之前若强制性尝试让孩子分享，很容易导致他们受挫或发脾气）。这意味着两个孩子可以一起分享积木，轮流使用它们，询问对方正在做什么,谈论彼此的作品，给予和接受对作品的意见（这可能仍然有难度）……但是，他们并不是在玩相同的游戏，只是以相同的方式使用玩具，或者因为有共同的目标而一起使用玩具。以搭积木为例，两个孩子虽然在一起使用积木，但可能一个孩子正在建造一座塔，而另一个孩子则把积木当作人和动物在编故事。</a:t>
            </a:r>
            <a:endParaRPr lang="zh-CN" altLang="en-US"/>
          </a:p>
          <a:p>
            <a:endParaRPr lang="zh-CN" altLang="en-US"/>
          </a:p>
          <a:p>
            <a:endParaRPr lang="zh-CN" altLang="en-US"/>
          </a:p>
          <a:p>
            <a:endParaRPr lang="zh-CN"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5" name="文本框 4"/>
          <p:cNvSpPr txBox="1"/>
          <p:nvPr/>
        </p:nvSpPr>
        <p:spPr>
          <a:xfrm>
            <a:off x="795655" y="1336675"/>
            <a:ext cx="4064000" cy="368300"/>
          </a:xfrm>
          <a:prstGeom prst="rect">
            <a:avLst/>
          </a:prstGeom>
          <a:noFill/>
        </p:spPr>
        <p:txBody>
          <a:bodyPr wrap="square" rtlCol="0">
            <a:spAutoFit/>
          </a:bodyPr>
          <a:p>
            <a:r>
              <a:rPr lang="zh-CN" altLang="en-US"/>
              <a:t>婴幼儿游戏的第六阶段：合作游戏</a:t>
            </a:r>
            <a:endParaRPr lang="zh-CN" altLang="en-US"/>
          </a:p>
        </p:txBody>
      </p:sp>
      <p:sp>
        <p:nvSpPr>
          <p:cNvPr id="8" name="文本框 7"/>
          <p:cNvSpPr txBox="1"/>
          <p:nvPr/>
        </p:nvSpPr>
        <p:spPr>
          <a:xfrm>
            <a:off x="565150" y="1894205"/>
            <a:ext cx="11229340" cy="4069080"/>
          </a:xfrm>
          <a:prstGeom prst="rect">
            <a:avLst/>
          </a:prstGeom>
          <a:noFill/>
        </p:spPr>
        <p:txBody>
          <a:bodyPr wrap="square" rtlCol="0">
            <a:noAutofit/>
          </a:bodyPr>
          <a:p>
            <a:r>
              <a:rPr lang="zh-CN" altLang="en-US"/>
              <a:t>合作游戏有两个特点。首先，两个（甚至更多）孩子对相同的活动或游戏感兴趣。其次，孩子们对彼此有兴趣，到达了“友情”的领域。一旦他们触及了相应的发展阶段并拥有这两个特点，他们就自然获得了合作和协作的方式。</a:t>
            </a:r>
            <a:endParaRPr lang="zh-CN" altLang="en-US"/>
          </a:p>
          <a:p>
            <a:endParaRPr lang="zh-CN" altLang="en-US"/>
          </a:p>
          <a:p>
            <a:endParaRPr lang="zh-CN" altLang="en-US"/>
          </a:p>
          <a:p>
            <a:r>
              <a:rPr lang="zh-CN" altLang="en-US"/>
              <a:t>如果仔细观察，你会发现，他们越是一起合作游戏，就越能学会如何制定规则，找到彼此一起玩耍的方式。这种方式可能区别于</a:t>
            </a:r>
            <a:endParaRPr lang="zh-CN" altLang="en-US"/>
          </a:p>
          <a:p>
            <a:endParaRPr lang="zh-CN" altLang="en-US"/>
          </a:p>
          <a:p>
            <a:r>
              <a:rPr lang="zh-CN" altLang="en-US"/>
              <a:t>1.他们与其他孩子一起玩耍时的方式</a:t>
            </a:r>
            <a:endParaRPr lang="zh-CN" altLang="en-US"/>
          </a:p>
          <a:p>
            <a:endParaRPr lang="zh-CN" altLang="en-US"/>
          </a:p>
          <a:p>
            <a:r>
              <a:rPr lang="zh-CN" altLang="en-US"/>
              <a:t>2.其他孩子使用这些材料的方式</a:t>
            </a:r>
            <a:endParaRPr lang="zh-CN" altLang="en-US"/>
          </a:p>
          <a:p>
            <a:endParaRPr lang="zh-CN" altLang="en-US"/>
          </a:p>
          <a:p>
            <a:r>
              <a:rPr lang="zh-CN" altLang="en-US"/>
              <a:t>3.成年人可能向他们展示的玩法</a:t>
            </a:r>
            <a:endParaRPr lang="zh-CN" altLang="en-US"/>
          </a:p>
          <a:p>
            <a:endParaRPr lang="zh-CN"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6" name="表格 5"/>
          <p:cNvGraphicFramePr/>
          <p:nvPr/>
        </p:nvGraphicFramePr>
        <p:xfrm>
          <a:off x="350520" y="908240"/>
          <a:ext cx="10972800" cy="776605"/>
        </p:xfrm>
        <a:graphic>
          <a:graphicData uri="http://schemas.openxmlformats.org/drawingml/2006/table">
            <a:tbl>
              <a:tblPr/>
              <a:tblGrid>
                <a:gridCol w="928370"/>
                <a:gridCol w="3504565"/>
                <a:gridCol w="807085"/>
                <a:gridCol w="655955"/>
                <a:gridCol w="2151380"/>
                <a:gridCol w="1516380"/>
                <a:gridCol w="1409065"/>
              </a:tblGrid>
              <a:tr h="776605">
                <a:tc>
                  <a:txBody>
                    <a:bodyPr/>
                    <a:p>
                      <a:pPr indent="0" algn="ctr">
                        <a:buNone/>
                      </a:pPr>
                      <a:r>
                        <a:rPr lang="en-US" sz="1200" b="0">
                          <a:solidFill>
                            <a:srgbClr val="FF0000"/>
                          </a:solidFill>
                          <a:latin typeface="宋体" panose="02010600030101010101" pitchFamily="2" charset="-122"/>
                        </a:rPr>
                        <a:t>1M</a:t>
                      </a:r>
                      <a:endParaRPr lang="en-US" altLang="en-US" sz="12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宋体" panose="02010600030101010101" pitchFamily="2" charset="-122"/>
                        </a:rPr>
                        <a:t>抓握：跨越中线使用全手掌来抓取物品或丢掉物品。</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时长15s（以内）</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无</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彩色沙包</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宋体" panose="02010600030101010101" pitchFamily="2" charset="-122"/>
                        </a:rPr>
                        <a:t> </a:t>
                      </a:r>
                      <a:r>
                        <a:rPr lang="zh-CN" sz="1200" b="0">
                          <a:solidFill>
                            <a:srgbClr val="000000"/>
                          </a:solidFill>
                          <a:latin typeface="Arial" panose="020B0604020202020204" pitchFamily="34" charset="0"/>
                          <a:ea typeface="宋体" panose="02010600030101010101" pitchFamily="2" charset="-122"/>
                        </a:rPr>
                        <a:t>儿童可以使用单手全手掌越过身体中线来抓取或者丢掉物品。</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anose="02010600030101010101" pitchFamily="2" charset="-122"/>
                        </a:rPr>
                        <a:t> </a:t>
                      </a:r>
                      <a:r>
                        <a:rPr lang="zh-CN" sz="1200" b="0">
                          <a:solidFill>
                            <a:srgbClr val="000000"/>
                          </a:solidFill>
                          <a:latin typeface="Arial" panose="020B0604020202020204" pitchFamily="34" charset="0"/>
                          <a:ea typeface="宋体" panose="02010600030101010101" pitchFamily="2" charset="-122"/>
                        </a:rPr>
                        <a:t>儿童不能使用单手全手掌越过身体中线来抓取或者丢掉物品。</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graphicFrame>
        <p:nvGraphicFramePr>
          <p:cNvPr id="8" name="表格 7"/>
          <p:cNvGraphicFramePr/>
          <p:nvPr/>
        </p:nvGraphicFramePr>
        <p:xfrm>
          <a:off x="340360" y="2639568"/>
          <a:ext cx="10972800" cy="1122680"/>
        </p:xfrm>
        <a:graphic>
          <a:graphicData uri="http://schemas.openxmlformats.org/drawingml/2006/table">
            <a:tbl>
              <a:tblPr/>
              <a:tblGrid>
                <a:gridCol w="450215"/>
                <a:gridCol w="890270"/>
                <a:gridCol w="3360420"/>
                <a:gridCol w="774065"/>
                <a:gridCol w="629285"/>
                <a:gridCol w="2063115"/>
                <a:gridCol w="1454150"/>
                <a:gridCol w="1351280"/>
              </a:tblGrid>
              <a:tr h="558800">
                <a:tc>
                  <a:txBody>
                    <a:bodyPr/>
                    <a:p>
                      <a:pPr indent="0" algn="ctr">
                        <a:buNone/>
                      </a:pPr>
                      <a:r>
                        <a:rPr lang="en-US" sz="1100" b="0">
                          <a:solidFill>
                            <a:srgbClr val="000000"/>
                          </a:solidFill>
                          <a:latin typeface="宋体" panose="02010600030101010101" pitchFamily="2" charset="-122"/>
                        </a:rPr>
                        <a:t>1</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拿物：儿童可以将手中的物品丢掉来拿另外一个。</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沙包</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儿童可以把手中的物品丢掉来拿另一个物品。</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儿童不能把手中的物品丢掉来拿另一个物品。</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558800">
                <a:tc>
                  <a:txBody>
                    <a:bodyPr/>
                    <a:p>
                      <a:pPr indent="0" algn="ctr">
                        <a:buNone/>
                      </a:pPr>
                      <a:r>
                        <a:rPr lang="en-US" sz="1100" b="0">
                          <a:solidFill>
                            <a:srgbClr val="000000"/>
                          </a:solidFill>
                          <a:latin typeface="宋体" panose="02010600030101010101" pitchFamily="2" charset="-122"/>
                        </a:rPr>
                        <a:t>2</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追视：能够追视距离面部20cm的移动的物品。</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时长15s（超过）</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儿童偏好物</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儿童可以盯着看距离脸20厘米的移动物体。</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儿童不能盯着看距离脸20厘米的移动物体。</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32180" y="363220"/>
            <a:ext cx="1523365" cy="384810"/>
          </a:xfrm>
          <a:prstGeom prst="rect">
            <a:avLst/>
          </a:prstGeom>
        </p:spPr>
      </p:pic>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2"/>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1323320" y="5962650"/>
            <a:ext cx="812165" cy="811530"/>
          </a:xfrm>
          <a:prstGeom prst="rect">
            <a:avLst/>
          </a:prstGeom>
        </p:spPr>
      </p:pic>
      <p:cxnSp>
        <p:nvCxnSpPr>
          <p:cNvPr id="2" name="直接连接符 1"/>
          <p:cNvCxnSpPr/>
          <p:nvPr userDrawn="1">
            <p:custDataLst>
              <p:tags r:id="rId5"/>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6"/>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kk 2023-12-29 16-00-24">
            <a:hlinkClick r:id="" action="ppaction://media"/>
          </p:cNvPr>
          <p:cNvPicPr/>
          <p:nvPr>
            <a:videoFile r:link="rId7"/>
            <p:extLst>
              <p:ext uri="{DAA4B4D4-6D71-4841-9C94-3DE7FCFB9230}">
                <p14:media xmlns:p14="http://schemas.microsoft.com/office/powerpoint/2010/main" r:embed="rId8"/>
              </p:ext>
            </p:extLst>
            <p:custDataLst>
              <p:tags r:id="rId9"/>
            </p:custDataLst>
          </p:nvPr>
        </p:nvPicPr>
        <p:blipFill>
          <a:blip r:embed="rId10"/>
          <a:stretch>
            <a:fillRect/>
          </a:stretch>
        </p:blipFill>
        <p:spPr>
          <a:xfrm>
            <a:off x="749300" y="863600"/>
            <a:ext cx="3473450" cy="5460365"/>
          </a:xfrm>
          <a:prstGeom prst="rect">
            <a:avLst/>
          </a:prstGeom>
        </p:spPr>
      </p:pic>
      <p:pic>
        <p:nvPicPr>
          <p:cNvPr id="5" name="kk 2023-12-29 16-03-07">
            <a:hlinkClick r:id="" action="ppaction://media"/>
          </p:cNvPr>
          <p:cNvPicPr/>
          <p:nvPr>
            <a:videoFile r:link="rId11"/>
            <p:extLst>
              <p:ext uri="{DAA4B4D4-6D71-4841-9C94-3DE7FCFB9230}">
                <p14:media xmlns:p14="http://schemas.microsoft.com/office/powerpoint/2010/main" r:embed="rId12"/>
              </p:ext>
            </p:extLst>
            <p:custDataLst>
              <p:tags r:id="rId13"/>
            </p:custDataLst>
          </p:nvPr>
        </p:nvPicPr>
        <p:blipFill>
          <a:blip r:embed="rId14"/>
          <a:stretch>
            <a:fillRect/>
          </a:stretch>
        </p:blipFill>
        <p:spPr>
          <a:xfrm>
            <a:off x="5346700" y="863600"/>
            <a:ext cx="3425190" cy="5460365"/>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video fullScrn="0">
              <p:cMediaNode>
                <p:cTn id="8" fill="hold" display="1">
                  <p:stCondLst>
                    <p:cond delay="indefinite"/>
                  </p:stCondLst>
                </p:cTn>
                <p:tgtEl>
                  <p:spTgt spid="5"/>
                </p:tgtEl>
              </p:cMediaNode>
            </p:video>
            <p:seq concurrent="1" nextAc="seek">
              <p:cTn id="9" restart="whenNotActive" fill="hold" evtFilter="cancelBubble" nodeType="interactiveSeq">
                <p:stCondLst>
                  <p:cond evt="onClick" delay="0">
                    <p:tgtEl>
                      <p:spTgt spid="5"/>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additive="base">
                                        <p:cTn id="13"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32180" y="363220"/>
            <a:ext cx="1523365" cy="384810"/>
          </a:xfrm>
          <a:prstGeom prst="rect">
            <a:avLst/>
          </a:prstGeom>
        </p:spPr>
      </p:pic>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2"/>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1323320" y="5962650"/>
            <a:ext cx="812165" cy="811530"/>
          </a:xfrm>
          <a:prstGeom prst="rect">
            <a:avLst/>
          </a:prstGeom>
        </p:spPr>
      </p:pic>
      <p:cxnSp>
        <p:nvCxnSpPr>
          <p:cNvPr id="2" name="直接连接符 1"/>
          <p:cNvCxnSpPr/>
          <p:nvPr userDrawn="1">
            <p:custDataLst>
              <p:tags r:id="rId5"/>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6"/>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graphicFrame>
        <p:nvGraphicFramePr>
          <p:cNvPr id="4" name="表格 3"/>
          <p:cNvGraphicFramePr/>
          <p:nvPr/>
        </p:nvGraphicFramePr>
        <p:xfrm>
          <a:off x="474980" y="992378"/>
          <a:ext cx="15069820" cy="1333500"/>
        </p:xfrm>
        <a:graphic>
          <a:graphicData uri="http://schemas.openxmlformats.org/drawingml/2006/table">
            <a:tbl>
              <a:tblPr/>
              <a:tblGrid>
                <a:gridCol w="928370"/>
                <a:gridCol w="3504565"/>
                <a:gridCol w="807085"/>
                <a:gridCol w="655955"/>
                <a:gridCol w="2151380"/>
                <a:gridCol w="1516380"/>
                <a:gridCol w="1409065"/>
              </a:tblGrid>
              <a:tr h="970915">
                <a:tc>
                  <a:txBody>
                    <a:bodyPr/>
                    <a:p>
                      <a:pPr indent="0" algn="ctr">
                        <a:buNone/>
                      </a:pPr>
                      <a:r>
                        <a:rPr lang="en-US" sz="1200" b="0">
                          <a:solidFill>
                            <a:srgbClr val="FF0000"/>
                          </a:solidFill>
                          <a:latin typeface="宋体" panose="02010600030101010101" pitchFamily="2" charset="-122"/>
                        </a:rPr>
                        <a:t>2M</a:t>
                      </a:r>
                      <a:endParaRPr lang="en-US" altLang="en-US" sz="12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宋体" panose="02010600030101010101" pitchFamily="2" charset="-122"/>
                        </a:rPr>
                        <a:t>探索物品：用拍、敲等动作探索物品，简单动作模仿，不少于1分钟。</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次数1次</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无</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小鼓（手鼓、锣鼓）</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宋体" panose="02010600030101010101" pitchFamily="2" charset="-122"/>
                        </a:rPr>
                        <a:t> </a:t>
                      </a:r>
                      <a:r>
                        <a:rPr lang="zh-CN" sz="1200" b="0">
                          <a:solidFill>
                            <a:srgbClr val="000000"/>
                          </a:solidFill>
                          <a:latin typeface="Arial" panose="020B0604020202020204" pitchFamily="34" charset="0"/>
                          <a:ea typeface="宋体" panose="02010600030101010101" pitchFamily="2" charset="-122"/>
                        </a:rPr>
                        <a:t>儿童可以使用拍、敲等动作来探索物品，能够进行简单的动作模仿，不少于1分钟。</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anose="02010600030101010101" pitchFamily="2" charset="-122"/>
                        </a:rPr>
                        <a:t> </a:t>
                      </a:r>
                      <a:r>
                        <a:rPr lang="zh-CN" sz="1200" b="0">
                          <a:solidFill>
                            <a:srgbClr val="000000"/>
                          </a:solidFill>
                          <a:latin typeface="Arial" panose="020B0604020202020204" pitchFamily="34" charset="0"/>
                          <a:ea typeface="宋体" panose="02010600030101010101" pitchFamily="2" charset="-122"/>
                        </a:rPr>
                        <a:t>儿童不能使用拍、敲等动作主动探索物品，能够进行简单的动作模仿，不少于1分钟。</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graphicFrame>
        <p:nvGraphicFramePr>
          <p:cNvPr id="5" name="表格 4"/>
          <p:cNvGraphicFramePr/>
          <p:nvPr/>
        </p:nvGraphicFramePr>
        <p:xfrm>
          <a:off x="474980" y="2720530"/>
          <a:ext cx="15714345" cy="3467100"/>
        </p:xfrm>
        <a:graphic>
          <a:graphicData uri="http://schemas.openxmlformats.org/drawingml/2006/table">
            <a:tbl>
              <a:tblPr/>
              <a:tblGrid>
                <a:gridCol w="450215"/>
                <a:gridCol w="890270"/>
                <a:gridCol w="3360420"/>
                <a:gridCol w="774065"/>
                <a:gridCol w="629285"/>
                <a:gridCol w="2063115"/>
                <a:gridCol w="1454150"/>
                <a:gridCol w="1351280"/>
              </a:tblGrid>
              <a:tr h="381000">
                <a:tc>
                  <a:txBody>
                    <a:bodyPr/>
                    <a:p>
                      <a:pPr indent="0" algn="ctr">
                        <a:buNone/>
                      </a:pPr>
                      <a:r>
                        <a:rPr lang="en-US" sz="1100" b="0">
                          <a:solidFill>
                            <a:srgbClr val="000000"/>
                          </a:solidFill>
                          <a:latin typeface="宋体" panose="02010600030101010101" pitchFamily="2" charset="-122"/>
                        </a:rPr>
                        <a:t>4</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寻声：能够用眼睛追寻声音的来源。</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儿童偏好物（声光电玩具）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儿童可以使用眼睛来寻找声音的来源。</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儿童不能使用眼睛来寻找声音的来源。</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381635">
                <a:tc>
                  <a:txBody>
                    <a:bodyPr/>
                    <a:p>
                      <a:pPr indent="0" algn="ctr">
                        <a:buNone/>
                      </a:pPr>
                      <a:r>
                        <a:rPr lang="en-US" sz="1100" b="0">
                          <a:solidFill>
                            <a:srgbClr val="000000"/>
                          </a:solidFill>
                          <a:latin typeface="宋体" panose="02010600030101010101" pitchFamily="2" charset="-122"/>
                        </a:rPr>
                        <a:t>5</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玩肢体：经常用手抓脚玩。</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次数3次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儿童可以经常用手来抓脚来玩。</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儿童不能熟练的用手来抓脚来玩。</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381000">
                <a:tc>
                  <a:txBody>
                    <a:bodyPr/>
                    <a:p>
                      <a:pPr indent="0" algn="ctr">
                        <a:buNone/>
                      </a:pPr>
                      <a:r>
                        <a:rPr lang="en-US" sz="1100" b="0">
                          <a:solidFill>
                            <a:srgbClr val="000000"/>
                          </a:solidFill>
                          <a:latin typeface="宋体" panose="02010600030101010101" pitchFamily="2" charset="-122"/>
                        </a:rPr>
                        <a:t>6</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身体探索：儿童可以进行身体部位的探索。</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儿童可以进行身体部位的探索。</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儿童不能主动进行身体部位的探索。</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744855">
                <a:tc>
                  <a:txBody>
                    <a:bodyPr/>
                    <a:p>
                      <a:pPr indent="0" algn="ctr">
                        <a:buNone/>
                      </a:pPr>
                      <a:r>
                        <a:rPr lang="en-US" sz="1100" b="0">
                          <a:solidFill>
                            <a:srgbClr val="000000"/>
                          </a:solidFill>
                          <a:latin typeface="宋体" panose="02010600030101010101" pitchFamily="2" charset="-122"/>
                        </a:rPr>
                        <a:t>7</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躲猫猫：能够玩藏猫猫，在障碍物左右摇晃头寻找目标物品或人。</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次数3次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儿童偏好物</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儿童可以在玩藏猫猫过程中，在障碍物左右摇晃头寻找目标物品或人。</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儿童不能在玩藏猫猫过程中，在障碍物左右摇晃头寻找目标物品或人。</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558800">
                <a:tc>
                  <a:txBody>
                    <a:bodyPr/>
                    <a:p>
                      <a:pPr indent="0" algn="ctr">
                        <a:buNone/>
                      </a:pPr>
                      <a:r>
                        <a:rPr lang="en-US" sz="1100" b="0">
                          <a:solidFill>
                            <a:srgbClr val="000000"/>
                          </a:solidFill>
                          <a:latin typeface="宋体" panose="02010600030101010101" pitchFamily="2" charset="-122"/>
                        </a:rPr>
                        <a:t>8</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肢体要求：能够通过拉扯表示继续游戏。</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次数3次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偏好肢体活动</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儿童可以通过拉扯他人衣物或肢体来表示想继续游戏。</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儿童不能通过拉扯他人衣物或肢体来表示想继续游戏。</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32180" y="363220"/>
            <a:ext cx="1523365" cy="384810"/>
          </a:xfrm>
          <a:prstGeom prst="rect">
            <a:avLst/>
          </a:prstGeom>
        </p:spPr>
      </p:pic>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2"/>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1323320" y="5962650"/>
            <a:ext cx="812165" cy="811530"/>
          </a:xfrm>
          <a:prstGeom prst="rect">
            <a:avLst/>
          </a:prstGeom>
        </p:spPr>
      </p:pic>
      <p:cxnSp>
        <p:nvCxnSpPr>
          <p:cNvPr id="2" name="直接连接符 1"/>
          <p:cNvCxnSpPr/>
          <p:nvPr userDrawn="1">
            <p:custDataLst>
              <p:tags r:id="rId5"/>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6"/>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kk 2023-12-29 16-17-39">
            <a:hlinkClick r:id="" action="ppaction://media"/>
          </p:cNvPr>
          <p:cNvPicPr/>
          <p:nvPr>
            <a:videoFile r:link="rId7"/>
            <p:extLst>
              <p:ext uri="{DAA4B4D4-6D71-4841-9C94-3DE7FCFB9230}">
                <p14:media xmlns:p14="http://schemas.microsoft.com/office/powerpoint/2010/main" r:embed="rId8"/>
              </p:ext>
            </p:extLst>
            <p:custDataLst>
              <p:tags r:id="rId9"/>
            </p:custDataLst>
          </p:nvPr>
        </p:nvPicPr>
        <p:blipFill>
          <a:blip r:embed="rId10"/>
          <a:stretch>
            <a:fillRect/>
          </a:stretch>
        </p:blipFill>
        <p:spPr>
          <a:xfrm>
            <a:off x="1556385" y="1071880"/>
            <a:ext cx="3215005" cy="5208905"/>
          </a:xfrm>
          <a:prstGeom prst="rect">
            <a:avLst/>
          </a:prstGeom>
        </p:spPr>
      </p:pic>
      <p:pic>
        <p:nvPicPr>
          <p:cNvPr id="5" name="kk 2023-12-29 16-20-47">
            <a:hlinkClick r:id="" action="ppaction://media"/>
          </p:cNvPr>
          <p:cNvPicPr/>
          <p:nvPr>
            <a:videoFile r:link="rId11"/>
            <p:extLst>
              <p:ext uri="{DAA4B4D4-6D71-4841-9C94-3DE7FCFB9230}">
                <p14:media xmlns:p14="http://schemas.microsoft.com/office/powerpoint/2010/main" r:embed="rId12"/>
              </p:ext>
            </p:extLst>
            <p:custDataLst>
              <p:tags r:id="rId13"/>
            </p:custDataLst>
          </p:nvPr>
        </p:nvPicPr>
        <p:blipFill>
          <a:blip r:embed="rId14"/>
          <a:stretch>
            <a:fillRect/>
          </a:stretch>
        </p:blipFill>
        <p:spPr>
          <a:xfrm>
            <a:off x="5877560" y="1071245"/>
            <a:ext cx="3074035" cy="520954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video fullScrn="0">
              <p:cMediaNode>
                <p:cTn id="8" fill="hold" display="1">
                  <p:stCondLst>
                    <p:cond delay="indefinite"/>
                  </p:stCondLst>
                </p:cTn>
                <p:tgtEl>
                  <p:spTgt spid="5"/>
                </p:tgtEl>
              </p:cMediaNode>
            </p:video>
            <p:seq concurrent="1" nextAc="seek">
              <p:cTn id="9" restart="whenNotActive" fill="hold" evtFilter="cancelBubble" nodeType="interactiveSeq">
                <p:stCondLst>
                  <p:cond evt="onClick" delay="0">
                    <p:tgtEl>
                      <p:spTgt spid="5"/>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additive="base">
                                        <p:cTn id="13"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32180" y="363220"/>
            <a:ext cx="1523365" cy="384810"/>
          </a:xfrm>
          <a:prstGeom prst="rect">
            <a:avLst/>
          </a:prstGeom>
        </p:spPr>
      </p:pic>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2"/>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1323320" y="5962650"/>
            <a:ext cx="812165" cy="811530"/>
          </a:xfrm>
          <a:prstGeom prst="rect">
            <a:avLst/>
          </a:prstGeom>
        </p:spPr>
      </p:pic>
      <p:cxnSp>
        <p:nvCxnSpPr>
          <p:cNvPr id="2" name="直接连接符 1"/>
          <p:cNvCxnSpPr/>
          <p:nvPr userDrawn="1">
            <p:custDataLst>
              <p:tags r:id="rId5"/>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6"/>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kk 2023-12-29 16-40-41">
            <a:hlinkClick r:id="" action="ppaction://media"/>
          </p:cNvPr>
          <p:cNvPicPr/>
          <p:nvPr>
            <a:videoFile r:link="rId7"/>
            <p:extLst>
              <p:ext uri="{DAA4B4D4-6D71-4841-9C94-3DE7FCFB9230}">
                <p14:media xmlns:p14="http://schemas.microsoft.com/office/powerpoint/2010/main" r:embed="rId8"/>
              </p:ext>
            </p:extLst>
            <p:custDataLst>
              <p:tags r:id="rId9"/>
            </p:custDataLst>
          </p:nvPr>
        </p:nvPicPr>
        <p:blipFill>
          <a:blip r:embed="rId10"/>
          <a:stretch>
            <a:fillRect/>
          </a:stretch>
        </p:blipFill>
        <p:spPr>
          <a:xfrm>
            <a:off x="4992370" y="928370"/>
            <a:ext cx="3445510" cy="5319395"/>
          </a:xfrm>
          <a:prstGeom prst="rect">
            <a:avLst/>
          </a:prstGeom>
        </p:spPr>
      </p:pic>
      <p:pic>
        <p:nvPicPr>
          <p:cNvPr id="8" name="kk 2023-12-29 16-38-35">
            <a:hlinkClick r:id="" action="ppaction://media"/>
          </p:cNvPr>
          <p:cNvPicPr/>
          <p:nvPr>
            <a:videoFile r:link="rId11"/>
            <p:extLst>
              <p:ext uri="{DAA4B4D4-6D71-4841-9C94-3DE7FCFB9230}">
                <p14:media xmlns:p14="http://schemas.microsoft.com/office/powerpoint/2010/main" r:embed="rId12"/>
              </p:ext>
            </p:extLst>
            <p:custDataLst>
              <p:tags r:id="rId13"/>
            </p:custDataLst>
          </p:nvPr>
        </p:nvPicPr>
        <p:blipFill>
          <a:blip r:embed="rId14"/>
          <a:stretch>
            <a:fillRect/>
          </a:stretch>
        </p:blipFill>
        <p:spPr>
          <a:xfrm>
            <a:off x="932180" y="928370"/>
            <a:ext cx="3226435" cy="531876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video fullScrn="0">
              <p:cMediaNode>
                <p:cTn id="8" fill="hold" display="1">
                  <p:stCondLst>
                    <p:cond delay="indefinite"/>
                  </p:stCondLst>
                </p:cTn>
                <p:tgtEl>
                  <p:spTgt spid="8"/>
                </p:tgtEl>
              </p:cMediaNode>
            </p:video>
            <p:seq concurrent="1" nextAc="seek">
              <p:cTn id="9" restart="whenNotActive" fill="hold" evtFilter="cancelBubble" nodeType="interactiveSeq">
                <p:stCondLst>
                  <p:cond evt="onClick" delay="0">
                    <p:tgtEl>
                      <p:spTgt spid="8"/>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additive="base">
                                        <p:cTn id="13"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4" name="表格 3"/>
          <p:cNvGraphicFramePr/>
          <p:nvPr/>
        </p:nvGraphicFramePr>
        <p:xfrm>
          <a:off x="609600" y="998093"/>
          <a:ext cx="15069820" cy="533400"/>
        </p:xfrm>
        <a:graphic>
          <a:graphicData uri="http://schemas.openxmlformats.org/drawingml/2006/table">
            <a:tbl>
              <a:tblPr/>
              <a:tblGrid>
                <a:gridCol w="928370"/>
                <a:gridCol w="3504565"/>
                <a:gridCol w="807085"/>
                <a:gridCol w="655955"/>
                <a:gridCol w="2151380"/>
                <a:gridCol w="1516380"/>
                <a:gridCol w="1409065"/>
              </a:tblGrid>
              <a:tr h="397510">
                <a:tc>
                  <a:txBody>
                    <a:bodyPr/>
                    <a:p>
                      <a:pPr indent="0" algn="ctr">
                        <a:buNone/>
                      </a:pPr>
                      <a:r>
                        <a:rPr lang="en-US" sz="1200" b="0">
                          <a:solidFill>
                            <a:srgbClr val="FF0000"/>
                          </a:solidFill>
                          <a:latin typeface="宋体" panose="02010600030101010101" pitchFamily="2" charset="-122"/>
                        </a:rPr>
                        <a:t>3M</a:t>
                      </a:r>
                      <a:endParaRPr lang="en-US" altLang="en-US" sz="12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宋体" panose="02010600030101010101" pitchFamily="2" charset="-122"/>
                        </a:rPr>
                        <a:t>因果游戏：玩因果关系的玩具达到2分钟。</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次数1次</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无</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汽车大冒险</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宋体" panose="02010600030101010101" pitchFamily="2" charset="-122"/>
                        </a:rPr>
                        <a:t> </a:t>
                      </a:r>
                      <a:r>
                        <a:rPr lang="zh-CN" sz="1200" b="0">
                          <a:solidFill>
                            <a:srgbClr val="000000"/>
                          </a:solidFill>
                          <a:latin typeface="Arial" panose="020B0604020202020204" pitchFamily="34" charset="0"/>
                          <a:ea typeface="宋体" panose="02010600030101010101" pitchFamily="2" charset="-122"/>
                        </a:rPr>
                        <a:t>儿童可以独立玩因果关系的玩具2分钟。</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anose="02010600030101010101" pitchFamily="2" charset="-122"/>
                        </a:rPr>
                        <a:t> </a:t>
                      </a:r>
                      <a:r>
                        <a:rPr lang="zh-CN" sz="1200" b="0">
                          <a:solidFill>
                            <a:srgbClr val="000000"/>
                          </a:solidFill>
                          <a:latin typeface="Arial" panose="020B0604020202020204" pitchFamily="34" charset="0"/>
                          <a:ea typeface="宋体" panose="02010600030101010101" pitchFamily="2" charset="-122"/>
                        </a:rPr>
                        <a:t>儿童不能玩因果关系的玩具2分钟。</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graphicFrame>
        <p:nvGraphicFramePr>
          <p:cNvPr id="5" name="表格 4"/>
          <p:cNvGraphicFramePr/>
          <p:nvPr/>
        </p:nvGraphicFramePr>
        <p:xfrm>
          <a:off x="609600" y="1979803"/>
          <a:ext cx="15714345" cy="5334000"/>
        </p:xfrm>
        <a:graphic>
          <a:graphicData uri="http://schemas.openxmlformats.org/drawingml/2006/table">
            <a:tbl>
              <a:tblPr/>
              <a:tblGrid>
                <a:gridCol w="450215"/>
                <a:gridCol w="890270"/>
                <a:gridCol w="3360420"/>
                <a:gridCol w="774065"/>
                <a:gridCol w="629285"/>
                <a:gridCol w="2063115"/>
                <a:gridCol w="1454150"/>
                <a:gridCol w="1351280"/>
              </a:tblGrid>
              <a:tr h="558800">
                <a:tc>
                  <a:txBody>
                    <a:bodyPr/>
                    <a:p>
                      <a:pPr indent="0" algn="ctr">
                        <a:buNone/>
                      </a:pPr>
                      <a:r>
                        <a:rPr lang="en-US" sz="1100" b="0">
                          <a:solidFill>
                            <a:srgbClr val="000000"/>
                          </a:solidFill>
                          <a:latin typeface="宋体" panose="02010600030101010101" pitchFamily="2" charset="-122"/>
                        </a:rPr>
                        <a:t>10</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推球：把放在身边的球往任意方向推2米。</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球（足球大小）</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儿童可以把放在身边的球往任意方向推2米。</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儿童不能把放在身边的球往任意方向推2米。</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930910">
                <a:tc>
                  <a:txBody>
                    <a:bodyPr/>
                    <a:p>
                      <a:pPr indent="0" algn="ctr">
                        <a:buNone/>
                      </a:pP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变化：儿童能够和不同的玩具进行互动，并在互动中展示游戏的变化性，不少于5种玩具。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球、套圈、积木</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儿童能够和不同的玩具进行互动，并在互动中展示游戏的变化性，不少于5种玩具。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儿童不能和不同的玩具进行互动，并在互动中展示游戏的变化性，不少于5种玩具。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44855">
                <a:tc>
                  <a:txBody>
                    <a:bodyPr/>
                    <a:p>
                      <a:pPr indent="0" algn="ctr">
                        <a:buNone/>
                      </a:pP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环境探索：儿童在进入到新的环境中能够进行探索活动和操作玩具达2分钟。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时长2min（超过）</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钓鱼玩具、贩卖机、声光电玩具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儿童在进入到新的环境中能够进行探索活动和操作玩具达2分钟。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儿童在进入到新的环境中不能进行探索活动和操作玩具达2分钟。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44855">
                <a:tc>
                  <a:txBody>
                    <a:bodyPr/>
                    <a:p>
                      <a:pPr indent="0" algn="ctr">
                        <a:buNone/>
                      </a:pPr>
                      <a:r>
                        <a:rPr lang="en-US" sz="1100" b="0">
                          <a:solidFill>
                            <a:srgbClr val="000000"/>
                          </a:solidFill>
                          <a:latin typeface="宋体" panose="02010600030101010101" pitchFamily="2" charset="-122"/>
                        </a:rPr>
                        <a:t>11</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运动游戏：儿童可以独立进行运动性游戏达到2分钟以上。</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球（足球大小）</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儿童可以独立进行运动性游戏，比如；跑、跳、踢球等游戏玩2分钟以上。</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儿童不能独立进行运动性游戏，比如；跑、跳、踢球等游戏玩2分钟以上。</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381635">
                <a:tc>
                  <a:txBody>
                    <a:bodyPr/>
                    <a:p>
                      <a:pPr indent="0" algn="ctr">
                        <a:buNone/>
                      </a:pPr>
                      <a:r>
                        <a:rPr lang="en-US" sz="1100" b="0">
                          <a:solidFill>
                            <a:srgbClr val="000000"/>
                          </a:solidFill>
                          <a:latin typeface="宋体" panose="02010600030101010101" pitchFamily="2" charset="-122"/>
                        </a:rPr>
                        <a:t>12</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按键玩具：能够玩带按键的玩具30s。</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带按键的玩具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儿童可以玩带按键的玩具30秒钟。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儿童不能玩带按键的玩具30秒钟。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381000">
                <a:tc>
                  <a:txBody>
                    <a:bodyPr/>
                    <a:p>
                      <a:pPr indent="0" algn="ctr">
                        <a:buNone/>
                      </a:pPr>
                      <a:r>
                        <a:rPr lang="en-US" sz="1100" b="0">
                          <a:solidFill>
                            <a:srgbClr val="000000"/>
                          </a:solidFill>
                          <a:latin typeface="宋体" panose="02010600030101010101" pitchFamily="2" charset="-122"/>
                        </a:rPr>
                        <a:t>13</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拼图：能够拼4块的拼图玩具。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拼图玩具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儿童可以独立拼4块的拼图玩具。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儿童不能独立拼4块的拼图玩具。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sp>
        <p:nvSpPr>
          <p:cNvPr id="3" name="文本框 2"/>
          <p:cNvSpPr txBox="1"/>
          <p:nvPr/>
        </p:nvSpPr>
        <p:spPr>
          <a:xfrm>
            <a:off x="1173480" y="997585"/>
            <a:ext cx="4064000" cy="368300"/>
          </a:xfrm>
          <a:prstGeom prst="rect">
            <a:avLst/>
          </a:prstGeom>
          <a:noFill/>
        </p:spPr>
        <p:txBody>
          <a:bodyPr wrap="square" rtlCol="0">
            <a:spAutoFit/>
          </a:bodyPr>
          <a:p>
            <a:r>
              <a:rPr lang="zh-CN" altLang="en-US"/>
              <a:t>人类运动技能</a:t>
            </a:r>
            <a:r>
              <a:rPr lang="zh-CN" altLang="en-US"/>
              <a:t>发展</a:t>
            </a:r>
            <a:endParaRPr lang="zh-CN" altLang="en-US"/>
          </a:p>
        </p:txBody>
      </p:sp>
      <p:sp>
        <p:nvSpPr>
          <p:cNvPr id="4" name="文本框 3"/>
          <p:cNvSpPr txBox="1"/>
          <p:nvPr/>
        </p:nvSpPr>
        <p:spPr>
          <a:xfrm>
            <a:off x="998220" y="1623060"/>
            <a:ext cx="10099675" cy="3616325"/>
          </a:xfrm>
          <a:prstGeom prst="rect">
            <a:avLst/>
          </a:prstGeom>
          <a:noFill/>
        </p:spPr>
        <p:txBody>
          <a:bodyPr wrap="square" rtlCol="0">
            <a:noAutofit/>
          </a:bodyPr>
          <a:p>
            <a:r>
              <a:rPr lang="zh-CN" altLang="en-US"/>
              <a:t>1-3岁，重点是发展基本动作模式，我们进行滚、爬、走、跑等基本身体动作，以及平衡，协调，敏捷与速度的基础素质</a:t>
            </a:r>
            <a:endParaRPr lang="zh-CN" altLang="en-US"/>
          </a:p>
        </p:txBody>
      </p:sp>
      <p:pic>
        <p:nvPicPr>
          <p:cNvPr id="5" name="图片 4"/>
          <p:cNvPicPr>
            <a:picLocks noChangeAspect="1"/>
          </p:cNvPicPr>
          <p:nvPr>
            <p:custDataLst>
              <p:tags r:id="rId5"/>
            </p:custDataLst>
          </p:nvPr>
        </p:nvPicPr>
        <p:blipFill>
          <a:blip r:embed="rId6"/>
          <a:stretch>
            <a:fillRect/>
          </a:stretch>
        </p:blipFill>
        <p:spPr>
          <a:xfrm>
            <a:off x="920115" y="2307590"/>
            <a:ext cx="7859395" cy="4200525"/>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graphicFrame>
        <p:nvGraphicFramePr>
          <p:cNvPr id="2" name="表格 1"/>
          <p:cNvGraphicFramePr/>
          <p:nvPr/>
        </p:nvGraphicFramePr>
        <p:xfrm>
          <a:off x="609600" y="886968"/>
          <a:ext cx="15069820" cy="800100"/>
        </p:xfrm>
        <a:graphic>
          <a:graphicData uri="http://schemas.openxmlformats.org/drawingml/2006/table">
            <a:tbl>
              <a:tblPr/>
              <a:tblGrid>
                <a:gridCol w="928370"/>
                <a:gridCol w="3504565"/>
                <a:gridCol w="807085"/>
                <a:gridCol w="655955"/>
                <a:gridCol w="2151380"/>
                <a:gridCol w="1516380"/>
                <a:gridCol w="1409065"/>
              </a:tblGrid>
              <a:tr h="582295">
                <a:tc>
                  <a:txBody>
                    <a:bodyPr/>
                    <a:p>
                      <a:pPr indent="0" algn="ctr">
                        <a:buNone/>
                      </a:pPr>
                      <a:r>
                        <a:rPr lang="en-US" sz="1200" b="0">
                          <a:solidFill>
                            <a:srgbClr val="FF0000"/>
                          </a:solidFill>
                          <a:latin typeface="宋体" panose="02010600030101010101" pitchFamily="2" charset="-122"/>
                        </a:rPr>
                        <a:t>4M</a:t>
                      </a:r>
                      <a:endParaRPr lang="en-US" altLang="en-US" sz="12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宋体" panose="02010600030101010101" pitchFamily="2" charset="-122"/>
                        </a:rPr>
                        <a:t>生活模仿：用玩具进行简单的生活活动操作。</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次数1次</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无</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厨房玩具</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宋体" panose="02010600030101010101" pitchFamily="2" charset="-122"/>
                        </a:rPr>
                        <a:t> </a:t>
                      </a:r>
                      <a:r>
                        <a:rPr lang="zh-CN" sz="1200" b="0">
                          <a:solidFill>
                            <a:srgbClr val="000000"/>
                          </a:solidFill>
                          <a:latin typeface="Arial" panose="020B0604020202020204" pitchFamily="34" charset="0"/>
                          <a:ea typeface="宋体" panose="02010600030101010101" pitchFamily="2" charset="-122"/>
                        </a:rPr>
                        <a:t>儿童可以使用厨房玩具进行简单的生活活动。</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anose="02010600030101010101" pitchFamily="2" charset="-122"/>
                        </a:rPr>
                        <a:t> </a:t>
                      </a:r>
                      <a:r>
                        <a:rPr lang="zh-CN" sz="1200" b="0">
                          <a:solidFill>
                            <a:srgbClr val="000000"/>
                          </a:solidFill>
                          <a:latin typeface="Arial" panose="020B0604020202020204" pitchFamily="34" charset="0"/>
                          <a:ea typeface="宋体" panose="02010600030101010101" pitchFamily="2" charset="-122"/>
                        </a:rPr>
                        <a:t>儿童不能使用厨房玩具进行简单的生活活动。</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graphicFrame>
        <p:nvGraphicFramePr>
          <p:cNvPr id="3" name="表格 2"/>
          <p:cNvGraphicFramePr/>
          <p:nvPr/>
        </p:nvGraphicFramePr>
        <p:xfrm>
          <a:off x="609600" y="2067433"/>
          <a:ext cx="15714345" cy="5143500"/>
        </p:xfrm>
        <a:graphic>
          <a:graphicData uri="http://schemas.openxmlformats.org/drawingml/2006/table">
            <a:tbl>
              <a:tblPr/>
              <a:tblGrid>
                <a:gridCol w="450215"/>
                <a:gridCol w="890270"/>
                <a:gridCol w="3360420"/>
                <a:gridCol w="774065"/>
                <a:gridCol w="629285"/>
                <a:gridCol w="2063115"/>
                <a:gridCol w="1454150"/>
                <a:gridCol w="1351280"/>
              </a:tblGrid>
              <a:tr h="621030">
                <a:tc>
                  <a:txBody>
                    <a:bodyPr/>
                    <a:p>
                      <a:pPr indent="0" algn="ctr">
                        <a:buNone/>
                      </a:pPr>
                      <a:r>
                        <a:rPr lang="en-US" sz="1100" b="0">
                          <a:solidFill>
                            <a:srgbClr val="000000"/>
                          </a:solidFill>
                          <a:latin typeface="宋体" panose="02010600030101010101" pitchFamily="2" charset="-122"/>
                        </a:rPr>
                        <a:t>15</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乱画：能够在纸上随意画3分钟。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彩笔、纸</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儿童可以拿彩笔在纸上随意画3分钟。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儿童不能拿彩笔在纸上随意画3分钟。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842010">
                <a:tc>
                  <a:txBody>
                    <a:bodyPr/>
                    <a:p>
                      <a:pPr indent="0" algn="ctr">
                        <a:buNone/>
                      </a:pPr>
                      <a:r>
                        <a:rPr lang="en-US" sz="1100" b="0">
                          <a:solidFill>
                            <a:srgbClr val="000000"/>
                          </a:solidFill>
                          <a:latin typeface="宋体" panose="02010600030101010101" pitchFamily="2" charset="-122"/>
                        </a:rPr>
                        <a:t>16</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拼搭：能够利用积木搭建火车/高楼（横着/竖着摆放）。</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木质积木</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儿童可以利用积木横着摆火车或者竖着搭高楼。</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儿童不能利用积木横着摆火车或者竖着搭高楼。</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824865">
                <a:tc>
                  <a:txBody>
                    <a:bodyPr/>
                    <a:p>
                      <a:pPr indent="0" algn="ctr">
                        <a:buNone/>
                      </a:pPr>
                      <a:r>
                        <a:rPr lang="en-US" sz="1100" b="0">
                          <a:solidFill>
                            <a:srgbClr val="000000"/>
                          </a:solidFill>
                          <a:latin typeface="宋体" panose="02010600030101010101" pitchFamily="2" charset="-122"/>
                        </a:rPr>
                        <a:t>17</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创意游戏：儿童可以有创意的进行至少两项游戏，达2种不同的物品。</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木质积木</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儿童可以有创意的进行至少两项游戏，达2种不同的物品。</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儿童不能有创意的进行至少两项游戏，达2种不同的物品。</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58800">
                <a:tc>
                  <a:txBody>
                    <a:bodyPr/>
                    <a:p>
                      <a:pPr indent="0" algn="ctr">
                        <a:buNone/>
                      </a:pPr>
                      <a:r>
                        <a:rPr lang="en-US" sz="1100" b="0">
                          <a:solidFill>
                            <a:srgbClr val="000000"/>
                          </a:solidFill>
                          <a:latin typeface="宋体" panose="02010600030101010101" pitchFamily="2" charset="-122"/>
                        </a:rPr>
                        <a:t>18</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传球游戏：能够把球传给同伴/成人。</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次数5次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球（足球大小）</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儿童可以在游戏过程把球传给同伴或者其他人5次。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儿童不能在游戏过程把球传给同伴或者其他人5次。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744855">
                <a:tc>
                  <a:txBody>
                    <a:bodyPr/>
                    <a:p>
                      <a:pPr indent="0" algn="ctr">
                        <a:buNone/>
                      </a:pPr>
                      <a:r>
                        <a:rPr lang="en-US" sz="1100" b="0">
                          <a:solidFill>
                            <a:srgbClr val="000000"/>
                          </a:solidFill>
                          <a:latin typeface="宋体" panose="02010600030101010101" pitchFamily="2" charset="-122"/>
                        </a:rPr>
                        <a:t>19</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模仿家务：能够模仿大人做家务（擦桌子、搬椅子、扫地）。</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次数3次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生活用品</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儿童可以模仿大人进行擦桌子、搬椅子、扫地等3项家务活动。</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儿童不能模仿大人进行擦桌子、搬椅子、扫地等3项家务活动。</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4" name="表格 3"/>
          <p:cNvGraphicFramePr/>
          <p:nvPr/>
        </p:nvGraphicFramePr>
        <p:xfrm>
          <a:off x="686435" y="781558"/>
          <a:ext cx="15069820" cy="800100"/>
        </p:xfrm>
        <a:graphic>
          <a:graphicData uri="http://schemas.openxmlformats.org/drawingml/2006/table">
            <a:tbl>
              <a:tblPr/>
              <a:tblGrid>
                <a:gridCol w="928370"/>
                <a:gridCol w="3504565"/>
                <a:gridCol w="807085"/>
                <a:gridCol w="655955"/>
                <a:gridCol w="2151380"/>
                <a:gridCol w="1516380"/>
                <a:gridCol w="1409065"/>
              </a:tblGrid>
              <a:tr h="582295">
                <a:tc>
                  <a:txBody>
                    <a:bodyPr/>
                    <a:p>
                      <a:pPr indent="0" algn="ctr">
                        <a:buNone/>
                      </a:pPr>
                      <a:r>
                        <a:rPr lang="en-US" sz="1200" b="0">
                          <a:solidFill>
                            <a:srgbClr val="FF0000"/>
                          </a:solidFill>
                          <a:latin typeface="宋体" panose="02010600030101010101" pitchFamily="2" charset="-122"/>
                        </a:rPr>
                        <a:t>5M</a:t>
                      </a:r>
                      <a:endParaRPr lang="en-US" altLang="en-US" sz="12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宋体" panose="02010600030101010101" pitchFamily="2" charset="-122"/>
                        </a:rPr>
                        <a:t>象征游戏：进行简单的象征性游戏，至少5情境。</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时长60s（超过）</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无</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日常工具</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宋体" panose="02010600030101010101" pitchFamily="2" charset="-122"/>
                        </a:rPr>
                        <a:t> </a:t>
                      </a:r>
                      <a:r>
                        <a:rPr lang="zh-CN" sz="1200" b="0">
                          <a:solidFill>
                            <a:srgbClr val="000000"/>
                          </a:solidFill>
                          <a:latin typeface="Arial" panose="020B0604020202020204" pitchFamily="34" charset="0"/>
                          <a:ea typeface="宋体" panose="02010600030101010101" pitchFamily="2" charset="-122"/>
                        </a:rPr>
                        <a:t>儿童可以进行60秒钟的简单的象征性游戏，至少5情境。</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anose="02010600030101010101" pitchFamily="2" charset="-122"/>
                        </a:rPr>
                        <a:t> </a:t>
                      </a:r>
                      <a:r>
                        <a:rPr lang="zh-CN" sz="1200" b="0">
                          <a:solidFill>
                            <a:srgbClr val="000000"/>
                          </a:solidFill>
                          <a:latin typeface="Arial" panose="020B0604020202020204" pitchFamily="34" charset="0"/>
                          <a:ea typeface="宋体" panose="02010600030101010101" pitchFamily="2" charset="-122"/>
                        </a:rPr>
                        <a:t>儿童不能进行60秒钟的简单的象征性游戏，至少5情境。</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graphicFrame>
        <p:nvGraphicFramePr>
          <p:cNvPr id="5" name="表格 4"/>
          <p:cNvGraphicFramePr/>
          <p:nvPr/>
        </p:nvGraphicFramePr>
        <p:xfrm>
          <a:off x="609600" y="1760093"/>
          <a:ext cx="15714345" cy="6019800"/>
        </p:xfrm>
        <a:graphic>
          <a:graphicData uri="http://schemas.openxmlformats.org/drawingml/2006/table">
            <a:tbl>
              <a:tblPr/>
              <a:tblGrid>
                <a:gridCol w="450215"/>
                <a:gridCol w="890270"/>
                <a:gridCol w="3360420"/>
                <a:gridCol w="774065"/>
                <a:gridCol w="629285"/>
                <a:gridCol w="2063115"/>
                <a:gridCol w="1454150"/>
                <a:gridCol w="1351280"/>
              </a:tblGrid>
              <a:tr h="744855">
                <a:tc>
                  <a:txBody>
                    <a:bodyPr/>
                    <a:p>
                      <a:pPr indent="0" algn="ctr">
                        <a:buNone/>
                      </a:pPr>
                      <a:r>
                        <a:rPr lang="en-US" sz="1100" b="0">
                          <a:solidFill>
                            <a:srgbClr val="000000"/>
                          </a:solidFill>
                          <a:latin typeface="宋体" panose="02010600030101010101" pitchFamily="2" charset="-122"/>
                        </a:rPr>
                        <a:t>21</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寻找缺失物：能够自发寻找缺失的玩具零件，不少于5套玩具。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次数3次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偏好玩具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儿童可以在玩玩具过程中自发寻找缺失的玩具零件3次，不少于5套玩具。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儿童不能在玩玩具过程中自发寻找缺失的玩具零件3次，不少于5套玩具。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851535">
                <a:tc>
                  <a:txBody>
                    <a:bodyPr/>
                    <a:p>
                      <a:pPr indent="0" algn="ctr">
                        <a:buNone/>
                      </a:pPr>
                      <a:r>
                        <a:rPr lang="en-US" sz="1100" b="0">
                          <a:solidFill>
                            <a:srgbClr val="000000"/>
                          </a:solidFill>
                          <a:latin typeface="宋体" panose="02010600030101010101" pitchFamily="2" charset="-122"/>
                        </a:rPr>
                        <a:t>22</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寻找人：能够进行躲猫猫游戏，主动寻找目标物品/人。</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日常工具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儿童可以在玩躲猫猫的游戏中主动寻找目标人物。</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儿童不能在玩躲猫猫的游戏中主动寻找目标人物。</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558165">
                <a:tc>
                  <a:txBody>
                    <a:bodyPr/>
                    <a:p>
                      <a:pPr indent="0" algn="ctr">
                        <a:buNone/>
                      </a:pPr>
                      <a:r>
                        <a:rPr lang="en-US" sz="1100" b="0">
                          <a:solidFill>
                            <a:srgbClr val="000000"/>
                          </a:solidFill>
                          <a:latin typeface="宋体" panose="02010600030101010101" pitchFamily="2" charset="-122"/>
                        </a:rPr>
                        <a:t>23</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功能操作：儿童可以按照玩具的功能进行玩具的操作，不少于5种玩具或物品。</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次数5次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厨房玩具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儿童可以按照5种玩具的各自功能来进行玩耍。</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儿童不能按照5种玩具的各自功能来进行玩耍。</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744855">
                <a:tc>
                  <a:txBody>
                    <a:bodyPr/>
                    <a:p>
                      <a:pPr indent="0" algn="ctr">
                        <a:buNone/>
                      </a:pPr>
                      <a:r>
                        <a:rPr lang="en-US" sz="1100" b="0">
                          <a:solidFill>
                            <a:srgbClr val="000000"/>
                          </a:solidFill>
                          <a:latin typeface="宋体" panose="02010600030101010101" pitchFamily="2" charset="-122"/>
                        </a:rPr>
                        <a:t>24</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假扮动作：能够做出3种假扮动作，如：假装喝水、假装洗脸、假装洗手等。</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次数3次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儿童可以不依靠物品来做出假装喝水、假装洗脸、假装洗手等3种假扮动作。</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儿童不能做出假装喝水、假装洗脸、假装洗手等3种假扮动作。</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744855">
                <a:tc>
                  <a:txBody>
                    <a:bodyPr/>
                    <a:p>
                      <a:pPr indent="0" algn="ctr">
                        <a:buNone/>
                      </a:pPr>
                      <a:r>
                        <a:rPr lang="en-US" sz="1100" b="0">
                          <a:solidFill>
                            <a:srgbClr val="000000"/>
                          </a:solidFill>
                          <a:latin typeface="宋体" panose="02010600030101010101" pitchFamily="2" charset="-122"/>
                        </a:rPr>
                        <a:t>25</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假扮游戏：能够使用物品来进行简单假扮类游戏：假装棍子是汽车等。</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次数4次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日常工具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儿童可以使用4种物品来进行简单假扮类游戏，如：假装棍子是汽车等。</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儿童不能使用4种物品来进行简单假扮类游戏，如：假装棍子是汽车等。</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558800">
                <a:tc>
                  <a:txBody>
                    <a:bodyPr/>
                    <a:p>
                      <a:pPr indent="0" algn="ctr">
                        <a:buNone/>
                      </a:pP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游乐设备：儿童能够在室外的游乐设备上独立地游戏达5分钟。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时长5min（超过）</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秋千、滑梯</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儿童能够在室外的游乐设备上独立地游戏达5分钟。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儿童不能在室外的游乐设备上独立地游戏达5分钟。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graphicFrame>
        <p:nvGraphicFramePr>
          <p:cNvPr id="2" name="表格 1"/>
          <p:cNvGraphicFramePr/>
          <p:nvPr/>
        </p:nvGraphicFramePr>
        <p:xfrm>
          <a:off x="686435" y="713613"/>
          <a:ext cx="15069820" cy="800100"/>
        </p:xfrm>
        <a:graphic>
          <a:graphicData uri="http://schemas.openxmlformats.org/drawingml/2006/table">
            <a:tbl>
              <a:tblPr/>
              <a:tblGrid>
                <a:gridCol w="928370"/>
                <a:gridCol w="3504565"/>
                <a:gridCol w="807085"/>
                <a:gridCol w="655955"/>
                <a:gridCol w="2151380"/>
                <a:gridCol w="1516380"/>
                <a:gridCol w="1409065"/>
              </a:tblGrid>
              <a:tr h="582295">
                <a:tc>
                  <a:txBody>
                    <a:bodyPr/>
                    <a:p>
                      <a:pPr indent="0" algn="ctr">
                        <a:buNone/>
                      </a:pPr>
                      <a:r>
                        <a:rPr lang="en-US" sz="1200" b="0">
                          <a:solidFill>
                            <a:srgbClr val="FF0000"/>
                          </a:solidFill>
                          <a:latin typeface="宋体" panose="02010600030101010101" pitchFamily="2" charset="-122"/>
                        </a:rPr>
                        <a:t>6M</a:t>
                      </a:r>
                      <a:endParaRPr lang="en-US" altLang="en-US" sz="12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宋体" panose="02010600030101010101" pitchFamily="2" charset="-122"/>
                        </a:rPr>
                        <a:t>组装玩具：组装至少5套玩具，每套至少5个部件。（每种玩具视为1次）</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次数5次</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无</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组装汽车、火车、飞机</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宋体" panose="02010600030101010101" pitchFamily="2" charset="-122"/>
                        </a:rPr>
                        <a:t> </a:t>
                      </a:r>
                      <a:r>
                        <a:rPr lang="zh-CN" sz="1200" b="0">
                          <a:solidFill>
                            <a:srgbClr val="000000"/>
                          </a:solidFill>
                          <a:latin typeface="Arial" panose="020B0604020202020204" pitchFamily="34" charset="0"/>
                          <a:ea typeface="宋体" panose="02010600030101010101" pitchFamily="2" charset="-122"/>
                        </a:rPr>
                        <a:t>儿童可以组装至少5个零部件的5套玩具。</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anose="02010600030101010101" pitchFamily="2" charset="-122"/>
                        </a:rPr>
                        <a:t> </a:t>
                      </a:r>
                      <a:r>
                        <a:rPr lang="zh-CN" sz="1200" b="0">
                          <a:solidFill>
                            <a:srgbClr val="000000"/>
                          </a:solidFill>
                          <a:latin typeface="Arial" panose="020B0604020202020204" pitchFamily="34" charset="0"/>
                          <a:ea typeface="宋体" panose="02010600030101010101" pitchFamily="2" charset="-122"/>
                        </a:rPr>
                        <a:t>儿童不能完成至少5个零部件的5套玩具的组装工作。</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graphicFrame>
        <p:nvGraphicFramePr>
          <p:cNvPr id="3" name="表格 2"/>
          <p:cNvGraphicFramePr/>
          <p:nvPr/>
        </p:nvGraphicFramePr>
        <p:xfrm>
          <a:off x="551815" y="2332863"/>
          <a:ext cx="15714345" cy="2667000"/>
        </p:xfrm>
        <a:graphic>
          <a:graphicData uri="http://schemas.openxmlformats.org/drawingml/2006/table">
            <a:tbl>
              <a:tblPr/>
              <a:tblGrid>
                <a:gridCol w="450215"/>
                <a:gridCol w="890270"/>
                <a:gridCol w="3360420"/>
                <a:gridCol w="774065"/>
                <a:gridCol w="629285"/>
                <a:gridCol w="2063115"/>
                <a:gridCol w="1454150"/>
                <a:gridCol w="1351280"/>
              </a:tblGrid>
              <a:tr h="381635">
                <a:tc>
                  <a:txBody>
                    <a:bodyPr/>
                    <a:p>
                      <a:pPr indent="0" algn="ctr">
                        <a:buNone/>
                      </a:pPr>
                      <a:r>
                        <a:rPr lang="en-US" sz="1100" b="0">
                          <a:solidFill>
                            <a:srgbClr val="000000"/>
                          </a:solidFill>
                          <a:latin typeface="宋体" panose="02010600030101010101" pitchFamily="2" charset="-122"/>
                        </a:rPr>
                        <a:t>27</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独立活动：能够独自玩玩具或活动10分钟。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偏好玩具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儿童可以独自玩玩具10分钟。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儿童不能独自玩玩具10分钟。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558800">
                <a:tc>
                  <a:txBody>
                    <a:bodyPr/>
                    <a:p>
                      <a:pPr indent="0" algn="ctr">
                        <a:buNone/>
                      </a:pPr>
                      <a:r>
                        <a:rPr lang="en-US" sz="1100" b="0">
                          <a:solidFill>
                            <a:srgbClr val="000000"/>
                          </a:solidFill>
                          <a:latin typeface="宋体" panose="02010600030101010101" pitchFamily="2" charset="-122"/>
                        </a:rPr>
                        <a:t>28</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简单组转:儿童可以完成至少3套玩具组装，每套玩具至少3个部件。</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组装汽车、火车、飞机</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儿童可以组装至少3个零部件的3套玩具。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儿童不能完成至少3个零部件的3套玩具的组装工作。</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558165">
                <a:tc>
                  <a:txBody>
                    <a:bodyPr/>
                    <a:p>
                      <a:pPr indent="0" algn="ctr">
                        <a:buNone/>
                      </a:pPr>
                      <a:r>
                        <a:rPr lang="en-US" sz="1100" b="0">
                          <a:solidFill>
                            <a:srgbClr val="000000"/>
                          </a:solidFill>
                          <a:latin typeface="宋体" panose="02010600030101010101" pitchFamily="2" charset="-122"/>
                        </a:rPr>
                        <a:t>29</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追逐游戏：能与同伴进行追逐类游戏5分钟。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儿童可以和同伴进行5分钟的追逐类游戏。</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儿童不能与同伴进行5分钟的追逐类游戏。</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381635">
                <a:tc>
                  <a:txBody>
                    <a:bodyPr/>
                    <a:p>
                      <a:pPr indent="0" algn="ctr">
                        <a:buNone/>
                      </a:pPr>
                      <a:r>
                        <a:rPr lang="en-US" sz="1100" b="0">
                          <a:solidFill>
                            <a:srgbClr val="000000"/>
                          </a:solidFill>
                          <a:latin typeface="宋体" panose="02010600030101010101" pitchFamily="2" charset="-122"/>
                        </a:rPr>
                        <a:t>30</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翻书：能够连续翻书10页。</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偏好绘本</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儿童可以独立连续翻10页感兴趣的书。</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儿童不能独立连续翻10页感兴趣的书。</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custDataLst>
              <p:tags r:id="rId5"/>
            </p:custDataLst>
          </p:nvPr>
        </p:nvGraphicFramePr>
        <p:xfrm>
          <a:off x="609600" y="878205"/>
          <a:ext cx="10627360" cy="1106805"/>
        </p:xfrm>
        <a:graphic>
          <a:graphicData uri="http://schemas.openxmlformats.org/drawingml/2006/table">
            <a:tbl>
              <a:tblPr/>
              <a:tblGrid>
                <a:gridCol w="899160"/>
                <a:gridCol w="3394075"/>
                <a:gridCol w="781685"/>
                <a:gridCol w="635635"/>
                <a:gridCol w="2083435"/>
                <a:gridCol w="1468755"/>
                <a:gridCol w="1364615"/>
              </a:tblGrid>
              <a:tr h="1106805">
                <a:tc>
                  <a:txBody>
                    <a:bodyPr/>
                    <a:p>
                      <a:pPr indent="0" algn="ctr">
                        <a:buNone/>
                      </a:pPr>
                      <a:r>
                        <a:rPr lang="en-US" sz="1200" b="0">
                          <a:solidFill>
                            <a:srgbClr val="FF0000"/>
                          </a:solidFill>
                          <a:latin typeface="宋体" panose="02010600030101010101" pitchFamily="2" charset="-122"/>
                        </a:rPr>
                        <a:t>7M</a:t>
                      </a:r>
                      <a:endParaRPr lang="en-US" altLang="en-US" sz="12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宋体" panose="02010600030101010101" pitchFamily="2" charset="-122"/>
                        </a:rPr>
                        <a:t>假扮游戏：连续5分钟生活情景的假扮游戏，或提醒下进行规则游戏。</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次数1次</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无</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厨房玩具</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宋体" panose="02010600030101010101" pitchFamily="2" charset="-122"/>
                        </a:rPr>
                        <a:t> </a:t>
                      </a:r>
                      <a:r>
                        <a:rPr lang="zh-CN" sz="1200" b="0">
                          <a:solidFill>
                            <a:srgbClr val="000000"/>
                          </a:solidFill>
                          <a:latin typeface="Arial" panose="020B0604020202020204" pitchFamily="34" charset="0"/>
                          <a:ea typeface="宋体" panose="02010600030101010101" pitchFamily="2" charset="-122"/>
                        </a:rPr>
                        <a:t>儿童可以使用厨房玩具来进行连续5分钟生活情景的假扮游戏，或提醒下进行规则游戏。</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anose="02010600030101010101" pitchFamily="2" charset="-122"/>
                        </a:rPr>
                        <a:t> </a:t>
                      </a:r>
                      <a:r>
                        <a:rPr lang="zh-CN" sz="1200" b="0">
                          <a:solidFill>
                            <a:srgbClr val="000000"/>
                          </a:solidFill>
                          <a:latin typeface="Arial" panose="020B0604020202020204" pitchFamily="34" charset="0"/>
                          <a:ea typeface="宋体" panose="02010600030101010101" pitchFamily="2" charset="-122"/>
                        </a:rPr>
                        <a:t>儿童不能使用厨房玩具来进行连续5分钟生活情景的假扮游戏，或提醒下进行规则游戏。</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graphicFrame>
        <p:nvGraphicFramePr>
          <p:cNvPr id="4" name="表格 3"/>
          <p:cNvGraphicFramePr/>
          <p:nvPr/>
        </p:nvGraphicFramePr>
        <p:xfrm>
          <a:off x="569595" y="2104263"/>
          <a:ext cx="10668000" cy="4559300"/>
        </p:xfrm>
        <a:graphic>
          <a:graphicData uri="http://schemas.openxmlformats.org/drawingml/2006/table">
            <a:tbl>
              <a:tblPr/>
              <a:tblGrid>
                <a:gridCol w="437515"/>
                <a:gridCol w="865505"/>
                <a:gridCol w="3267710"/>
                <a:gridCol w="751840"/>
                <a:gridCol w="612140"/>
                <a:gridCol w="2005330"/>
                <a:gridCol w="1414145"/>
                <a:gridCol w="1313815"/>
              </a:tblGrid>
              <a:tr h="728980">
                <a:tc>
                  <a:txBody>
                    <a:bodyPr/>
                    <a:p>
                      <a:pPr indent="0" algn="ctr">
                        <a:buNone/>
                      </a:pPr>
                      <a:r>
                        <a:rPr lang="en-US" sz="1100" b="0">
                          <a:solidFill>
                            <a:srgbClr val="000000"/>
                          </a:solidFill>
                          <a:latin typeface="宋体" panose="02010600030101010101" pitchFamily="2" charset="-122"/>
                        </a:rPr>
                        <a:t>32</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假扮角色：能够进行假扮医生与病人、超市购物、做饭等游戏3分钟。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假扮游戏玩具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儿童可以进行假扮医生与病人、超市购物、做饭等假扮类游戏3分钟。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儿童不能进行假扮医生与病人、超市购物、做饭等假扮类游戏3分钟。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905510">
                <a:tc>
                  <a:txBody>
                    <a:bodyPr/>
                    <a:p>
                      <a:pPr indent="0" algn="ctr">
                        <a:buNone/>
                      </a:pP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重复动作：儿童在游戏中能够连续的重复大动作的游戏行为以获得想要的结果，不少于2个活动。</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次数4次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篮球和篮筐、脚踩玩具火箭</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儿童在游戏中能够连续的重复大动作的游戏行为以获得更好的结果，不少于2个活动。</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儿童在游戏中不能连续的重复大动作的游戏行为以获得更好的结果，不少于2个活动。</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24535">
                <a:tc>
                  <a:txBody>
                    <a:bodyPr/>
                    <a:p>
                      <a:pPr indent="0" algn="ctr">
                        <a:buNone/>
                      </a:pPr>
                      <a:r>
                        <a:rPr lang="en-US" sz="1100" b="0">
                          <a:solidFill>
                            <a:srgbClr val="000000"/>
                          </a:solidFill>
                          <a:latin typeface="宋体" panose="02010600030101010101" pitchFamily="2" charset="-122"/>
                        </a:rPr>
                        <a:t>33</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重复搭建：能够独立使用积木进行搭建，分开，再重新搭建。</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时长3min（超过）</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积木</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儿童可以独立使用积木进行搭建，分开，再重新搭建等活动并维持3分钟。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儿童不能使用积木进行搭建，分开，再重新搭建等活动并维持3分钟。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723900">
                <a:tc>
                  <a:txBody>
                    <a:bodyPr/>
                    <a:p>
                      <a:pPr indent="0" algn="ctr">
                        <a:buNone/>
                      </a:pPr>
                      <a:r>
                        <a:rPr lang="en-US" sz="1100" b="0">
                          <a:solidFill>
                            <a:srgbClr val="000000"/>
                          </a:solidFill>
                          <a:latin typeface="宋体" panose="02010600030101010101" pitchFamily="2" charset="-122"/>
                        </a:rPr>
                        <a:t>34</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假扮情景游戏：儿童可以进行生活情景的假扮游戏，在成人提醒下进行规则游戏，连续进行3分钟以上。</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厨房玩具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儿童可以进行常见生活场景的假扮游戏，并且能够在他人提醒下进行规则游戏。</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儿童不能进行常见生活场景的假扮游戏，以及在他人提醒下进行规则游戏。</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542925">
                <a:tc>
                  <a:txBody>
                    <a:bodyPr/>
                    <a:p>
                      <a:pPr indent="0" algn="ctr">
                        <a:buNone/>
                      </a:pPr>
                      <a:r>
                        <a:rPr lang="en-US" sz="1100" b="0">
                          <a:solidFill>
                            <a:srgbClr val="000000"/>
                          </a:solidFill>
                          <a:latin typeface="宋体" panose="02010600030101010101" pitchFamily="2" charset="-122"/>
                        </a:rPr>
                        <a:t>35</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涂鸦：能够使用蜡笔在纸上有目的的涂鸦（竖线、横线）。</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时长5min（超过）</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蜡笔、纸</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儿童可以使用蜡笔在纸上有目的的涂鸦如：竖线、横线等。</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儿童不能使用蜡笔在纸上有目的的涂鸦如：竖线、横线等。</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905510">
                <a:tc>
                  <a:txBody>
                    <a:bodyPr/>
                    <a:p>
                      <a:pPr indent="0" algn="ctr">
                        <a:buNone/>
                      </a:pPr>
                      <a:r>
                        <a:rPr lang="en-US" sz="1100" b="0">
                          <a:solidFill>
                            <a:srgbClr val="000000"/>
                          </a:solidFill>
                          <a:latin typeface="宋体" panose="02010600030101010101" pitchFamily="2" charset="-122"/>
                        </a:rPr>
                        <a:t>36</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假扮活动：能够使用日常用品与玩具进行5分钟的假扮游戏（拿着水杯假装给娃娃喝水）。</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日常工具、偏好玩具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儿童可以使用日常用品与玩具进行5分钟的假扮游戏，例如：拿着水杯假装给娃娃喝水。</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儿童不能使用日常用品与玩具进行5分钟的假扮游戏，例如：拿着水杯假装给娃娃喝水。</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graphicFrame>
        <p:nvGraphicFramePr>
          <p:cNvPr id="2" name="表格 1"/>
          <p:cNvGraphicFramePr/>
          <p:nvPr/>
        </p:nvGraphicFramePr>
        <p:xfrm>
          <a:off x="706120" y="639318"/>
          <a:ext cx="15069820" cy="1066800"/>
        </p:xfrm>
        <a:graphic>
          <a:graphicData uri="http://schemas.openxmlformats.org/drawingml/2006/table">
            <a:tbl>
              <a:tblPr/>
              <a:tblGrid>
                <a:gridCol w="928370"/>
                <a:gridCol w="3504565"/>
                <a:gridCol w="807085"/>
                <a:gridCol w="655955"/>
                <a:gridCol w="2151380"/>
                <a:gridCol w="1516380"/>
                <a:gridCol w="1409065"/>
              </a:tblGrid>
              <a:tr h="776605">
                <a:tc>
                  <a:txBody>
                    <a:bodyPr/>
                    <a:p>
                      <a:pPr indent="0" algn="ctr">
                        <a:buNone/>
                      </a:pPr>
                      <a:r>
                        <a:rPr lang="en-US" sz="1200" b="0">
                          <a:solidFill>
                            <a:srgbClr val="FF0000"/>
                          </a:solidFill>
                          <a:latin typeface="宋体" panose="02010600030101010101" pitchFamily="2" charset="-122"/>
                        </a:rPr>
                        <a:t>8M</a:t>
                      </a:r>
                      <a:endParaRPr lang="en-US" altLang="en-US" sz="12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宋体" panose="02010600030101010101" pitchFamily="2" charset="-122"/>
                        </a:rPr>
                        <a:t>角色游戏：连续10分钟进行虚拟的角色扮演，并且可以进行竞赛类游戏。</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次数4次</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无</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医护用品玩具</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宋体" panose="02010600030101010101" pitchFamily="2" charset="-122"/>
                        </a:rPr>
                        <a:t> </a:t>
                      </a:r>
                      <a:r>
                        <a:rPr lang="zh-CN" sz="1200" b="0">
                          <a:solidFill>
                            <a:srgbClr val="000000"/>
                          </a:solidFill>
                          <a:latin typeface="Arial" panose="020B0604020202020204" pitchFamily="34" charset="0"/>
                          <a:ea typeface="宋体" panose="02010600030101010101" pitchFamily="2" charset="-122"/>
                        </a:rPr>
                        <a:t>儿童可以连续进行10分钟的虚拟角色扮演，并且可以进行竞赛类游戏。</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anose="02010600030101010101" pitchFamily="2" charset="-122"/>
                        </a:rPr>
                        <a:t> </a:t>
                      </a:r>
                      <a:r>
                        <a:rPr lang="zh-CN" sz="1200" b="0">
                          <a:solidFill>
                            <a:srgbClr val="000000"/>
                          </a:solidFill>
                          <a:latin typeface="Arial" panose="020B0604020202020204" pitchFamily="34" charset="0"/>
                          <a:ea typeface="宋体" panose="02010600030101010101" pitchFamily="2" charset="-122"/>
                        </a:rPr>
                        <a:t>儿童不能连续进行10分钟的虚拟角色扮演，并且可以进行竞赛类游戏。</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graphicFrame>
        <p:nvGraphicFramePr>
          <p:cNvPr id="3" name="表格 2"/>
          <p:cNvGraphicFramePr/>
          <p:nvPr/>
        </p:nvGraphicFramePr>
        <p:xfrm>
          <a:off x="609600" y="1895983"/>
          <a:ext cx="15714345" cy="5600700"/>
        </p:xfrm>
        <a:graphic>
          <a:graphicData uri="http://schemas.openxmlformats.org/drawingml/2006/table">
            <a:tbl>
              <a:tblPr/>
              <a:tblGrid>
                <a:gridCol w="450215"/>
                <a:gridCol w="890270"/>
                <a:gridCol w="3360420"/>
                <a:gridCol w="774065"/>
                <a:gridCol w="629285"/>
                <a:gridCol w="2063115"/>
                <a:gridCol w="1454150"/>
                <a:gridCol w="1351280"/>
              </a:tblGrid>
              <a:tr h="744855">
                <a:tc>
                  <a:txBody>
                    <a:bodyPr/>
                    <a:p>
                      <a:pPr indent="0" algn="ctr">
                        <a:buNone/>
                      </a:pPr>
                      <a:r>
                        <a:rPr lang="en-US" sz="1100" b="0">
                          <a:solidFill>
                            <a:srgbClr val="000000"/>
                          </a:solidFill>
                          <a:latin typeface="宋体" panose="02010600030101010101" pitchFamily="2" charset="-122"/>
                        </a:rPr>
                        <a:t>38</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手工活动：能够使用橡皮泥搓成想要的物品如：饼干、饺子等。</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时长5min（超过）</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橡皮泥</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儿童可以使用橡皮泥搓5次自己想要的物品如：饼干、饺子等</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儿童不能使用橡皮泥搓5次自己想要的物品如：饼干、饺子等</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381000">
                <a:tc>
                  <a:txBody>
                    <a:bodyPr/>
                    <a:p>
                      <a:pPr indent="0" algn="ctr">
                        <a:buNone/>
                      </a:pP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学业活动：儿童能够独立完成画画或者写字。</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时长5min（超过）</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画本</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儿童能够独立完成画画或者写字。</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儿童不能独立完成画画或者写字。</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58800">
                <a:tc>
                  <a:txBody>
                    <a:bodyPr/>
                    <a:p>
                      <a:pPr indent="0" algn="ctr">
                        <a:buNone/>
                      </a:pPr>
                      <a:r>
                        <a:rPr lang="en-US" sz="1100" b="0">
                          <a:solidFill>
                            <a:srgbClr val="000000"/>
                          </a:solidFill>
                          <a:latin typeface="宋体" panose="02010600030101010101" pitchFamily="2" charset="-122"/>
                        </a:rPr>
                        <a:t>39</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连续游戏：能够独立进行3步左右的简单游戏，持续5分钟。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走走停停</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儿童可以独立进行3步左右的简单游戏，持续5分钟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儿童不能独立进行持续5分钟的3步左右简单游戏。</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744855">
                <a:tc>
                  <a:txBody>
                    <a:bodyPr/>
                    <a:p>
                      <a:pPr indent="0" algn="ctr">
                        <a:buNone/>
                      </a:pPr>
                      <a:r>
                        <a:rPr lang="en-US" sz="1100" b="0">
                          <a:solidFill>
                            <a:srgbClr val="000000"/>
                          </a:solidFill>
                          <a:latin typeface="宋体" panose="02010600030101010101" pitchFamily="2" charset="-122"/>
                        </a:rPr>
                        <a:t>40</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竞赛游戏：儿童可以进行虚拟的角色扮演游戏，可以进行竞赛类游戏，持续进行7分钟。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儿童棋牌</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儿童可以进行虚拟的角色扮演游戏，并持续进行7分钟的竞赛类游戏。</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儿童不能进行虚拟的角色扮演游戏，并持续进行7分钟的竞赛类游戏。</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558800">
                <a:tc>
                  <a:txBody>
                    <a:bodyPr/>
                    <a:p>
                      <a:pPr indent="0" algn="ctr">
                        <a:buNone/>
                      </a:pPr>
                      <a:r>
                        <a:rPr lang="en-US" sz="1100" b="0">
                          <a:solidFill>
                            <a:srgbClr val="000000"/>
                          </a:solidFill>
                          <a:latin typeface="宋体" panose="02010600030101010101" pitchFamily="2" charset="-122"/>
                        </a:rPr>
                        <a:t>41</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主题游戏：能够进行角色版扮演游戏，并且游戏的主题是从未亲身体验过的（去太空），持续5分钟。</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儿童可以进行5分钟的从未体验过的主题角色扮演游戏。</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儿童不能进行5分钟从未体验过的主题角色扮演游戏。</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930910">
                <a:tc>
                  <a:txBody>
                    <a:bodyPr/>
                    <a:p>
                      <a:pPr indent="0" algn="ctr">
                        <a:buNone/>
                      </a:pPr>
                      <a:r>
                        <a:rPr lang="en-US" sz="1100" b="0">
                          <a:solidFill>
                            <a:srgbClr val="000000"/>
                          </a:solidFill>
                          <a:latin typeface="宋体" panose="02010600030101010101" pitchFamily="2" charset="-122"/>
                        </a:rPr>
                        <a:t>42</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集体游戏：在集体游戏中能够与同伴一起玩耍，会分享。</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次数4次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偏好玩具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儿童可以在集体游戏中与同伴一起玩耍，并分享物品或者游戏机会达到四次。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儿童不能在集体游戏中能够与同伴一起玩耍，并分享物品或者游戏机会达到四次。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740900" y="257810"/>
            <a:ext cx="1523365" cy="384810"/>
          </a:xfrm>
          <a:prstGeom prst="rect">
            <a:avLst/>
          </a:prstGeom>
        </p:spPr>
      </p:pic>
      <p:cxnSp>
        <p:nvCxnSpPr>
          <p:cNvPr id="2" name="直接连接符 1"/>
          <p:cNvCxnSpPr/>
          <p:nvPr userDrawn="1">
            <p:custDataLst>
              <p:tags r:id="rId2"/>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3"/>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4"/>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graphicFrame>
        <p:nvGraphicFramePr>
          <p:cNvPr id="5" name="表格 4"/>
          <p:cNvGraphicFramePr/>
          <p:nvPr/>
        </p:nvGraphicFramePr>
        <p:xfrm>
          <a:off x="436880" y="815213"/>
          <a:ext cx="15069820" cy="1066800"/>
        </p:xfrm>
        <a:graphic>
          <a:graphicData uri="http://schemas.openxmlformats.org/drawingml/2006/table">
            <a:tbl>
              <a:tblPr/>
              <a:tblGrid>
                <a:gridCol w="928370"/>
                <a:gridCol w="3504565"/>
                <a:gridCol w="807085"/>
                <a:gridCol w="655955"/>
                <a:gridCol w="2151380"/>
                <a:gridCol w="1516380"/>
                <a:gridCol w="1409065"/>
              </a:tblGrid>
              <a:tr h="776605">
                <a:tc>
                  <a:txBody>
                    <a:bodyPr/>
                    <a:p>
                      <a:pPr indent="0" algn="ctr">
                        <a:buNone/>
                      </a:pPr>
                      <a:r>
                        <a:rPr lang="en-US" sz="1200" b="0">
                          <a:solidFill>
                            <a:srgbClr val="FF0000"/>
                          </a:solidFill>
                          <a:latin typeface="宋体" panose="02010600030101010101" pitchFamily="2" charset="-122"/>
                        </a:rPr>
                        <a:t>9M</a:t>
                      </a:r>
                      <a:endParaRPr lang="en-US" altLang="en-US" sz="12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宋体" panose="02010600030101010101" pitchFamily="2" charset="-122"/>
                        </a:rPr>
                        <a:t>游戏问题：在游戏中找到解决问题的办法，能够接受游戏失败带来的结果。</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次数1次</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无</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儿童棋牌</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宋体" panose="02010600030101010101" pitchFamily="2" charset="-122"/>
                        </a:rPr>
                        <a:t> </a:t>
                      </a:r>
                      <a:r>
                        <a:rPr lang="zh-CN" sz="1200" b="0">
                          <a:solidFill>
                            <a:srgbClr val="000000"/>
                          </a:solidFill>
                          <a:latin typeface="Arial" panose="020B0604020202020204" pitchFamily="34" charset="0"/>
                          <a:ea typeface="宋体" panose="02010600030101010101" pitchFamily="2" charset="-122"/>
                        </a:rPr>
                        <a:t>儿童可以在游戏中找到解决问题的办法，并且能够接受游戏失败带来的结果。</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anose="02010600030101010101" pitchFamily="2" charset="-122"/>
                        </a:rPr>
                        <a:t> </a:t>
                      </a:r>
                      <a:r>
                        <a:rPr lang="zh-CN" sz="1200" b="0">
                          <a:solidFill>
                            <a:srgbClr val="000000"/>
                          </a:solidFill>
                          <a:latin typeface="Arial" panose="020B0604020202020204" pitchFamily="34" charset="0"/>
                          <a:ea typeface="宋体" panose="02010600030101010101" pitchFamily="2" charset="-122"/>
                        </a:rPr>
                        <a:t>儿童不能在游戏中找到解决问题的办法，并且接受游戏失败带来的结果。</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graphicFrame>
        <p:nvGraphicFramePr>
          <p:cNvPr id="7" name="表格 6"/>
          <p:cNvGraphicFramePr/>
          <p:nvPr/>
        </p:nvGraphicFramePr>
        <p:xfrm>
          <a:off x="609600" y="2277618"/>
          <a:ext cx="15714345" cy="4533900"/>
        </p:xfrm>
        <a:graphic>
          <a:graphicData uri="http://schemas.openxmlformats.org/drawingml/2006/table">
            <a:tbl>
              <a:tblPr/>
              <a:tblGrid>
                <a:gridCol w="450215"/>
                <a:gridCol w="890270"/>
                <a:gridCol w="3360420"/>
                <a:gridCol w="774065"/>
                <a:gridCol w="629285"/>
                <a:gridCol w="2063115"/>
                <a:gridCol w="1454150"/>
                <a:gridCol w="1351280"/>
              </a:tblGrid>
              <a:tr h="744855">
                <a:tc>
                  <a:txBody>
                    <a:bodyPr/>
                    <a:p>
                      <a:pPr indent="0" algn="ctr">
                        <a:buNone/>
                      </a:pPr>
                      <a:r>
                        <a:rPr lang="en-US" sz="1100" b="0">
                          <a:solidFill>
                            <a:srgbClr val="000000"/>
                          </a:solidFill>
                          <a:latin typeface="宋体" panose="02010600030101010101" pitchFamily="2" charset="-122"/>
                        </a:rPr>
                        <a:t>44</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复杂搭建：能够独立使用10块以上的积木搭建复杂的建筑，如：房子。</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积木</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儿童可以独立使用10块以上的积木搭建复杂的建筑，如：房子</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儿童不能独立使用10块以上的积木搭建复杂的建筑，如：房子</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558800">
                <a:tc>
                  <a:txBody>
                    <a:bodyPr/>
                    <a:p>
                      <a:pPr indent="0" algn="ctr">
                        <a:buNone/>
                      </a:pPr>
                      <a:r>
                        <a:rPr lang="en-US" sz="1100" b="0">
                          <a:solidFill>
                            <a:srgbClr val="000000"/>
                          </a:solidFill>
                          <a:latin typeface="宋体" panose="02010600030101010101" pitchFamily="2" charset="-122"/>
                        </a:rPr>
                        <a:t>45</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同伴轮流：能够在进行游戏的过程中与同伴轮流玩游戏。</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偏好游戏</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儿童可以在进行游戏的过程中与同伴轮流玩游戏。</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儿童不能在进行游戏的过程中与同伴轮流玩游戏。</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558165">
                <a:tc>
                  <a:txBody>
                    <a:bodyPr/>
                    <a:p>
                      <a:pPr indent="0" algn="ctr">
                        <a:buNone/>
                      </a:pPr>
                      <a:r>
                        <a:rPr lang="en-US" sz="1100" b="0">
                          <a:solidFill>
                            <a:srgbClr val="000000"/>
                          </a:solidFill>
                          <a:latin typeface="宋体" panose="02010600030101010101" pitchFamily="2" charset="-122"/>
                        </a:rPr>
                        <a:t>46</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解决问题：儿童在假象游戏中表现出解决问题的能力。</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时长60s（超过）</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厨房玩具</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儿童可以在假象游戏中表现出解决问题的能力。</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儿童不能在假象游戏中表现出解决问题的能力。</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744855">
                <a:tc>
                  <a:txBody>
                    <a:bodyPr/>
                    <a:p>
                      <a:pPr indent="0" algn="ctr">
                        <a:buNone/>
                      </a:pPr>
                      <a:r>
                        <a:rPr lang="en-US" sz="1100" b="0">
                          <a:solidFill>
                            <a:srgbClr val="000000"/>
                          </a:solidFill>
                          <a:latin typeface="宋体" panose="02010600030101010101" pitchFamily="2" charset="-122"/>
                        </a:rPr>
                        <a:t>47</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修改规则：在游戏过程中能够根据实际情况改变游戏的规则。</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儿童可以在游戏过程中能够根据实际情况改变一次游戏的规则。</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儿童不能在游戏过程中能够根据实际情况改变一次游戏的规则。</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558800">
                <a:tc>
                  <a:txBody>
                    <a:bodyPr/>
                    <a:p>
                      <a:pPr indent="0" algn="ctr">
                        <a:buNone/>
                      </a:pPr>
                      <a:r>
                        <a:rPr lang="en-US" sz="1100" b="0">
                          <a:solidFill>
                            <a:srgbClr val="000000"/>
                          </a:solidFill>
                          <a:latin typeface="宋体" panose="02010600030101010101" pitchFamily="2" charset="-122"/>
                        </a:rPr>
                        <a:t>48</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邀请同伴游戏：主动邀请同伴参与自己的游戏。</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次数3次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儿童可以主动邀请同伴参与自己的游戏3次。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儿童不能主动邀请同伴参与自己的游戏3次。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userDrawn="1">
            <p:custDataLst>
              <p:tags r:id="rId1"/>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2"/>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3"/>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pic>
        <p:nvPicPr>
          <p:cNvPr id="5" name="图片 4" descr="科睿教育横板"/>
          <p:cNvPicPr>
            <a:picLocks noChangeAspect="1"/>
          </p:cNvPicPr>
          <p:nvPr/>
        </p:nvPicPr>
        <p:blipFill>
          <a:blip r:embed="rId4"/>
          <a:stretch>
            <a:fillRect/>
          </a:stretch>
        </p:blipFill>
        <p:spPr>
          <a:xfrm>
            <a:off x="9680575" y="255270"/>
            <a:ext cx="1653540" cy="467995"/>
          </a:xfrm>
          <a:prstGeom prst="rect">
            <a:avLst/>
          </a:prstGeom>
        </p:spPr>
      </p:pic>
      <p:graphicFrame>
        <p:nvGraphicFramePr>
          <p:cNvPr id="6" name="表格 5"/>
          <p:cNvGraphicFramePr/>
          <p:nvPr/>
        </p:nvGraphicFramePr>
        <p:xfrm>
          <a:off x="609600" y="857758"/>
          <a:ext cx="15069820" cy="800100"/>
        </p:xfrm>
        <a:graphic>
          <a:graphicData uri="http://schemas.openxmlformats.org/drawingml/2006/table">
            <a:tbl>
              <a:tblPr/>
              <a:tblGrid>
                <a:gridCol w="928370"/>
                <a:gridCol w="3504565"/>
                <a:gridCol w="807085"/>
                <a:gridCol w="655955"/>
                <a:gridCol w="2151380"/>
                <a:gridCol w="1516380"/>
                <a:gridCol w="1409065"/>
              </a:tblGrid>
              <a:tr h="582295">
                <a:tc>
                  <a:txBody>
                    <a:bodyPr/>
                    <a:p>
                      <a:pPr indent="0" algn="ctr">
                        <a:buNone/>
                      </a:pPr>
                      <a:r>
                        <a:rPr lang="en-US" sz="1200" b="0">
                          <a:solidFill>
                            <a:srgbClr val="FF0000"/>
                          </a:solidFill>
                          <a:latin typeface="宋体" panose="02010600030101010101" pitchFamily="2" charset="-122"/>
                        </a:rPr>
                        <a:t>10M</a:t>
                      </a:r>
                      <a:endParaRPr lang="en-US" altLang="en-US" sz="12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宋体" panose="02010600030101010101" pitchFamily="2" charset="-122"/>
                        </a:rPr>
                        <a:t>规则游戏：独立进行复杂规则的游戏8种以上。</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次数1次</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无</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象棋、五子棋等</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宋体" panose="02010600030101010101" pitchFamily="2" charset="-122"/>
                        </a:rPr>
                        <a:t> </a:t>
                      </a:r>
                      <a:r>
                        <a:rPr lang="zh-CN" sz="1200" b="0">
                          <a:solidFill>
                            <a:srgbClr val="000000"/>
                          </a:solidFill>
                          <a:latin typeface="Arial" panose="020B0604020202020204" pitchFamily="34" charset="0"/>
                          <a:ea typeface="宋体" panose="02010600030101010101" pitchFamily="2" charset="-122"/>
                        </a:rPr>
                        <a:t>儿童可以独立进行8种以上的复杂规则的游戏。</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anose="02010600030101010101" pitchFamily="2" charset="-122"/>
                        </a:rPr>
                        <a:t> </a:t>
                      </a:r>
                      <a:r>
                        <a:rPr lang="zh-CN" sz="1200" b="0">
                          <a:solidFill>
                            <a:srgbClr val="000000"/>
                          </a:solidFill>
                          <a:latin typeface="Arial" panose="020B0604020202020204" pitchFamily="34" charset="0"/>
                          <a:ea typeface="宋体" panose="02010600030101010101" pitchFamily="2" charset="-122"/>
                        </a:rPr>
                        <a:t>儿童不能独立进行8种以上的复杂规则的游戏。</a:t>
                      </a:r>
                      <a:endParaRPr lang="en-US" altLang="en-US" sz="12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graphicFrame>
        <p:nvGraphicFramePr>
          <p:cNvPr id="7" name="表格 6"/>
          <p:cNvGraphicFramePr/>
          <p:nvPr/>
        </p:nvGraphicFramePr>
        <p:xfrm>
          <a:off x="609600" y="1999805"/>
          <a:ext cx="15714345" cy="5334000"/>
        </p:xfrm>
        <a:graphic>
          <a:graphicData uri="http://schemas.openxmlformats.org/drawingml/2006/table">
            <a:tbl>
              <a:tblPr/>
              <a:tblGrid>
                <a:gridCol w="450215"/>
                <a:gridCol w="890270"/>
                <a:gridCol w="3360420"/>
                <a:gridCol w="774065"/>
                <a:gridCol w="629285"/>
                <a:gridCol w="2063115"/>
                <a:gridCol w="1454150"/>
                <a:gridCol w="1351280"/>
              </a:tblGrid>
              <a:tr h="558800">
                <a:tc>
                  <a:txBody>
                    <a:bodyPr/>
                    <a:p>
                      <a:pPr indent="0" algn="ctr">
                        <a:buNone/>
                      </a:pPr>
                      <a:r>
                        <a:rPr lang="en-US" sz="1100" b="0">
                          <a:solidFill>
                            <a:srgbClr val="000000"/>
                          </a:solidFill>
                          <a:latin typeface="宋体" panose="02010600030101010101" pitchFamily="2" charset="-122"/>
                        </a:rPr>
                        <a:t>50</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游戏过渡：能够从一个游戏活动平稳过渡到另一个游戏活动。</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儿童可以从一个游戏活动平稳过渡到另一个游戏活动。</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儿童不能从一个游戏活动平稳过渡到另一个游戏活动。</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558800">
                <a:tc>
                  <a:txBody>
                    <a:bodyPr/>
                    <a:p>
                      <a:pPr indent="0" algn="ctr">
                        <a:buNone/>
                      </a:pPr>
                      <a:r>
                        <a:rPr lang="en-US" sz="1100" b="0">
                          <a:solidFill>
                            <a:srgbClr val="000000"/>
                          </a:solidFill>
                          <a:latin typeface="宋体" panose="02010600030101010101" pitchFamily="2" charset="-122"/>
                        </a:rPr>
                        <a:t>51</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制定规则：能够自己制定游戏规则并进行游戏（创造新游戏）。</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次数1次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儿童可以自己创造新的游戏，制定游戏规则并进行游戏。</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儿童不能创造新的游戏，制定游戏规则并进行游戏。</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930910">
                <a:tc>
                  <a:txBody>
                    <a:bodyPr/>
                    <a:p>
                      <a:pPr indent="0" algn="ctr">
                        <a:buNone/>
                      </a:pPr>
                      <a:r>
                        <a:rPr lang="en-US" sz="1100" b="0">
                          <a:solidFill>
                            <a:srgbClr val="000000"/>
                          </a:solidFill>
                          <a:latin typeface="宋体" panose="02010600030101010101" pitchFamily="2" charset="-122"/>
                        </a:rPr>
                        <a:t>52</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复杂游戏：儿童可以在少量口语提示下进行复杂规则的游戏5种以上，例如下棋、跳格子。</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时长15s（超过）</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儿童棋牌</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儿童可以在少量口语提示下进行复杂规则的游戏5种以上，例如：下棋、跳格子。</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儿童不能在少量口语提示下进行复杂规则的游戏5种以上，例如：下棋、跳格子。</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744855">
                <a:tc>
                  <a:txBody>
                    <a:bodyPr/>
                    <a:p>
                      <a:pPr indent="0" algn="ctr">
                        <a:buNone/>
                      </a:pPr>
                      <a:r>
                        <a:rPr lang="en-US" sz="1100" b="0">
                          <a:solidFill>
                            <a:srgbClr val="000000"/>
                          </a:solidFill>
                          <a:latin typeface="宋体" panose="02010600030101010101" pitchFamily="2" charset="-122"/>
                        </a:rPr>
                        <a:t>53</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学业相关游戏：有参照下完成画画或者写字任务。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时长10min（超过）</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画本</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儿童可以在有参照的情况下，完成10分钟的画画或者写字任务。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儿童不能在有参照的情况下，完成10分钟的画画或者写字任务。</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930910">
                <a:tc>
                  <a:txBody>
                    <a:bodyPr/>
                    <a:p>
                      <a:pPr indent="0" algn="ctr">
                        <a:buNone/>
                      </a:pPr>
                      <a:r>
                        <a:rPr lang="en-US" sz="1100" b="0">
                          <a:solidFill>
                            <a:srgbClr val="000000"/>
                          </a:solidFill>
                          <a:latin typeface="宋体" panose="02010600030101010101" pitchFamily="2" charset="-122"/>
                        </a:rPr>
                        <a:t>54</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endParaRPr lang="en-US" altLang="en-US" sz="1100" b="0">
                        <a:solidFill>
                          <a:srgbClr val="FF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宋体" panose="02010600030101010101" pitchFamily="2" charset="-122"/>
                        </a:rPr>
                        <a:t>多角色扮演游戏：能够同时扮演2种或2种以上的角色进行游戏（角色扮演，既是售货员又是收银员）。</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时长5min（超过）</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宋体" panose="02010600030101010101" pitchFamily="2" charset="-122"/>
                        </a:rPr>
                        <a:t>无</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儿童可以在游戏中同时扮演2种或2种以上的角色，例如：角色扮演，既是售货员又是收银员。</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宋体" panose="02010600030101010101" pitchFamily="2" charset="-122"/>
                        </a:rPr>
                        <a:t> </a:t>
                      </a:r>
                      <a:r>
                        <a:rPr lang="zh-CN" sz="1100" b="0">
                          <a:solidFill>
                            <a:srgbClr val="000000"/>
                          </a:solidFill>
                          <a:latin typeface="Arial" panose="020B0604020202020204" pitchFamily="34" charset="0"/>
                          <a:ea typeface="宋体" panose="02010600030101010101" pitchFamily="2" charset="-122"/>
                        </a:rPr>
                        <a:t>儿童不能在游戏中同时扮演2种或2种以上的角色，例如：角色扮演，既是售货员又是收银员。</a:t>
                      </a:r>
                      <a:endParaRPr lang="en-US" altLang="en-US" sz="11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ppt封面"/>
          <p:cNvPicPr>
            <a:picLocks noChangeAspect="1"/>
          </p:cNvPicPr>
          <p:nvPr/>
        </p:nvPicPr>
        <p:blipFill>
          <a:blip r:embed="rId1"/>
          <a:stretch>
            <a:fillRect/>
          </a:stretch>
        </p:blipFill>
        <p:spPr>
          <a:xfrm>
            <a:off x="-1905" y="-635"/>
            <a:ext cx="12193905" cy="6859270"/>
          </a:xfrm>
          <a:prstGeom prst="rect">
            <a:avLst/>
          </a:prstGeom>
        </p:spPr>
      </p:pic>
      <p:pic>
        <p:nvPicPr>
          <p:cNvPr id="5" name="图片 4" descr="4647db2e651d1a654f3bd0f635cdbfc 拷贝 2"/>
          <p:cNvPicPr>
            <a:picLocks noChangeAspect="1"/>
          </p:cNvPicPr>
          <p:nvPr/>
        </p:nvPicPr>
        <p:blipFill>
          <a:blip r:embed="rId2"/>
          <a:stretch>
            <a:fillRect/>
          </a:stretch>
        </p:blipFill>
        <p:spPr>
          <a:xfrm>
            <a:off x="-1905" y="-635"/>
            <a:ext cx="12193270" cy="6858635"/>
          </a:xfrm>
          <a:prstGeom prst="rect">
            <a:avLst/>
          </a:prstGeom>
        </p:spPr>
      </p:pic>
      <p:sp>
        <p:nvSpPr>
          <p:cNvPr id="2" name="标题 1"/>
          <p:cNvSpPr>
            <a:spLocks noGrp="1"/>
          </p:cNvSpPr>
          <p:nvPr>
            <p:ph type="ctrTitle"/>
          </p:nvPr>
        </p:nvSpPr>
        <p:spPr>
          <a:xfrm>
            <a:off x="1270000" y="1940560"/>
            <a:ext cx="7155180" cy="1725295"/>
          </a:xfrm>
        </p:spPr>
        <p:txBody>
          <a:bodyPr>
            <a:normAutofit/>
          </a:bodyPr>
          <a:p>
            <a:pPr algn="l"/>
            <a:r>
              <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rPr>
              <a:t>自理</a:t>
            </a:r>
            <a:r>
              <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rPr>
              <a:t>评估</a:t>
            </a:r>
            <a:endPar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endParaRPr>
          </a:p>
        </p:txBody>
      </p:sp>
      <p:sp>
        <p:nvSpPr>
          <p:cNvPr id="3" name="副标题 2"/>
          <p:cNvSpPr>
            <a:spLocks noGrp="1"/>
          </p:cNvSpPr>
          <p:nvPr>
            <p:ph type="subTitle" idx="1"/>
          </p:nvPr>
        </p:nvSpPr>
        <p:spPr>
          <a:xfrm>
            <a:off x="1580515" y="4255135"/>
            <a:ext cx="2940050" cy="361950"/>
          </a:xfrm>
        </p:spPr>
        <p:txBody>
          <a:bodyPr>
            <a:noAutofit/>
          </a:bodyPr>
          <a:p>
            <a:r>
              <a:rPr lang="zh-CN" altLang="en-US" sz="2000" b="1" spc="200">
                <a:solidFill>
                  <a:schemeClr val="bg1"/>
                </a:solidFill>
                <a:uFillTx/>
                <a:latin typeface="思源黑体 Medium" panose="020B0600000000000000" charset="-122"/>
                <a:ea typeface="思源黑体 Medium" panose="020B0600000000000000" charset="-122"/>
                <a:cs typeface="思源黑体 Medium" panose="020B0600000000000000" charset="-122"/>
              </a:rPr>
              <a:t>主讲人:BCBA朱雄保</a:t>
            </a:r>
            <a:endParaRPr lang="zh-CN" altLang="en-US" sz="2000" b="1" spc="200">
              <a:solidFill>
                <a:schemeClr val="bg1"/>
              </a:solidFill>
              <a:uFillTx/>
              <a:latin typeface="思源黑体 Medium" panose="020B0600000000000000" charset="-122"/>
              <a:ea typeface="思源黑体 Medium" panose="020B0600000000000000" charset="-122"/>
              <a:cs typeface="思源黑体 Medium" panose="020B0600000000000000"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graphicFrame>
        <p:nvGraphicFramePr>
          <p:cNvPr id="2" name="表格 1"/>
          <p:cNvGraphicFramePr/>
          <p:nvPr/>
        </p:nvGraphicFramePr>
        <p:xfrm>
          <a:off x="609600" y="720916"/>
          <a:ext cx="15518765" cy="812800"/>
        </p:xfrm>
        <a:graphic>
          <a:graphicData uri="http://schemas.openxmlformats.org/drawingml/2006/table">
            <a:tbl>
              <a:tblPr/>
              <a:tblGrid>
                <a:gridCol w="916940"/>
                <a:gridCol w="3260725"/>
                <a:gridCol w="934085"/>
                <a:gridCol w="637540"/>
                <a:gridCol w="2484755"/>
                <a:gridCol w="1362075"/>
                <a:gridCol w="1376680"/>
              </a:tblGrid>
              <a:tr h="574675">
                <a:tc>
                  <a:txBody>
                    <a:bodyPr/>
                    <a:p>
                      <a:pPr indent="0" algn="ctr">
                        <a:buNone/>
                      </a:pPr>
                      <a:r>
                        <a:rPr lang="en-US" sz="1100" b="0">
                          <a:solidFill>
                            <a:srgbClr val="FF0000"/>
                          </a:solidFill>
                          <a:latin typeface="微软雅黑" panose="020B0503020204020204" charset="-122"/>
                        </a:rPr>
                        <a:t>1M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进食：拿取物品后会放到嘴巴进行咀嚼。</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固体偏好食物</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儿童可以主动拿取物品后放到嘴巴咀嚼。</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儿童不能主动拿取物品并放到嘴巴咀嚼。</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graphicFrame>
        <p:nvGraphicFramePr>
          <p:cNvPr id="3" name="表格 2"/>
          <p:cNvGraphicFramePr/>
          <p:nvPr/>
        </p:nvGraphicFramePr>
        <p:xfrm>
          <a:off x="609600" y="2471293"/>
          <a:ext cx="16163290" cy="4076700"/>
        </p:xfrm>
        <a:graphic>
          <a:graphicData uri="http://schemas.openxmlformats.org/drawingml/2006/table">
            <a:tbl>
              <a:tblPr/>
              <a:tblGrid>
                <a:gridCol w="437515"/>
                <a:gridCol w="880745"/>
                <a:gridCol w="3130550"/>
                <a:gridCol w="896620"/>
                <a:gridCol w="612140"/>
                <a:gridCol w="2385695"/>
                <a:gridCol w="1307465"/>
                <a:gridCol w="1322070"/>
              </a:tblGrid>
              <a:tr h="922655">
                <a:tc>
                  <a:txBody>
                    <a:bodyPr/>
                    <a:p>
                      <a:pPr indent="0" algn="ctr">
                        <a:buNone/>
                      </a:pPr>
                      <a:r>
                        <a:rPr lang="en-US" sz="1100" b="0">
                          <a:solidFill>
                            <a:srgbClr val="000000"/>
                          </a:solidFill>
                          <a:latin typeface="微软雅黑" panose="020B0503020204020204" charset="-122"/>
                        </a:rPr>
                        <a:t>1</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咀嚼：儿童没有发展出咀嚼行为，停留在吸吮的动作；并且拿取物品较为困难一半机会拿取失败。</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儿童暂时没有发展出来咀嚼行为，停留在吸吮的动作，并且拿取物品较为困难一半机会拿取失败。</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儿童暂时没有发展出来咀嚼行为，停留在吸吮的动作，并且拿取物品较为困难较大机会拿取失败。</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551815">
                <a:tc>
                  <a:txBody>
                    <a:bodyPr/>
                    <a:p>
                      <a:pPr indent="0" algn="ctr">
                        <a:buNone/>
                      </a:pPr>
                      <a:r>
                        <a:rPr lang="en-US" sz="1100" b="0">
                          <a:solidFill>
                            <a:srgbClr val="000000"/>
                          </a:solidFill>
                          <a:latin typeface="微软雅黑" panose="020B0503020204020204" charset="-122"/>
                        </a:rPr>
                        <a:t>2</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添食：使用勺子喂能够张口舔食（至少3次）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勺子、偏好物</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儿童在他人使用勺子喂养时，能够张口舔食。</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儿童在他人使用勺子喂养时，不能主动张口舔食。</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741045">
                <a:tc>
                  <a:txBody>
                    <a:bodyPr/>
                    <a:p>
                      <a:pPr indent="0" algn="ctr">
                        <a:buNone/>
                      </a:pPr>
                      <a:r>
                        <a:rPr lang="en-US" sz="1100" b="0">
                          <a:solidFill>
                            <a:srgbClr val="000000"/>
                          </a:solidFill>
                          <a:latin typeface="微软雅黑" panose="020B0503020204020204" charset="-122"/>
                        </a:rPr>
                        <a:t>3</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吞咽：吞咽糊状的辅食</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糊状辅食</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儿童在他人使用勺子喂养时，能够主动吞咽糊状的辅食。</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儿童在他人使用勺子喂养时，主动吞咽糊状的辅食的技能较差。</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551815">
                <a:tc>
                  <a:txBody>
                    <a:bodyPr/>
                    <a:p>
                      <a:pPr indent="0" algn="ctr">
                        <a:buNone/>
                      </a:pPr>
                      <a:r>
                        <a:rPr lang="en-US" sz="1100" b="0">
                          <a:solidFill>
                            <a:srgbClr val="000000"/>
                          </a:solidFill>
                          <a:latin typeface="微软雅黑" panose="020B0503020204020204" charset="-122"/>
                        </a:rPr>
                        <a:t>4</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辅助喝水：大人托杯下能够喝水</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开口杯</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儿童可以在大人托着开口杯的情况下喝水3次。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儿童不能够在大人托着开口杯的情况下喝水3次。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32180" y="363220"/>
            <a:ext cx="1523365" cy="384810"/>
          </a:xfrm>
          <a:prstGeom prst="rect">
            <a:avLst/>
          </a:prstGeom>
        </p:spPr>
      </p:pic>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2"/>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1323320" y="5962650"/>
            <a:ext cx="812165" cy="811530"/>
          </a:xfrm>
          <a:prstGeom prst="rect">
            <a:avLst/>
          </a:prstGeom>
        </p:spPr>
      </p:pic>
      <p:cxnSp>
        <p:nvCxnSpPr>
          <p:cNvPr id="2" name="直接连接符 1"/>
          <p:cNvCxnSpPr/>
          <p:nvPr userDrawn="1">
            <p:custDataLst>
              <p:tags r:id="rId5"/>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6"/>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graphicFrame>
        <p:nvGraphicFramePr>
          <p:cNvPr id="4" name="表格 3"/>
          <p:cNvGraphicFramePr/>
          <p:nvPr/>
        </p:nvGraphicFramePr>
        <p:xfrm>
          <a:off x="609600" y="1051433"/>
          <a:ext cx="15518765" cy="546100"/>
        </p:xfrm>
        <a:graphic>
          <a:graphicData uri="http://schemas.openxmlformats.org/drawingml/2006/table">
            <a:tbl>
              <a:tblPr/>
              <a:tblGrid>
                <a:gridCol w="916940"/>
                <a:gridCol w="3260725"/>
                <a:gridCol w="934085"/>
                <a:gridCol w="637540"/>
                <a:gridCol w="2484755"/>
                <a:gridCol w="1362075"/>
                <a:gridCol w="1376680"/>
              </a:tblGrid>
              <a:tr h="386080">
                <a:tc>
                  <a:txBody>
                    <a:bodyPr/>
                    <a:p>
                      <a:pPr indent="0" algn="ctr">
                        <a:buNone/>
                      </a:pPr>
                      <a:r>
                        <a:rPr lang="en-US" sz="1100" b="0">
                          <a:solidFill>
                            <a:srgbClr val="FF0000"/>
                          </a:solidFill>
                          <a:latin typeface="微软雅黑" panose="020B0503020204020204" charset="-122"/>
                        </a:rPr>
                        <a:t>2M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生活配合：配合家长完成自理事项，每天至少3次。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儿童可以主动配合家长完成自理事项。</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儿童不能主动配合家长完成自理事项。</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graphicFrame>
        <p:nvGraphicFramePr>
          <p:cNvPr id="5" name="表格 4"/>
          <p:cNvGraphicFramePr/>
          <p:nvPr>
            <p:custDataLst>
              <p:tags r:id="rId7"/>
            </p:custDataLst>
          </p:nvPr>
        </p:nvGraphicFramePr>
        <p:xfrm>
          <a:off x="542925" y="1941830"/>
          <a:ext cx="11039475" cy="3242310"/>
        </p:xfrm>
        <a:graphic>
          <a:graphicData uri="http://schemas.openxmlformats.org/drawingml/2006/table">
            <a:tbl>
              <a:tblPr/>
              <a:tblGrid>
                <a:gridCol w="440055"/>
                <a:gridCol w="886460"/>
                <a:gridCol w="3149600"/>
                <a:gridCol w="901700"/>
                <a:gridCol w="615950"/>
                <a:gridCol w="2400300"/>
                <a:gridCol w="1315085"/>
                <a:gridCol w="1330325"/>
              </a:tblGrid>
              <a:tr h="483870">
                <a:tc>
                  <a:txBody>
                    <a:bodyPr/>
                    <a:p>
                      <a:pPr indent="0" algn="ctr">
                        <a:buNone/>
                      </a:pPr>
                      <a:r>
                        <a:rPr lang="en-US" sz="1100" b="0">
                          <a:solidFill>
                            <a:srgbClr val="000000"/>
                          </a:solidFill>
                          <a:latin typeface="微软雅黑" panose="020B0503020204020204" charset="-122"/>
                        </a:rPr>
                        <a:t>6</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帽子活动：独立拉下头上的帽子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帽子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儿童可以独立拉下3次戴在头上的帽子。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儿童不能独立拉下3次戴在头上的帽子。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689610">
                <a:tc>
                  <a:txBody>
                    <a:bodyPr/>
                    <a:p>
                      <a:pPr indent="0" algn="ctr">
                        <a:buNone/>
                      </a:pPr>
                      <a:r>
                        <a:rPr lang="en-US" sz="1100" b="0">
                          <a:solidFill>
                            <a:srgbClr val="000000"/>
                          </a:solidFill>
                          <a:latin typeface="微软雅黑" panose="020B0503020204020204" charset="-122"/>
                        </a:rPr>
                        <a:t>7</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声音表达小便：大小便前会使用声音或动作表示</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儿童可以使用声音或动作表示自己即将大小便。</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儿童不能使用声音或动作表示自己即将大小便。</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689610">
                <a:tc>
                  <a:txBody>
                    <a:bodyPr/>
                    <a:p>
                      <a:pPr indent="0" algn="ctr">
                        <a:buNone/>
                      </a:pPr>
                      <a:r>
                        <a:rPr lang="en-US" sz="1100" b="0">
                          <a:solidFill>
                            <a:srgbClr val="000000"/>
                          </a:solidFill>
                          <a:latin typeface="微软雅黑" panose="020B0503020204020204" charset="-122"/>
                        </a:rPr>
                        <a:t>8</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奶杯喝水：儿童可以双手配合独立完成用奶瓶喝水。</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奶瓶</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儿童可以使用双手配合独立完成用奶瓶喝水。</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儿童不能使用双手配合用奶瓶喝水。</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689610">
                <a:tc>
                  <a:txBody>
                    <a:bodyPr/>
                    <a:p>
                      <a:pPr indent="0" algn="ctr">
                        <a:buNone/>
                      </a:pPr>
                      <a:r>
                        <a:rPr lang="en-US" sz="1100" b="0">
                          <a:solidFill>
                            <a:srgbClr val="000000"/>
                          </a:solidFill>
                          <a:latin typeface="微软雅黑" panose="020B0503020204020204" charset="-122"/>
                        </a:rPr>
                        <a:t>9</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抓握动作：抓握勺子，使用勺子的凹面盛上食物。</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勺子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儿童可以抓握勺子，并使用勺子的凹面盛上食物。</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儿童不能抓握勺子，并盛上食物。</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689610">
                <a:tc>
                  <a:txBody>
                    <a:bodyPr/>
                    <a:p>
                      <a:pPr indent="0" algn="ctr">
                        <a:buNone/>
                      </a:pPr>
                      <a:r>
                        <a:rPr lang="en-US" sz="1100" b="0">
                          <a:solidFill>
                            <a:srgbClr val="000000"/>
                          </a:solidFill>
                          <a:latin typeface="微软雅黑" panose="020B0503020204020204" charset="-122"/>
                        </a:rPr>
                        <a:t>10</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配合穿衣：穿衣时，能够主动把胳膊伸进衣袖两侧。</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上衣</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儿童在穿衣时，可以主动把胳膊伸进衣袖两侧。</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儿童在穿衣时，不能主动把胳膊伸进衣袖两侧。</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sp>
        <p:nvSpPr>
          <p:cNvPr id="3" name="文本框 2"/>
          <p:cNvSpPr txBox="1"/>
          <p:nvPr/>
        </p:nvSpPr>
        <p:spPr>
          <a:xfrm>
            <a:off x="1173480" y="997585"/>
            <a:ext cx="4064000" cy="368300"/>
          </a:xfrm>
          <a:prstGeom prst="rect">
            <a:avLst/>
          </a:prstGeom>
          <a:noFill/>
        </p:spPr>
        <p:txBody>
          <a:bodyPr wrap="square" rtlCol="0">
            <a:spAutoFit/>
          </a:bodyPr>
          <a:p>
            <a:r>
              <a:rPr lang="zh-CN" altLang="en-US"/>
              <a:t>人类运动技能</a:t>
            </a:r>
            <a:r>
              <a:rPr lang="zh-CN" altLang="en-US"/>
              <a:t>发展</a:t>
            </a:r>
            <a:endParaRPr lang="zh-CN" altLang="en-US"/>
          </a:p>
        </p:txBody>
      </p:sp>
      <p:sp>
        <p:nvSpPr>
          <p:cNvPr id="5" name="文本框 4"/>
          <p:cNvSpPr txBox="1"/>
          <p:nvPr/>
        </p:nvSpPr>
        <p:spPr>
          <a:xfrm>
            <a:off x="845185" y="1684655"/>
            <a:ext cx="10702290" cy="3960495"/>
          </a:xfrm>
          <a:prstGeom prst="rect">
            <a:avLst/>
          </a:prstGeom>
          <a:noFill/>
        </p:spPr>
        <p:txBody>
          <a:bodyPr wrap="square" rtlCol="0">
            <a:noAutofit/>
          </a:bodyPr>
          <a:p>
            <a:r>
              <a:rPr lang="zh-CN" altLang="en-US"/>
              <a:t>2-7岁，重点是基本动作技能(FMS：fundamental movement skills)。基本动作技能是身体活动和体育运动水平提高的基础，也被看做是学习和发展运动技能的基石。简单说，动作技能=动作和动作模式+身体运动能力。</a:t>
            </a:r>
            <a:endParaRPr lang="zh-CN" altLang="en-US"/>
          </a:p>
          <a:p>
            <a:endParaRPr lang="zh-CN" altLang="en-US"/>
          </a:p>
          <a:p>
            <a:endParaRPr lang="zh-CN" altLang="en-US"/>
          </a:p>
          <a:p>
            <a:r>
              <a:rPr lang="zh-CN" altLang="en-US"/>
              <a:t>这个时期，标志着儿童早期发展的一个重要里程碑，孩子身体的30多个运动基本特征开始出现。随着幼儿的感知能力和平衡能力的发展，孩子的运动感知意识也会出现。如下图，我们可以看到孩子的三种基本动作技能学习与发展，其中身体稳定与平衡技能也称非移动技能。</a:t>
            </a:r>
            <a:endParaRPr lang="zh-CN" altLang="en-US"/>
          </a:p>
          <a:p>
            <a:endParaRPr lang="zh-CN" altLang="en-US"/>
          </a:p>
          <a:p>
            <a:endParaRPr lang="zh-CN" altLang="en-US"/>
          </a:p>
          <a:p>
            <a:endParaRPr lang="zh-CN" altLang="en-US"/>
          </a:p>
          <a:p>
            <a:r>
              <a:rPr lang="zh-CN" altLang="en-US"/>
              <a:t>最后，孩子们不会完全自然的获得所有的基本动作技能，他们需要有组织的教学活动，才会学会和掌握这些技能，学会这些动作技能的孩子，才更有可能和更乐意参加学校和社区举办的运动项目。</a:t>
            </a:r>
            <a:endParaRPr lang="zh-CN" alt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1056195"/>
          <a:ext cx="15518765" cy="1358900"/>
        </p:xfrm>
        <a:graphic>
          <a:graphicData uri="http://schemas.openxmlformats.org/drawingml/2006/table">
            <a:tbl>
              <a:tblPr/>
              <a:tblGrid>
                <a:gridCol w="916940"/>
                <a:gridCol w="3260725"/>
                <a:gridCol w="934085"/>
                <a:gridCol w="637540"/>
                <a:gridCol w="2484755"/>
                <a:gridCol w="1362075"/>
                <a:gridCol w="1376680"/>
              </a:tblGrid>
              <a:tr h="960755">
                <a:tc>
                  <a:txBody>
                    <a:bodyPr/>
                    <a:p>
                      <a:pPr indent="0" algn="ctr">
                        <a:buNone/>
                      </a:pPr>
                      <a:r>
                        <a:rPr lang="en-US" sz="1100" b="0">
                          <a:solidFill>
                            <a:srgbClr val="FF0000"/>
                          </a:solidFill>
                          <a:latin typeface="微软雅黑" panose="020B0503020204020204" charset="-122"/>
                        </a:rPr>
                        <a:t>3M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控制小便：儿童能够完成四项活动中的两项，如使用奶瓶喝水、使用勺子吃东西、脱简单的衣服、控制小便。（不同项目为1次）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次数2次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勺子、水杯、衣服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儿童可以独立完成使用奶瓶喝水、使用勺子吃东西、脱简单的衣服、控制小便等四项活动中的两项。</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儿童不能独立完成使用奶瓶喝水、使用勺子吃东西、脱简单的衣服、控制小便等四项活动中的两项。</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graphicFrame>
        <p:nvGraphicFramePr>
          <p:cNvPr id="6" name="表格 5"/>
          <p:cNvGraphicFramePr/>
          <p:nvPr/>
        </p:nvGraphicFramePr>
        <p:xfrm>
          <a:off x="609600" y="3667633"/>
          <a:ext cx="16163290" cy="546100"/>
        </p:xfrm>
        <a:graphic>
          <a:graphicData uri="http://schemas.openxmlformats.org/drawingml/2006/table">
            <a:tbl>
              <a:tblPr/>
              <a:tblGrid>
                <a:gridCol w="437515"/>
                <a:gridCol w="880745"/>
                <a:gridCol w="3130550"/>
                <a:gridCol w="896620"/>
                <a:gridCol w="612140"/>
                <a:gridCol w="2385695"/>
                <a:gridCol w="1307465"/>
                <a:gridCol w="1322070"/>
              </a:tblGrid>
              <a:tr h="370840">
                <a:tc>
                  <a:txBody>
                    <a:bodyPr/>
                    <a:p>
                      <a:pPr indent="0" algn="ctr">
                        <a:buNone/>
                      </a:pPr>
                      <a:r>
                        <a:rPr lang="en-US" sz="1100" b="0">
                          <a:solidFill>
                            <a:srgbClr val="000000"/>
                          </a:solidFill>
                          <a:latin typeface="微软雅黑" panose="020B0503020204020204" charset="-122"/>
                        </a:rPr>
                        <a:t>12</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擦嘴：能够自己使用毛巾擦嘴</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毛巾</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儿童可以自己使用毛巾来擦嘴。</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儿童不能独立使用毛巾来擦嘴。</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nvGraphicFramePr>
        <p:xfrm>
          <a:off x="609600" y="951421"/>
          <a:ext cx="15518765" cy="812800"/>
        </p:xfrm>
        <a:graphic>
          <a:graphicData uri="http://schemas.openxmlformats.org/drawingml/2006/table">
            <a:tbl>
              <a:tblPr/>
              <a:tblGrid>
                <a:gridCol w="916940"/>
                <a:gridCol w="3260725"/>
                <a:gridCol w="934085"/>
                <a:gridCol w="637540"/>
                <a:gridCol w="2484755"/>
                <a:gridCol w="1362075"/>
                <a:gridCol w="1376680"/>
              </a:tblGrid>
              <a:tr h="574675">
                <a:tc>
                  <a:txBody>
                    <a:bodyPr/>
                    <a:p>
                      <a:pPr indent="0" algn="ctr">
                        <a:buNone/>
                      </a:pPr>
                      <a:r>
                        <a:rPr lang="en-US" sz="1100" b="0">
                          <a:solidFill>
                            <a:srgbClr val="FF0000"/>
                          </a:solidFill>
                          <a:latin typeface="微软雅黑" panose="020B0503020204020204" charset="-122"/>
                        </a:rPr>
                        <a:t>4M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模仿家务：模仿成人进行部分家务、并且能要求上厕所。（同时达成记录为1次）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日常用品</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儿童可以主动模仿成人进行部分家务、并且能要求上厕所。</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儿童不能主动模仿成人进行家务、不能主动要求上厕所。</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graphicFrame>
        <p:nvGraphicFramePr>
          <p:cNvPr id="4" name="表格 3"/>
          <p:cNvGraphicFramePr/>
          <p:nvPr>
            <p:custDataLst>
              <p:tags r:id="rId5"/>
            </p:custDataLst>
          </p:nvPr>
        </p:nvGraphicFramePr>
        <p:xfrm>
          <a:off x="568325" y="1637665"/>
          <a:ext cx="11065510" cy="4857115"/>
        </p:xfrm>
        <a:graphic>
          <a:graphicData uri="http://schemas.openxmlformats.org/drawingml/2006/table">
            <a:tbl>
              <a:tblPr/>
              <a:tblGrid>
                <a:gridCol w="441325"/>
                <a:gridCol w="887730"/>
                <a:gridCol w="3157220"/>
                <a:gridCol w="904240"/>
                <a:gridCol w="616585"/>
                <a:gridCol w="2406650"/>
                <a:gridCol w="1318895"/>
                <a:gridCol w="1332865"/>
              </a:tblGrid>
              <a:tr h="768350">
                <a:tc>
                  <a:txBody>
                    <a:bodyPr/>
                    <a:p>
                      <a:pPr indent="0" algn="ctr">
                        <a:buNone/>
                      </a:pPr>
                      <a:r>
                        <a:rPr lang="en-US" sz="1100" b="0">
                          <a:solidFill>
                            <a:srgbClr val="000000"/>
                          </a:solidFill>
                          <a:latin typeface="微软雅黑" panose="020B0503020204020204" charset="-122"/>
                        </a:rPr>
                        <a:t>14</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辨别吃的物品：能够独立区分可以吃的和不可以吃的各五种。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次数10次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常见食物和物品</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儿童可以独立在常见的食物和物品中区分出5种可以吃的和5种不可以吃的</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儿童不能在常见的食物和物品中区分出5种可以吃的和5种不可以吃的</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953135">
                <a:tc>
                  <a:txBody>
                    <a:bodyPr/>
                    <a:p>
                      <a:pPr indent="0" algn="ctr">
                        <a:buNone/>
                      </a:pPr>
                      <a:r>
                        <a:rPr lang="en-US" sz="1100" b="0">
                          <a:solidFill>
                            <a:srgbClr val="000000"/>
                          </a:solidFill>
                          <a:latin typeface="微软雅黑" panose="020B0503020204020204" charset="-122"/>
                        </a:rPr>
                        <a:t>15</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常规活动：完成四项活动，如使用奶瓶喝水、使用勺子吃东西、脱简单的衣服、控制小便。（不同项目为1次）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次数4次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勺子、水杯、衣服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儿童可以独立完成使用奶瓶喝水、使用勺子吃东西、脱简单的衣服、控制小便等这四项活动。</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儿童不能独立完成使用奶瓶喝水、使用勺子吃东西、脱简单的衣服、控制小便等四项活动。</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591820">
                <a:tc>
                  <a:txBody>
                    <a:bodyPr/>
                    <a:p>
                      <a:pPr indent="0" algn="ctr">
                        <a:buNone/>
                      </a:pPr>
                      <a:r>
                        <a:rPr lang="en-US" sz="1100" b="0">
                          <a:solidFill>
                            <a:srgbClr val="000000"/>
                          </a:solidFill>
                          <a:latin typeface="微软雅黑" panose="020B0503020204020204" charset="-122"/>
                        </a:rPr>
                        <a:t>16</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用勺子：独自用勺子吃饭达到50%的时长，每次5分钟以上。</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勺子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儿童可以独立用勺子吃半顿饭。（50%的吃饭时长）</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儿童不能独立用勺子吃半顿饭。（50%的吃饭时长）</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414655">
                <a:tc>
                  <a:txBody>
                    <a:bodyPr/>
                    <a:p>
                      <a:pPr indent="0" algn="ctr">
                        <a:buNone/>
                      </a:pPr>
                      <a:r>
                        <a:rPr lang="en-US" sz="1100" b="0">
                          <a:solidFill>
                            <a:srgbClr val="000000"/>
                          </a:solidFill>
                          <a:latin typeface="微软雅黑" panose="020B0503020204020204" charset="-122"/>
                        </a:rPr>
                        <a:t>17</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用吸管：能够使用吸管喝水</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吸管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儿童可以独立使用吸管喝水。</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儿童不能独立使用吸管喝水。</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768985">
                <a:tc>
                  <a:txBody>
                    <a:bodyPr/>
                    <a:p>
                      <a:pPr indent="0" algn="ctr">
                        <a:buNone/>
                      </a:pPr>
                      <a:r>
                        <a:rPr lang="en-US" sz="1100" b="0">
                          <a:solidFill>
                            <a:srgbClr val="000000"/>
                          </a:solidFill>
                          <a:latin typeface="微软雅黑" panose="020B0503020204020204" charset="-122"/>
                        </a:rPr>
                        <a:t>18</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使用开口杯：儿童可以在提问下进行如厕，可以使用开口杯喝水。（同时达到记为1次）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开口杯</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儿童可以在他人的提问下进行如厕，并且可以使用开口杯喝水。</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儿童不能在他人的提问下进行如厕，并使用开口杯喝水。</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591820">
                <a:tc>
                  <a:txBody>
                    <a:bodyPr/>
                    <a:p>
                      <a:pPr indent="0" algn="ctr">
                        <a:buNone/>
                      </a:pPr>
                      <a:r>
                        <a:rPr lang="en-US" sz="1100" b="0">
                          <a:solidFill>
                            <a:srgbClr val="000000"/>
                          </a:solidFill>
                          <a:latin typeface="微软雅黑" panose="020B0503020204020204" charset="-122"/>
                        </a:rPr>
                        <a:t>19</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表达如厕：能够主动表达尿湿了、已经排便</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儿童可以主动表达裤子尿湿了、已经排便了。</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儿童不能主动表达裤子尿湿了、已经排便了。</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768350">
                <a:tc>
                  <a:txBody>
                    <a:bodyPr/>
                    <a:p>
                      <a:pPr indent="0" algn="ctr">
                        <a:buNone/>
                      </a:pPr>
                      <a:r>
                        <a:rPr lang="en-US" sz="1100" b="0">
                          <a:solidFill>
                            <a:srgbClr val="000000"/>
                          </a:solidFill>
                          <a:latin typeface="微软雅黑" panose="020B0503020204020204" charset="-122"/>
                        </a:rPr>
                        <a:t>20</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刷洗工作：能够在大人的帮助下完成刷牙、洗手、洗脸等清洁工作。每项记录为1次。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牙刷、毛巾、洗手液</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儿童可以在大人的帮助下完成刷牙、洗手、洗脸等清洁工作。</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儿童不能在大人的帮助下完成刷牙、洗手、洗脸等清洁工作。</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graphicFrame>
        <p:nvGraphicFramePr>
          <p:cNvPr id="2" name="表格 1"/>
          <p:cNvGraphicFramePr/>
          <p:nvPr/>
        </p:nvGraphicFramePr>
        <p:xfrm>
          <a:off x="676910" y="872363"/>
          <a:ext cx="15518765" cy="1092200"/>
        </p:xfrm>
        <a:graphic>
          <a:graphicData uri="http://schemas.openxmlformats.org/drawingml/2006/table">
            <a:tbl>
              <a:tblPr/>
              <a:tblGrid>
                <a:gridCol w="916940"/>
                <a:gridCol w="3260725"/>
                <a:gridCol w="934085"/>
                <a:gridCol w="637540"/>
                <a:gridCol w="2484755"/>
                <a:gridCol w="1362075"/>
                <a:gridCol w="1376680"/>
              </a:tblGrid>
              <a:tr h="772160">
                <a:tc>
                  <a:txBody>
                    <a:bodyPr/>
                    <a:p>
                      <a:pPr indent="0" algn="ctr">
                        <a:buNone/>
                      </a:pPr>
                      <a:r>
                        <a:rPr lang="en-US" sz="1100" b="0">
                          <a:solidFill>
                            <a:srgbClr val="FF0000"/>
                          </a:solidFill>
                          <a:latin typeface="微软雅黑" panose="020B0503020204020204" charset="-122"/>
                        </a:rPr>
                        <a:t>5M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衣物活动：完成四项活动，穿外套、穿鞋子、解开大纽扣和区分衣服的前后。（每项活动记录1次）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儿童可以自己完成穿外套、穿鞋子、解开大纽扣和区分衣服的前后等四项活动。</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儿童不能独立完成穿外套、穿鞋子、解开大纽扣和区分衣服的前后等四项活动。</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graphicFrame>
        <p:nvGraphicFramePr>
          <p:cNvPr id="3" name="表格 2"/>
          <p:cNvGraphicFramePr/>
          <p:nvPr/>
        </p:nvGraphicFramePr>
        <p:xfrm>
          <a:off x="609600" y="2448433"/>
          <a:ext cx="16163290" cy="4076700"/>
        </p:xfrm>
        <a:graphic>
          <a:graphicData uri="http://schemas.openxmlformats.org/drawingml/2006/table">
            <a:tbl>
              <a:tblPr/>
              <a:tblGrid>
                <a:gridCol w="437515"/>
                <a:gridCol w="880745"/>
                <a:gridCol w="3130550"/>
                <a:gridCol w="896620"/>
                <a:gridCol w="612140"/>
                <a:gridCol w="2385695"/>
                <a:gridCol w="1307465"/>
                <a:gridCol w="1322070"/>
              </a:tblGrid>
              <a:tr h="370840">
                <a:tc>
                  <a:txBody>
                    <a:bodyPr/>
                    <a:p>
                      <a:pPr indent="0" algn="ctr">
                        <a:buNone/>
                      </a:pPr>
                      <a:r>
                        <a:rPr lang="en-US" sz="1100" b="0">
                          <a:solidFill>
                            <a:srgbClr val="000000"/>
                          </a:solidFill>
                          <a:latin typeface="微软雅黑" panose="020B0503020204020204" charset="-122"/>
                        </a:rPr>
                        <a:t>22</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擦鼻涕：能够自己使用纸巾擦鼻涕</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纸巾</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儿童可以自己使用纸巾擦鼻涕。</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儿童不能独立使用纸巾擦鼻涕。</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370840">
                <a:tc>
                  <a:txBody>
                    <a:bodyPr/>
                    <a:p>
                      <a:pPr indent="0" algn="ctr">
                        <a:buNone/>
                      </a:pPr>
                      <a:r>
                        <a:rPr lang="en-US" sz="1100" b="0">
                          <a:solidFill>
                            <a:srgbClr val="000000"/>
                          </a:solidFill>
                          <a:latin typeface="微软雅黑" panose="020B0503020204020204" charset="-122"/>
                        </a:rPr>
                        <a:t>23</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解裤子：能够自己解开松紧带的裤子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带松紧带的裤子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儿童可以自己解开带松紧带的裤子。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儿童不能独立解开带松紧带的裤子。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922020">
                <a:tc>
                  <a:txBody>
                    <a:bodyPr/>
                    <a:p>
                      <a:pPr indent="0" algn="ctr">
                        <a:buNone/>
                      </a:pPr>
                      <a:r>
                        <a:rPr lang="en-US" sz="1100" b="0">
                          <a:solidFill>
                            <a:srgbClr val="000000"/>
                          </a:solidFill>
                          <a:latin typeface="微软雅黑" panose="020B0503020204020204" charset="-122"/>
                        </a:rPr>
                        <a:t>24</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穿脱物品：儿童可以独立完成四项活动中的三项，穿外套、穿鞋子、解开大纽扣和区分衣服的前后。（每项活动记录为1次）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外套、鞋子、带纽扣的上衣</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儿童可以自己完成穿外套、穿鞋子、解开大纽扣和区分衣服的前后等四项活动中的三项活动。</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儿童不能自己完成穿外套、穿鞋子、解开大纽扣和区分衣服的前后等四项活动中的三项活动。</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551815">
                <a:tc>
                  <a:txBody>
                    <a:bodyPr/>
                    <a:p>
                      <a:pPr indent="0" algn="ctr">
                        <a:buNone/>
                      </a:pPr>
                      <a:r>
                        <a:rPr lang="en-US" sz="1100" b="0">
                          <a:solidFill>
                            <a:srgbClr val="000000"/>
                          </a:solidFill>
                          <a:latin typeface="微软雅黑" panose="020B0503020204020204" charset="-122"/>
                        </a:rPr>
                        <a:t>25</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无鞋带鞋：能够自己穿上袜子并且穿上没有鞋带的鞋子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袜子、鞋子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儿童可以自己穿上袜子并且穿上没有鞋带的鞋子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儿童不能独立完成自己穿上袜子和没有鞋带的鞋子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551815">
                <a:tc>
                  <a:txBody>
                    <a:bodyPr/>
                    <a:p>
                      <a:pPr indent="0" algn="ctr">
                        <a:buNone/>
                      </a:pPr>
                      <a:r>
                        <a:rPr lang="en-US" sz="1100" b="0">
                          <a:solidFill>
                            <a:srgbClr val="000000"/>
                          </a:solidFill>
                          <a:latin typeface="微软雅黑" panose="020B0503020204020204" charset="-122"/>
                        </a:rPr>
                        <a:t>26</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脱上衣：能够自己脱去已脱一袖的上衣</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上衣</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儿童可以自己脱去已经脱了一个袖子的上衣。</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儿童不能独立脱去已经脱了一个袖子的上衣。</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graphicFrame>
        <p:nvGraphicFramePr>
          <p:cNvPr id="2" name="表格 1"/>
          <p:cNvGraphicFramePr/>
          <p:nvPr/>
        </p:nvGraphicFramePr>
        <p:xfrm>
          <a:off x="753745" y="845376"/>
          <a:ext cx="15518765" cy="812800"/>
        </p:xfrm>
        <a:graphic>
          <a:graphicData uri="http://schemas.openxmlformats.org/drawingml/2006/table">
            <a:tbl>
              <a:tblPr/>
              <a:tblGrid>
                <a:gridCol w="916940"/>
                <a:gridCol w="3260725"/>
                <a:gridCol w="934085"/>
                <a:gridCol w="637540"/>
                <a:gridCol w="2484755"/>
                <a:gridCol w="1362075"/>
                <a:gridCol w="1376680"/>
              </a:tblGrid>
              <a:tr h="574675">
                <a:tc>
                  <a:txBody>
                    <a:bodyPr/>
                    <a:p>
                      <a:pPr indent="0" algn="ctr">
                        <a:buNone/>
                      </a:pPr>
                      <a:r>
                        <a:rPr lang="en-US" sz="1100" b="0">
                          <a:solidFill>
                            <a:srgbClr val="FF0000"/>
                          </a:solidFill>
                          <a:latin typeface="微软雅黑" panose="020B0503020204020204" charset="-122"/>
                        </a:rPr>
                        <a:t>6M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小便活动：完成小便并且完成简单的清洁工作（同时完成记录1次）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儿童可以自己完成小便并且完成简单的清洁工作。</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儿童不能独立完成小便和简单的清洁工作。</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graphicFrame>
        <p:nvGraphicFramePr>
          <p:cNvPr id="3" name="表格 2"/>
          <p:cNvGraphicFramePr/>
          <p:nvPr>
            <p:custDataLst>
              <p:tags r:id="rId5"/>
            </p:custDataLst>
          </p:nvPr>
        </p:nvGraphicFramePr>
        <p:xfrm>
          <a:off x="629285" y="2295525"/>
          <a:ext cx="10953115" cy="2243455"/>
        </p:xfrm>
        <a:graphic>
          <a:graphicData uri="http://schemas.openxmlformats.org/drawingml/2006/table">
            <a:tbl>
              <a:tblPr/>
              <a:tblGrid>
                <a:gridCol w="436880"/>
                <a:gridCol w="878840"/>
                <a:gridCol w="3124835"/>
                <a:gridCol w="895350"/>
                <a:gridCol w="610870"/>
                <a:gridCol w="2381250"/>
                <a:gridCol w="1305560"/>
                <a:gridCol w="1319530"/>
              </a:tblGrid>
              <a:tr h="933450">
                <a:tc>
                  <a:txBody>
                    <a:bodyPr/>
                    <a:p>
                      <a:pPr indent="0" algn="ctr">
                        <a:buNone/>
                      </a:pPr>
                      <a:r>
                        <a:rPr lang="en-US" sz="1100" b="0">
                          <a:solidFill>
                            <a:srgbClr val="000000"/>
                          </a:solidFill>
                          <a:latin typeface="微软雅黑" panose="020B0503020204020204" charset="-122"/>
                        </a:rPr>
                        <a:t>28</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小便：儿童可以在口语提示下完成小便和简单的清洁工作（同时完成记录1次）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儿童可以在口语提示下完成小便和简单的清洁工作。</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儿童不能在口语提示下完成小便和简单的清洁工作。</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655320">
                <a:tc>
                  <a:txBody>
                    <a:bodyPr/>
                    <a:p>
                      <a:pPr indent="0" algn="ctr">
                        <a:buNone/>
                      </a:pPr>
                      <a:r>
                        <a:rPr lang="en-US" sz="1100" b="0">
                          <a:solidFill>
                            <a:srgbClr val="000000"/>
                          </a:solidFill>
                          <a:latin typeface="微软雅黑" panose="020B0503020204020204" charset="-122"/>
                        </a:rPr>
                        <a:t>29</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使用筷子：能够使用筷子吃饭</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筷子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儿童可以自己使用筷子吃饭。</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儿童不能独立使用筷子吃饭。</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654685">
                <a:tc>
                  <a:txBody>
                    <a:bodyPr/>
                    <a:p>
                      <a:pPr indent="0" algn="ctr">
                        <a:buNone/>
                      </a:pPr>
                      <a:r>
                        <a:rPr lang="en-US" sz="1100" b="0">
                          <a:solidFill>
                            <a:srgbClr val="000000"/>
                          </a:solidFill>
                          <a:latin typeface="微软雅黑" panose="020B0503020204020204" charset="-122"/>
                        </a:rPr>
                        <a:t>30</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简单衣物：能够自己穿脱简单衣物</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上衣、裤子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儿童可以自己穿脱简单的衣物。</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儿童不能独立穿脱简单的衣物。</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nvGraphicFramePr>
        <p:xfrm>
          <a:off x="609600" y="787591"/>
          <a:ext cx="15518765" cy="812800"/>
        </p:xfrm>
        <a:graphic>
          <a:graphicData uri="http://schemas.openxmlformats.org/drawingml/2006/table">
            <a:tbl>
              <a:tblPr/>
              <a:tblGrid>
                <a:gridCol w="916940"/>
                <a:gridCol w="3260725"/>
                <a:gridCol w="934085"/>
                <a:gridCol w="637540"/>
                <a:gridCol w="2484755"/>
                <a:gridCol w="1362075"/>
                <a:gridCol w="1376680"/>
              </a:tblGrid>
              <a:tr h="574675">
                <a:tc>
                  <a:txBody>
                    <a:bodyPr/>
                    <a:p>
                      <a:pPr indent="0" algn="ctr">
                        <a:buNone/>
                      </a:pPr>
                      <a:r>
                        <a:rPr lang="en-US" sz="1100" b="0">
                          <a:solidFill>
                            <a:srgbClr val="FF0000"/>
                          </a:solidFill>
                          <a:latin typeface="微软雅黑" panose="020B0503020204020204" charset="-122"/>
                        </a:rPr>
                        <a:t>7M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如厕活动：完成脱穿衣服和如厕事项（同时完成记录1次）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儿童可以自己完成脱穿衣服和如厕事项。</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儿童不能独立完成脱穿衣服和如厕事项。</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graphicFrame>
        <p:nvGraphicFramePr>
          <p:cNvPr id="4" name="表格 3"/>
          <p:cNvGraphicFramePr/>
          <p:nvPr>
            <p:custDataLst>
              <p:tags r:id="rId5"/>
            </p:custDataLst>
          </p:nvPr>
        </p:nvGraphicFramePr>
        <p:xfrm>
          <a:off x="499110" y="1903095"/>
          <a:ext cx="11269980" cy="4636770"/>
        </p:xfrm>
        <a:graphic>
          <a:graphicData uri="http://schemas.openxmlformats.org/drawingml/2006/table">
            <a:tbl>
              <a:tblPr/>
              <a:tblGrid>
                <a:gridCol w="449580"/>
                <a:gridCol w="904240"/>
                <a:gridCol w="3215640"/>
                <a:gridCol w="920750"/>
                <a:gridCol w="628650"/>
                <a:gridCol w="2450465"/>
                <a:gridCol w="1343025"/>
                <a:gridCol w="1357630"/>
              </a:tblGrid>
              <a:tr h="513080">
                <a:tc>
                  <a:txBody>
                    <a:bodyPr/>
                    <a:p>
                      <a:pPr indent="0" algn="ctr">
                        <a:buNone/>
                      </a:pPr>
                      <a:r>
                        <a:rPr lang="en-US" sz="1100" b="0">
                          <a:solidFill>
                            <a:srgbClr val="000000"/>
                          </a:solidFill>
                          <a:latin typeface="微软雅黑" panose="020B0503020204020204" charset="-122"/>
                        </a:rPr>
                        <a:t>32</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水壶倒水：能够独立从小水壶中倒水</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小水壶</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儿童可以自己从小水壶中往杯中倒水</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儿童不能独立从小水壶中往杯中倒水</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965200">
                <a:tc>
                  <a:txBody>
                    <a:bodyPr/>
                    <a:p>
                      <a:pPr indent="0" algn="ctr">
                        <a:buNone/>
                      </a:pPr>
                      <a:r>
                        <a:rPr lang="en-US" sz="1100" b="0">
                          <a:solidFill>
                            <a:srgbClr val="000000"/>
                          </a:solidFill>
                          <a:latin typeface="微软雅黑" panose="020B0503020204020204" charset="-122"/>
                        </a:rPr>
                        <a:t>33</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餐具使用：能使用部分餐具吃饭，很少洒在桌子上</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小勺、碗、盘子、筷子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儿童可以自己使用小勺、碗、盘子、筷子等部分餐具吃饭，很少洒在桌子上。</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儿童不能独立使用小勺、碗、盘子、筷子等部分餐具吃饭，很少洒在桌子上。</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965835">
                <a:tc>
                  <a:txBody>
                    <a:bodyPr/>
                    <a:p>
                      <a:pPr indent="0" algn="ctr">
                        <a:buNone/>
                      </a:pPr>
                      <a:r>
                        <a:rPr lang="en-US" sz="1100" b="0">
                          <a:solidFill>
                            <a:srgbClr val="000000"/>
                          </a:solidFill>
                          <a:latin typeface="微软雅黑" panose="020B0503020204020204" charset="-122"/>
                        </a:rPr>
                        <a:t>34</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清洗活动：能够自己洗脸（开水龙头，搓脸），漱口（洗牙缝、漱咽、吐出）</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儿童可以自己打开水龙头，搓脸完成洗脸，并能自己完成漱口。</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儿童不能独立完成洗脸和漱口。</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730250">
                <a:tc>
                  <a:txBody>
                    <a:bodyPr/>
                    <a:p>
                      <a:pPr indent="0" algn="ctr">
                        <a:buNone/>
                      </a:pPr>
                      <a:r>
                        <a:rPr lang="en-US" sz="1100" b="0">
                          <a:solidFill>
                            <a:srgbClr val="000000"/>
                          </a:solidFill>
                          <a:latin typeface="微软雅黑" panose="020B0503020204020204" charset="-122"/>
                        </a:rPr>
                        <a:t>35</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卫生活动：儿童能够完成80%的工作内容，脱穿衣服和如厕事项。</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儿童可以自己完成脱穿衣服和如厕事项等80%的工作内容。</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儿童不能独立完成脱穿衣服和如厕事项等80%的工作内容。</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731520">
                <a:tc>
                  <a:txBody>
                    <a:bodyPr/>
                    <a:p>
                      <a:pPr indent="0" algn="ctr">
                        <a:buNone/>
                      </a:pPr>
                      <a:r>
                        <a:rPr lang="en-US" sz="1100" b="0">
                          <a:solidFill>
                            <a:srgbClr val="000000"/>
                          </a:solidFill>
                          <a:latin typeface="微软雅黑" panose="020B0503020204020204" charset="-122"/>
                        </a:rPr>
                        <a:t>36</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物品归放：活动结束后，能够将玩具、图书放回原处</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玩具、图书</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儿童可以自己在活动结束后，将玩具、图书放回原处。</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儿童不能独立在活动结束后，将玩具、图书放回原处。</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730885">
                <a:tc>
                  <a:txBody>
                    <a:bodyPr/>
                    <a:p>
                      <a:pPr indent="0" algn="ctr">
                        <a:buNone/>
                      </a:pPr>
                      <a:r>
                        <a:rPr lang="en-US" sz="1100" b="0">
                          <a:solidFill>
                            <a:srgbClr val="000000"/>
                          </a:solidFill>
                          <a:latin typeface="微软雅黑" panose="020B0503020204020204" charset="-122"/>
                        </a:rPr>
                        <a:t>37</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厕后整理：上完厕所能够自己整理好衣服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儿童可以自己上完厕所后，整理好衣服。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儿童不能独立在上完厕所后，整理好衣服。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nvGraphicFramePr>
        <p:xfrm>
          <a:off x="609600" y="984123"/>
          <a:ext cx="15518765" cy="1092200"/>
        </p:xfrm>
        <a:graphic>
          <a:graphicData uri="http://schemas.openxmlformats.org/drawingml/2006/table">
            <a:tbl>
              <a:tblPr/>
              <a:tblGrid>
                <a:gridCol w="916940"/>
                <a:gridCol w="3260725"/>
                <a:gridCol w="934085"/>
                <a:gridCol w="637540"/>
                <a:gridCol w="2484755"/>
                <a:gridCol w="1362075"/>
                <a:gridCol w="1376680"/>
              </a:tblGrid>
              <a:tr h="772160">
                <a:tc>
                  <a:txBody>
                    <a:bodyPr/>
                    <a:p>
                      <a:pPr indent="0" algn="ctr">
                        <a:buNone/>
                      </a:pPr>
                      <a:r>
                        <a:rPr lang="en-US" sz="1100" b="0">
                          <a:solidFill>
                            <a:srgbClr val="FF0000"/>
                          </a:solidFill>
                          <a:latin typeface="微软雅黑" panose="020B0503020204020204" charset="-122"/>
                        </a:rPr>
                        <a:t>8M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清洁活动：按照规则完成吃饭、穿衣、如厕、清洁等活动。（每项记录为1次）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次数4次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儿童可以自己完成按照规则吃饭、穿衣、如厕、清洁等活动。</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儿童不能独立完成按照规则吃饭、穿衣、如厕、清洁等活动。</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graphicFrame>
        <p:nvGraphicFramePr>
          <p:cNvPr id="4" name="表格 3"/>
          <p:cNvGraphicFramePr/>
          <p:nvPr>
            <p:custDataLst>
              <p:tags r:id="rId5"/>
            </p:custDataLst>
          </p:nvPr>
        </p:nvGraphicFramePr>
        <p:xfrm>
          <a:off x="609600" y="2538730"/>
          <a:ext cx="10972800" cy="3688715"/>
        </p:xfrm>
        <a:graphic>
          <a:graphicData uri="http://schemas.openxmlformats.org/drawingml/2006/table">
            <a:tbl>
              <a:tblPr/>
              <a:tblGrid>
                <a:gridCol w="437515"/>
                <a:gridCol w="880745"/>
                <a:gridCol w="3130550"/>
                <a:gridCol w="896620"/>
                <a:gridCol w="612140"/>
                <a:gridCol w="2385695"/>
                <a:gridCol w="1307465"/>
                <a:gridCol w="1322070"/>
              </a:tblGrid>
              <a:tr h="548005">
                <a:tc>
                  <a:txBody>
                    <a:bodyPr/>
                    <a:p>
                      <a:pPr indent="0" algn="ctr">
                        <a:buNone/>
                      </a:pPr>
                      <a:r>
                        <a:rPr lang="en-US" sz="1100" b="0">
                          <a:solidFill>
                            <a:srgbClr val="000000"/>
                          </a:solidFill>
                          <a:latin typeface="微软雅黑" panose="020B0503020204020204" charset="-122"/>
                        </a:rPr>
                        <a:t>39</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叠毛巾：能够自己叠毛巾被</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毛巾被</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儿童可以自己叠毛巾被。</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儿童不能独立完成叠毛巾被的活动。</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781050">
                <a:tc>
                  <a:txBody>
                    <a:bodyPr/>
                    <a:p>
                      <a:pPr indent="0" algn="ctr">
                        <a:buNone/>
                      </a:pPr>
                      <a:r>
                        <a:rPr lang="en-US" sz="1100" b="0">
                          <a:solidFill>
                            <a:srgbClr val="000000"/>
                          </a:solidFill>
                          <a:latin typeface="微软雅黑" panose="020B0503020204020204" charset="-122"/>
                        </a:rPr>
                        <a:t>40</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涉及精准活动：能够成功使用按扣、拉链、按钮。（每项记录1次）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儿童可以自己成功使用按扣、拉链、按钮等。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儿童不能成功使用按扣、拉链、按钮等。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1030605">
                <a:tc>
                  <a:txBody>
                    <a:bodyPr/>
                    <a:p>
                      <a:pPr indent="0" algn="ctr">
                        <a:buNone/>
                      </a:pPr>
                      <a:r>
                        <a:rPr lang="en-US" sz="1100" b="0">
                          <a:solidFill>
                            <a:srgbClr val="000000"/>
                          </a:solidFill>
                          <a:latin typeface="微软雅黑" panose="020B0503020204020204" charset="-122"/>
                        </a:rPr>
                        <a:t>41</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日常卫生活动：儿童能够完成80%的工作内容，按照规则完成吃饭、穿衣、如厕、清洁等活动。（每项记录为1次）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次数4次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儿童可以自己按照规则完成吃饭、穿衣、如厕、清洁等活动的80%工作内容。</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儿童不能独立完成按照规则吃饭、穿衣、如厕、清洁等活动的80%工作内容。</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781050">
                <a:tc>
                  <a:txBody>
                    <a:bodyPr/>
                    <a:p>
                      <a:pPr indent="0" algn="ctr">
                        <a:buNone/>
                      </a:pPr>
                      <a:r>
                        <a:rPr lang="en-US" sz="1100" b="0">
                          <a:solidFill>
                            <a:srgbClr val="000000"/>
                          </a:solidFill>
                          <a:latin typeface="微软雅黑" panose="020B0503020204020204" charset="-122"/>
                        </a:rPr>
                        <a:t>42</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增减衣物：能够根据冷热增减衣物</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衣物</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儿童可以根据根据天气的冷热去增加或者减少衣物。</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儿童不能根据天气的冷热去增加或者减少衣物。</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548005">
                <a:tc>
                  <a:txBody>
                    <a:bodyPr/>
                    <a:p>
                      <a:pPr indent="0" algn="ctr">
                        <a:buNone/>
                      </a:pPr>
                      <a:r>
                        <a:rPr lang="en-US" sz="1100" b="0">
                          <a:solidFill>
                            <a:srgbClr val="000000"/>
                          </a:solidFill>
                          <a:latin typeface="微软雅黑" panose="020B0503020204020204" charset="-122"/>
                        </a:rPr>
                        <a:t>43</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系鞋带：能够自己系鞋带</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带鞋带的鞋子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儿童可以自己系上鞋带。</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儿童不能独立完成系鞋带。</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nvGraphicFramePr>
        <p:xfrm>
          <a:off x="609600" y="1112393"/>
          <a:ext cx="15518765" cy="1092200"/>
        </p:xfrm>
        <a:graphic>
          <a:graphicData uri="http://schemas.openxmlformats.org/drawingml/2006/table">
            <a:tbl>
              <a:tblPr/>
              <a:tblGrid>
                <a:gridCol w="916940"/>
                <a:gridCol w="3260725"/>
                <a:gridCol w="934085"/>
                <a:gridCol w="637540"/>
                <a:gridCol w="2484755"/>
                <a:gridCol w="1362075"/>
                <a:gridCol w="1376680"/>
              </a:tblGrid>
              <a:tr h="772160">
                <a:tc>
                  <a:txBody>
                    <a:bodyPr/>
                    <a:p>
                      <a:pPr indent="0" algn="ctr">
                        <a:buNone/>
                      </a:pPr>
                      <a:r>
                        <a:rPr lang="en-US" sz="1100" b="0">
                          <a:solidFill>
                            <a:srgbClr val="FF0000"/>
                          </a:solidFill>
                          <a:latin typeface="微软雅黑" panose="020B0503020204020204" charset="-122"/>
                        </a:rPr>
                        <a:t>9M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自理工具：灵活操作自理活动中的工具，以及更为精细的活动。</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日常工具</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儿童可以自己灵活操作自理活动中的各种工具以及更为精细的活动。</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儿童不能灵活操作自理活动中的各种各种工具以及更为精细的活动。</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graphicFrame>
        <p:nvGraphicFramePr>
          <p:cNvPr id="4" name="表格 3"/>
          <p:cNvGraphicFramePr/>
          <p:nvPr>
            <p:custDataLst>
              <p:tags r:id="rId5"/>
            </p:custDataLst>
          </p:nvPr>
        </p:nvGraphicFramePr>
        <p:xfrm>
          <a:off x="609600" y="2839720"/>
          <a:ext cx="10972800" cy="2712720"/>
        </p:xfrm>
        <a:graphic>
          <a:graphicData uri="http://schemas.openxmlformats.org/drawingml/2006/table">
            <a:tbl>
              <a:tblPr/>
              <a:tblGrid>
                <a:gridCol w="437515"/>
                <a:gridCol w="880745"/>
                <a:gridCol w="3130550"/>
                <a:gridCol w="896620"/>
                <a:gridCol w="612140"/>
                <a:gridCol w="2385695"/>
                <a:gridCol w="1307465"/>
                <a:gridCol w="1322070"/>
              </a:tblGrid>
              <a:tr h="730250">
                <a:tc>
                  <a:txBody>
                    <a:bodyPr/>
                    <a:p>
                      <a:pPr indent="0" algn="ctr">
                        <a:buNone/>
                      </a:pPr>
                      <a:r>
                        <a:rPr lang="en-US" sz="1100" b="0">
                          <a:solidFill>
                            <a:srgbClr val="000000"/>
                          </a:solidFill>
                          <a:latin typeface="微软雅黑" panose="020B0503020204020204" charset="-122"/>
                        </a:rPr>
                        <a:t>45</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倒水：能够往杯子里倒水，不撒出来</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杯子</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儿童可以往杯子里倒水，不撒出来。</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儿童不能独立往杯子里倒水，不撒出来。</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730885">
                <a:tc>
                  <a:txBody>
                    <a:bodyPr/>
                    <a:p>
                      <a:pPr indent="0" algn="ctr">
                        <a:buNone/>
                      </a:pPr>
                      <a:r>
                        <a:rPr lang="en-US" sz="1100" b="0">
                          <a:solidFill>
                            <a:srgbClr val="000000"/>
                          </a:solidFill>
                          <a:latin typeface="微软雅黑" panose="020B0503020204020204" charset="-122"/>
                        </a:rPr>
                        <a:t>46</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工具使用：儿童在工具的使用上存在困难，80%以上的工具可以灵活使用。</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日常工具</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儿童可以自己灵活使用80%的日常工具。</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儿童不能灵活使用80%的日常工具。</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521335">
                <a:tc>
                  <a:txBody>
                    <a:bodyPr/>
                    <a:p>
                      <a:pPr indent="0" algn="ctr">
                        <a:buNone/>
                      </a:pPr>
                      <a:r>
                        <a:rPr lang="en-US" sz="1100" b="0">
                          <a:solidFill>
                            <a:srgbClr val="000000"/>
                          </a:solidFill>
                          <a:latin typeface="微软雅黑" panose="020B0503020204020204" charset="-122"/>
                        </a:rPr>
                        <a:t>47</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扣纽扣：能够自己扣纽扣</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带纽扣的上衣</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儿童可以自己扣上衣服上的纽扣。</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儿童不能独立扣上衣服上的纽扣。</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730250">
                <a:tc>
                  <a:txBody>
                    <a:bodyPr/>
                    <a:p>
                      <a:pPr indent="0" algn="ctr">
                        <a:buNone/>
                      </a:pPr>
                      <a:r>
                        <a:rPr lang="en-US" sz="1100" b="0">
                          <a:solidFill>
                            <a:srgbClr val="000000"/>
                          </a:solidFill>
                          <a:latin typeface="微软雅黑" panose="020B0503020204020204" charset="-122"/>
                        </a:rPr>
                        <a:t>48</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辩衣服正反：穿脱衣物能够分清楚正反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衣物</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儿童可以自己在穿脱衣物时分清楚正反。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儿童不能在穿脱衣物时分清楚正反。</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userDrawn="1">
            <p:custDataLst>
              <p:tags r:id="rId1"/>
            </p:custDataLst>
          </p:nvPr>
        </p:nvCxnSpPr>
        <p:spPr>
          <a:xfrm>
            <a:off x="0" y="488950"/>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2"/>
            </p:custDataLst>
          </p:nvPr>
        </p:nvCxnSpPr>
        <p:spPr>
          <a:xfrm>
            <a:off x="11334115" y="488950"/>
            <a:ext cx="86614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userDrawn="1">
            <p:custDataLst>
              <p:tags r:id="rId3"/>
            </p:custDataLst>
          </p:nvPr>
        </p:nvSpPr>
        <p:spPr>
          <a:xfrm>
            <a:off x="7306310" y="6264275"/>
            <a:ext cx="5104130" cy="460375"/>
          </a:xfrm>
          <a:prstGeom prst="rect">
            <a:avLst/>
          </a:prstGeom>
          <a:noFill/>
        </p:spPr>
        <p:txBody>
          <a:bodyPr wrap="square">
            <a:spAutoFit/>
          </a:bodyPr>
          <a:p>
            <a:r>
              <a:rPr lang="zh-CN" sz="1200" b="1" dirty="0">
                <a:solidFill>
                  <a:srgbClr val="5DB8C5"/>
                </a:solidFill>
                <a:latin typeface="楷体" panose="02010609060101010101" charset="-122"/>
                <a:ea typeface="楷体" panose="02010609060101010101" charset="-122"/>
                <a:cs typeface="楷体" panose="02010609060101010101" charset="-122"/>
              </a:rPr>
              <a:t>用科技成就弱势群体的未来</a:t>
            </a:r>
            <a:endParaRPr lang="zh-CN" sz="1200" b="1" dirty="0">
              <a:solidFill>
                <a:srgbClr val="5DB8C5"/>
              </a:solidFill>
              <a:latin typeface="楷体" panose="02010609060101010101" charset="-122"/>
              <a:ea typeface="楷体" panose="02010609060101010101" charset="-122"/>
              <a:cs typeface="楷体" panose="02010609060101010101" charset="-122"/>
            </a:endParaRPr>
          </a:p>
          <a:p>
            <a:r>
              <a:rPr lang="en-US" altLang="zh-CN" sz="1200" b="1" dirty="0">
                <a:solidFill>
                  <a:srgbClr val="5DB8C5"/>
                </a:solidFill>
                <a:latin typeface="楷体" panose="02010609060101010101" charset="-122"/>
                <a:ea typeface="楷体" panose="02010609060101010101" charset="-122"/>
                <a:cs typeface="楷体" panose="02010609060101010101" charset="-122"/>
              </a:rPr>
              <a:t>Use technology to achieve the future of disadvantaged groups</a:t>
            </a:r>
            <a:endParaRPr lang="en-US" altLang="zh-CN" sz="1200" b="1" dirty="0">
              <a:solidFill>
                <a:srgbClr val="5DB8C5"/>
              </a:solidFill>
              <a:latin typeface="楷体" panose="02010609060101010101" charset="-122"/>
              <a:ea typeface="楷体" panose="02010609060101010101" charset="-122"/>
              <a:cs typeface="楷体" panose="02010609060101010101" charset="-122"/>
            </a:endParaRPr>
          </a:p>
        </p:txBody>
      </p:sp>
      <p:pic>
        <p:nvPicPr>
          <p:cNvPr id="5" name="图片 4" descr="科睿教育横板"/>
          <p:cNvPicPr>
            <a:picLocks noChangeAspect="1"/>
          </p:cNvPicPr>
          <p:nvPr/>
        </p:nvPicPr>
        <p:blipFill>
          <a:blip r:embed="rId4"/>
          <a:stretch>
            <a:fillRect/>
          </a:stretch>
        </p:blipFill>
        <p:spPr>
          <a:xfrm>
            <a:off x="9680575" y="255270"/>
            <a:ext cx="1653540" cy="467995"/>
          </a:xfrm>
          <a:prstGeom prst="rect">
            <a:avLst/>
          </a:prstGeom>
        </p:spPr>
      </p:pic>
      <p:graphicFrame>
        <p:nvGraphicFramePr>
          <p:cNvPr id="6" name="表格 5"/>
          <p:cNvGraphicFramePr/>
          <p:nvPr/>
        </p:nvGraphicFramePr>
        <p:xfrm>
          <a:off x="609600" y="881253"/>
          <a:ext cx="15518765" cy="1092200"/>
        </p:xfrm>
        <a:graphic>
          <a:graphicData uri="http://schemas.openxmlformats.org/drawingml/2006/table">
            <a:tbl>
              <a:tblPr/>
              <a:tblGrid>
                <a:gridCol w="916940"/>
                <a:gridCol w="3260725"/>
                <a:gridCol w="934085"/>
                <a:gridCol w="637540"/>
                <a:gridCol w="2484755"/>
                <a:gridCol w="1362075"/>
                <a:gridCol w="1376680"/>
              </a:tblGrid>
              <a:tr h="772160">
                <a:tc>
                  <a:txBody>
                    <a:bodyPr/>
                    <a:p>
                      <a:pPr indent="0" algn="ctr">
                        <a:buNone/>
                      </a:pPr>
                      <a:r>
                        <a:rPr lang="en-US" sz="1100" b="0">
                          <a:solidFill>
                            <a:srgbClr val="FF0000"/>
                          </a:solidFill>
                          <a:latin typeface="微软雅黑" panose="020B0503020204020204" charset="-122"/>
                        </a:rPr>
                        <a:t>10M</a:t>
                      </a: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衣着质量：对自己着装整洁有要求，并且能够自己完成相关事项。</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儿童可以对自己着装整洁有要求，并且能够自己完成全部的相关事项。</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儿童不能够对自己着装整洁有要求，并较难完成全部的相关事项。</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graphicFrame>
        <p:nvGraphicFramePr>
          <p:cNvPr id="7" name="表格 6"/>
          <p:cNvGraphicFramePr/>
          <p:nvPr/>
        </p:nvGraphicFramePr>
        <p:xfrm>
          <a:off x="609600" y="2448751"/>
          <a:ext cx="16163290" cy="4089400"/>
        </p:xfrm>
        <a:graphic>
          <a:graphicData uri="http://schemas.openxmlformats.org/drawingml/2006/table">
            <a:tbl>
              <a:tblPr/>
              <a:tblGrid>
                <a:gridCol w="437515"/>
                <a:gridCol w="880745"/>
                <a:gridCol w="3130550"/>
                <a:gridCol w="896620"/>
                <a:gridCol w="612140"/>
                <a:gridCol w="2385695"/>
                <a:gridCol w="1307465"/>
                <a:gridCol w="1322070"/>
              </a:tblGrid>
              <a:tr h="551815">
                <a:tc>
                  <a:txBody>
                    <a:bodyPr/>
                    <a:p>
                      <a:pPr indent="0" algn="ctr">
                        <a:buNone/>
                      </a:pPr>
                      <a:r>
                        <a:rPr lang="en-US" sz="1100" b="0">
                          <a:solidFill>
                            <a:srgbClr val="000000"/>
                          </a:solidFill>
                          <a:latin typeface="微软雅黑" panose="020B0503020204020204" charset="-122"/>
                        </a:rPr>
                        <a:t>50</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洗漱：无需提醒能够早晚主动洗脸刷牙</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次数2次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儿童可以自己在不需要提醒的情况下，早晚主动洗脸刷牙。</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儿童不能在没有提醒的情况下，早晚主动洗脸刷牙。</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370840">
                <a:tc>
                  <a:txBody>
                    <a:bodyPr/>
                    <a:p>
                      <a:pPr indent="0" algn="ctr">
                        <a:buNone/>
                      </a:pPr>
                      <a:r>
                        <a:rPr lang="en-US" sz="1100" b="0">
                          <a:solidFill>
                            <a:srgbClr val="000000"/>
                          </a:solidFill>
                          <a:latin typeface="微软雅黑" panose="020B0503020204020204" charset="-122"/>
                        </a:rPr>
                        <a:t>51</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洗衣物：能够主动清洗自己的贴身衣物</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儿童可以自己主动清洗贴身衣物。</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儿童不能主动清洗贴身衣物。</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741045">
                <a:tc>
                  <a:txBody>
                    <a:bodyPr/>
                    <a:p>
                      <a:pPr indent="0" algn="ctr">
                        <a:buNone/>
                      </a:pPr>
                      <a:r>
                        <a:rPr lang="en-US" sz="1100" b="0">
                          <a:solidFill>
                            <a:srgbClr val="000000"/>
                          </a:solidFill>
                          <a:latin typeface="微软雅黑" panose="020B0503020204020204" charset="-122"/>
                        </a:rPr>
                        <a:t>52</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着装：儿童能够独立完成80%的事项内容（对自己着装整洁有要求，并且能够自己完成相关事项）</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次数1次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儿童能够对自己着装整洁有要求，并且自己完成相关事项的80%内容。</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儿童能够对自己着装整洁有要求，并且自己完成相关事项的80%内容。</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741680">
                <a:tc>
                  <a:txBody>
                    <a:bodyPr/>
                    <a:p>
                      <a:pPr indent="0" algn="ctr">
                        <a:buNone/>
                      </a:pPr>
                      <a:r>
                        <a:rPr lang="en-US" sz="1100" b="0">
                          <a:solidFill>
                            <a:srgbClr val="000000"/>
                          </a:solidFill>
                          <a:latin typeface="微软雅黑" panose="020B0503020204020204" charset="-122"/>
                        </a:rPr>
                        <a:t>53</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整理房间：儿童能够整理自己的房间（玩过的玩具、弄乱的房间）</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凌乱的房间</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儿童可以自己整理自己的房间，包括玩过的玩具、没叠的被子等。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儿童不能独立整理自己的房间，包括玩过的玩具、没叠的被子等。</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370840">
                <a:tc>
                  <a:txBody>
                    <a:bodyPr/>
                    <a:p>
                      <a:pPr indent="0" algn="ctr">
                        <a:buNone/>
                      </a:pPr>
                      <a:r>
                        <a:rPr lang="en-US" sz="1100" b="0">
                          <a:solidFill>
                            <a:srgbClr val="000000"/>
                          </a:solidFill>
                          <a:latin typeface="微软雅黑" panose="020B0503020204020204" charset="-122"/>
                        </a:rPr>
                        <a:t>54</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100" b="0">
                          <a:solidFill>
                            <a:srgbClr val="000000"/>
                          </a:solidFill>
                          <a:latin typeface="Arial" panose="020B0604020202020204" pitchFamily="34" charset="0"/>
                          <a:ea typeface="微软雅黑" panose="020B0503020204020204" charset="-122"/>
                        </a:rPr>
                        <a:t>整理用品：能够整理自己的文具及书包</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次数3次</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无</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100" b="0">
                          <a:solidFill>
                            <a:srgbClr val="000000"/>
                          </a:solidFill>
                          <a:latin typeface="Arial" panose="020B0604020202020204" pitchFamily="34" charset="0"/>
                          <a:ea typeface="微软雅黑" panose="020B0503020204020204" charset="-122"/>
                        </a:rPr>
                        <a:t>书包</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儿童可以自己整理文具及书包。</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100" b="0">
                          <a:solidFill>
                            <a:srgbClr val="000000"/>
                          </a:solidFill>
                          <a:latin typeface="微软雅黑" panose="020B0503020204020204" charset="-122"/>
                        </a:rPr>
                        <a:t> </a:t>
                      </a:r>
                      <a:r>
                        <a:rPr lang="zh-CN" sz="1100" b="0">
                          <a:solidFill>
                            <a:srgbClr val="000000"/>
                          </a:solidFill>
                          <a:latin typeface="Arial" panose="020B0604020202020204" pitchFamily="34" charset="0"/>
                          <a:ea typeface="微软雅黑" panose="020B0503020204020204" charset="-122"/>
                        </a:rPr>
                        <a:t>儿童不能独立整理文具及书包。</a:t>
                      </a:r>
                      <a:endParaRPr lang="en-US" altLang="en-US" sz="11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ppt封面"/>
          <p:cNvPicPr>
            <a:picLocks noChangeAspect="1"/>
          </p:cNvPicPr>
          <p:nvPr/>
        </p:nvPicPr>
        <p:blipFill>
          <a:blip r:embed="rId1"/>
          <a:stretch>
            <a:fillRect/>
          </a:stretch>
        </p:blipFill>
        <p:spPr>
          <a:xfrm>
            <a:off x="-1905" y="-635"/>
            <a:ext cx="12193905" cy="6859270"/>
          </a:xfrm>
          <a:prstGeom prst="rect">
            <a:avLst/>
          </a:prstGeom>
        </p:spPr>
      </p:pic>
      <p:pic>
        <p:nvPicPr>
          <p:cNvPr id="5" name="图片 4" descr="4647db2e651d1a654f3bd0f635cdbfc 拷贝 2"/>
          <p:cNvPicPr>
            <a:picLocks noChangeAspect="1"/>
          </p:cNvPicPr>
          <p:nvPr/>
        </p:nvPicPr>
        <p:blipFill>
          <a:blip r:embed="rId2"/>
          <a:stretch>
            <a:fillRect/>
          </a:stretch>
        </p:blipFill>
        <p:spPr>
          <a:xfrm>
            <a:off x="-1905" y="-635"/>
            <a:ext cx="12193270" cy="6858635"/>
          </a:xfrm>
          <a:prstGeom prst="rect">
            <a:avLst/>
          </a:prstGeom>
        </p:spPr>
      </p:pic>
      <p:sp>
        <p:nvSpPr>
          <p:cNvPr id="2" name="标题 1"/>
          <p:cNvSpPr>
            <a:spLocks noGrp="1"/>
          </p:cNvSpPr>
          <p:nvPr>
            <p:ph type="ctrTitle"/>
          </p:nvPr>
        </p:nvSpPr>
        <p:spPr>
          <a:xfrm>
            <a:off x="1270000" y="1940560"/>
            <a:ext cx="7155180" cy="1725295"/>
          </a:xfrm>
        </p:spPr>
        <p:txBody>
          <a:bodyPr>
            <a:normAutofit/>
          </a:bodyPr>
          <a:p>
            <a:pPr algn="l"/>
            <a:r>
              <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rPr>
              <a:t>语言技能</a:t>
            </a:r>
            <a:r>
              <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rPr>
              <a:t>评估</a:t>
            </a:r>
            <a:endParaRPr lang="zh-CN" altLang="en-US" spc="100">
              <a:solidFill>
                <a:srgbClr val="2A3F74"/>
              </a:solidFill>
              <a:uFillTx/>
              <a:latin typeface="思源黑体 Medium" panose="020B0600000000000000" charset="-122"/>
              <a:ea typeface="思源黑体 Medium" panose="020B0600000000000000" charset="-122"/>
              <a:cs typeface="思源黑体 Medium" panose="020B0600000000000000" charset="-122"/>
            </a:endParaRPr>
          </a:p>
        </p:txBody>
      </p:sp>
      <p:sp>
        <p:nvSpPr>
          <p:cNvPr id="3" name="副标题 2"/>
          <p:cNvSpPr>
            <a:spLocks noGrp="1"/>
          </p:cNvSpPr>
          <p:nvPr>
            <p:ph type="subTitle" idx="1"/>
          </p:nvPr>
        </p:nvSpPr>
        <p:spPr>
          <a:xfrm>
            <a:off x="1580515" y="4255135"/>
            <a:ext cx="2940050" cy="361950"/>
          </a:xfrm>
        </p:spPr>
        <p:txBody>
          <a:bodyPr>
            <a:noAutofit/>
          </a:bodyPr>
          <a:p>
            <a:r>
              <a:rPr lang="zh-CN" altLang="en-US" sz="2000" b="1" spc="200">
                <a:solidFill>
                  <a:schemeClr val="bg1"/>
                </a:solidFill>
                <a:uFillTx/>
                <a:latin typeface="思源黑体 Medium" panose="020B0600000000000000" charset="-122"/>
                <a:ea typeface="思源黑体 Medium" panose="020B0600000000000000" charset="-122"/>
                <a:cs typeface="思源黑体 Medium" panose="020B0600000000000000" charset="-122"/>
              </a:rPr>
              <a:t>主讲人:BCBA朱雄保</a:t>
            </a:r>
            <a:endParaRPr lang="zh-CN" altLang="en-US" sz="2000" b="1" spc="200">
              <a:solidFill>
                <a:schemeClr val="bg1"/>
              </a:solidFill>
              <a:uFillTx/>
              <a:latin typeface="思源黑体 Medium" panose="020B0600000000000000" charset="-122"/>
              <a:ea typeface="思源黑体 Medium" panose="020B0600000000000000" charset="-122"/>
              <a:cs typeface="思源黑体 Medium" panose="020B0600000000000000"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graphicFrame>
        <p:nvGraphicFramePr>
          <p:cNvPr id="2" name="表格 1"/>
          <p:cNvGraphicFramePr/>
          <p:nvPr/>
        </p:nvGraphicFramePr>
        <p:xfrm>
          <a:off x="609600" y="731076"/>
          <a:ext cx="18701385" cy="812800"/>
        </p:xfrm>
        <a:graphic>
          <a:graphicData uri="http://schemas.openxmlformats.org/drawingml/2006/table">
            <a:tbl>
              <a:tblPr/>
              <a:tblGrid>
                <a:gridCol w="748030"/>
                <a:gridCol w="2237740"/>
                <a:gridCol w="872490"/>
                <a:gridCol w="3041650"/>
                <a:gridCol w="1295400"/>
                <a:gridCol w="1430655"/>
                <a:gridCol w="1346835"/>
              </a:tblGrid>
              <a:tr h="476885">
                <a:tc>
                  <a:txBody>
                    <a:bodyPr/>
                    <a:p>
                      <a:pPr indent="0" algn="ctr">
                        <a:buNone/>
                      </a:pPr>
                      <a:r>
                        <a:rPr lang="en-US" sz="900" b="0">
                          <a:solidFill>
                            <a:srgbClr val="FF0000"/>
                          </a:solidFill>
                          <a:latin typeface="微软雅黑" panose="020B0503020204020204" charset="-122"/>
                        </a:rPr>
                        <a:t>1M</a:t>
                      </a:r>
                      <a:endParaRPr lang="en-US" altLang="en-US" sz="9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呼名反应：儿童在听到自己的名字时，会转向呼名者的方向达5次。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儿童在听到自己的名字时，会转向呼名者的方向达5次。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儿童在听到自己的名字时，没有转向呼名者的反应达5次。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880745" y="2153920"/>
            <a:ext cx="4064000" cy="368300"/>
          </a:xfrm>
          <a:prstGeom prst="rect">
            <a:avLst/>
          </a:prstGeom>
          <a:noFill/>
        </p:spPr>
        <p:txBody>
          <a:bodyPr wrap="square" rtlCol="0">
            <a:spAutoFit/>
          </a:bodyPr>
          <a:p>
            <a:endParaRPr lang="zh-CN" altLang="en-US"/>
          </a:p>
        </p:txBody>
      </p:sp>
      <p:graphicFrame>
        <p:nvGraphicFramePr>
          <p:cNvPr id="8" name="表格 7"/>
          <p:cNvGraphicFramePr/>
          <p:nvPr>
            <p:custDataLst>
              <p:tags r:id="rId5"/>
            </p:custDataLst>
          </p:nvPr>
        </p:nvGraphicFramePr>
        <p:xfrm>
          <a:off x="532765" y="1731010"/>
          <a:ext cx="11328400" cy="4011930"/>
        </p:xfrm>
        <a:graphic>
          <a:graphicData uri="http://schemas.openxmlformats.org/drawingml/2006/table">
            <a:tbl>
              <a:tblPr/>
              <a:tblGrid>
                <a:gridCol w="461645"/>
                <a:gridCol w="741045"/>
                <a:gridCol w="2215515"/>
                <a:gridCol w="864235"/>
                <a:gridCol w="3012440"/>
                <a:gridCol w="1282700"/>
                <a:gridCol w="1416685"/>
                <a:gridCol w="1334135"/>
              </a:tblGrid>
              <a:tr h="931545">
                <a:tc>
                  <a:txBody>
                    <a:bodyPr/>
                    <a:p>
                      <a:pPr indent="0">
                        <a:buNone/>
                      </a:pPr>
                      <a:r>
                        <a:rPr lang="en-US" sz="900" b="0">
                          <a:solidFill>
                            <a:srgbClr val="000000"/>
                          </a:solidFill>
                          <a:latin typeface="微软雅黑" panose="020B0503020204020204" charset="-122"/>
                        </a:rPr>
                        <a:t>1</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对声音的反应：在儿童的耳后轻轻摇铃，儿童听到铃声能够做出眨眼、头扭动或活动改变等反应。</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次数2次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沙锤、摇铃等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儿童在听到声音后能够做出眨眼、头扭动或活动改变等反应。</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儿童在听到声音后没有做出眨眼、头扭动或任何行为改变的反应。</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0910">
                <a:tc>
                  <a:txBody>
                    <a:bodyPr/>
                    <a:p>
                      <a:pPr indent="0">
                        <a:buNone/>
                      </a:pPr>
                      <a:r>
                        <a:rPr lang="en-US" sz="900" b="0">
                          <a:solidFill>
                            <a:srgbClr val="000000"/>
                          </a:solidFill>
                          <a:latin typeface="微软雅黑" panose="020B0503020204020204" charset="-122"/>
                        </a:rPr>
                        <a:t>2</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会发出语言但不是哭：儿童能够发出除了哭声以外的语音，类似“a、o、m、p”等语音。</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时长5min（超过）</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儿童能够发出除了哭声以外的语音，类似“a、o、m、p”等语音。</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儿童不能发出除了哭声以外的语音，类似“a、o、m、p”等语音。</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217930">
                <a:tc>
                  <a:txBody>
                    <a:bodyPr/>
                    <a:p>
                      <a:pPr indent="0">
                        <a:buNone/>
                      </a:pPr>
                      <a:r>
                        <a:rPr lang="en-US" sz="900" b="0">
                          <a:solidFill>
                            <a:srgbClr val="000000"/>
                          </a:solidFill>
                          <a:latin typeface="微软雅黑" panose="020B0503020204020204" charset="-122"/>
                        </a:rPr>
                        <a:t>3</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出声笑：在看到喜欢的物品或者和成人互动时儿童能够笑出声。</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时长5min（超过）</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在看到喜欢的物品或者和成人互动时儿童能够笑出声。</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在看到喜欢的物品或者和成人互动时儿童能够微笑但是不能笑出声音。</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1545">
                <a:tc>
                  <a:txBody>
                    <a:bodyPr/>
                    <a:p>
                      <a:pPr indent="0">
                        <a:buNone/>
                      </a:pPr>
                      <a:r>
                        <a:rPr lang="en-US" sz="900" b="0">
                          <a:solidFill>
                            <a:srgbClr val="000000"/>
                          </a:solidFill>
                          <a:latin typeface="微软雅黑" panose="020B0503020204020204" charset="-122"/>
                        </a:rPr>
                        <a:t>4</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咿呀学语：儿童能够发出和刚听到的声音相仿的语音，不少于5种。</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时长1min（超过）5种</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儿童能够发出和刚听到的声音相仿的语音，不少于5种。</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儿童不能发出和刚听到的声音相仿的语音，不少于5种。</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sp>
        <p:nvSpPr>
          <p:cNvPr id="3" name="文本框 2"/>
          <p:cNvSpPr txBox="1"/>
          <p:nvPr/>
        </p:nvSpPr>
        <p:spPr>
          <a:xfrm>
            <a:off x="1173480" y="997585"/>
            <a:ext cx="4064000" cy="368300"/>
          </a:xfrm>
          <a:prstGeom prst="rect">
            <a:avLst/>
          </a:prstGeom>
          <a:noFill/>
        </p:spPr>
        <p:txBody>
          <a:bodyPr wrap="square" rtlCol="0">
            <a:spAutoFit/>
          </a:bodyPr>
          <a:p>
            <a:r>
              <a:rPr lang="zh-CN" altLang="en-US"/>
              <a:t>人类运动技能</a:t>
            </a:r>
            <a:r>
              <a:rPr lang="zh-CN" altLang="en-US"/>
              <a:t>发展</a:t>
            </a:r>
            <a:endParaRPr lang="zh-CN" altLang="en-US"/>
          </a:p>
        </p:txBody>
      </p:sp>
      <p:sp>
        <p:nvSpPr>
          <p:cNvPr id="4" name="文本框 3"/>
          <p:cNvSpPr txBox="1"/>
          <p:nvPr/>
        </p:nvSpPr>
        <p:spPr>
          <a:xfrm>
            <a:off x="1393190" y="1698625"/>
            <a:ext cx="9166860" cy="3879850"/>
          </a:xfrm>
          <a:prstGeom prst="rect">
            <a:avLst/>
          </a:prstGeom>
          <a:noFill/>
        </p:spPr>
        <p:txBody>
          <a:bodyPr wrap="square" rtlCol="0">
            <a:noAutofit/>
          </a:bodyPr>
          <a:p>
            <a:endParaRPr lang="zh-CN" altLang="en-US"/>
          </a:p>
        </p:txBody>
      </p:sp>
      <p:pic>
        <p:nvPicPr>
          <p:cNvPr id="5" name="图片 4"/>
          <p:cNvPicPr>
            <a:picLocks noChangeAspect="1"/>
          </p:cNvPicPr>
          <p:nvPr/>
        </p:nvPicPr>
        <p:blipFill>
          <a:blip r:embed="rId5"/>
          <a:stretch>
            <a:fillRect/>
          </a:stretch>
        </p:blipFill>
        <p:spPr>
          <a:xfrm>
            <a:off x="852805" y="1365885"/>
            <a:ext cx="7018020" cy="5263515"/>
          </a:xfrm>
          <a:prstGeom prst="rect">
            <a:avLst/>
          </a:prstGeom>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custDataLst>
              <p:tags r:id="rId5"/>
            </p:custDataLst>
          </p:nvPr>
        </p:nvGraphicFramePr>
        <p:xfrm>
          <a:off x="494030" y="917575"/>
          <a:ext cx="11184255" cy="478155"/>
        </p:xfrm>
        <a:graphic>
          <a:graphicData uri="http://schemas.openxmlformats.org/drawingml/2006/table">
            <a:tbl>
              <a:tblPr/>
              <a:tblGrid>
                <a:gridCol w="688975"/>
                <a:gridCol w="2059940"/>
                <a:gridCol w="803275"/>
                <a:gridCol w="2799715"/>
                <a:gridCol w="1193165"/>
                <a:gridCol w="1316990"/>
                <a:gridCol w="1240155"/>
                <a:gridCol w="1082040"/>
              </a:tblGrid>
              <a:tr h="478155">
                <a:tc>
                  <a:txBody>
                    <a:bodyPr/>
                    <a:p>
                      <a:pPr indent="0" algn="ctr">
                        <a:buNone/>
                      </a:pPr>
                      <a:r>
                        <a:rPr lang="en-US" sz="800" b="0">
                          <a:solidFill>
                            <a:srgbClr val="FF0000"/>
                          </a:solidFill>
                          <a:latin typeface="微软雅黑" panose="020B0503020204020204" charset="-122"/>
                        </a:rPr>
                        <a:t>2M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图片指认：儿童能够在4个一组的组合中根据指令选择正确物品，不少于20个。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常见物品、水果、交通工具、动物等图片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儿童能够在4个一组的组合中根据指令选择正确物品，不少于20个。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儿童不能在4个一组的组合中根据指令选择正确物品，不少于20个。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儿童能够指认15个物品。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5" name="表格 4"/>
          <p:cNvGraphicFramePr/>
          <p:nvPr>
            <p:custDataLst>
              <p:tags r:id="rId6"/>
            </p:custDataLst>
          </p:nvPr>
        </p:nvGraphicFramePr>
        <p:xfrm>
          <a:off x="298450" y="1997710"/>
          <a:ext cx="11457305" cy="3938270"/>
        </p:xfrm>
        <a:graphic>
          <a:graphicData uri="http://schemas.openxmlformats.org/drawingml/2006/table">
            <a:tbl>
              <a:tblPr/>
              <a:tblGrid>
                <a:gridCol w="422910"/>
                <a:gridCol w="679450"/>
                <a:gridCol w="2032635"/>
                <a:gridCol w="792480"/>
                <a:gridCol w="2762250"/>
                <a:gridCol w="1176655"/>
                <a:gridCol w="1299845"/>
                <a:gridCol w="1223645"/>
                <a:gridCol w="1067435"/>
              </a:tblGrid>
              <a:tr h="683260">
                <a:tc>
                  <a:txBody>
                    <a:bodyPr/>
                    <a:p>
                      <a:pPr indent="0">
                        <a:buNone/>
                      </a:pPr>
                      <a:r>
                        <a:rPr lang="en-US" sz="800" b="0">
                          <a:solidFill>
                            <a:srgbClr val="000000"/>
                          </a:solidFill>
                          <a:latin typeface="微软雅黑" panose="020B0503020204020204" charset="-122"/>
                        </a:rPr>
                        <a:t>6</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手势提要求：儿童通过手指向强化物、拉成人手拿强化物等肢体动作来表示2个不同的需求。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儿童偏好物</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儿童能够通过手指向强化物、拉成人手拿强化物等肢体动作来表示2个不同的需求。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儿童不能通过手指向强化物、拉成人手拿强化物等肢体动作来表示2个不同的需求。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儿童仅能够提出1个要求。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19430">
                <a:tc>
                  <a:txBody>
                    <a:bodyPr/>
                    <a:p>
                      <a:pPr indent="0">
                        <a:buNone/>
                      </a:pPr>
                      <a:r>
                        <a:rPr lang="en-US" sz="800" b="0">
                          <a:solidFill>
                            <a:srgbClr val="000000"/>
                          </a:solidFill>
                          <a:latin typeface="微软雅黑" panose="020B0503020204020204" charset="-122"/>
                        </a:rPr>
                        <a:t>7</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辅助提要求：在成人的语言辅助下儿童能够仿说提出4个不同的要求。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次数4次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儿童偏好物</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在成人的语言辅助下儿童能够仿说提出4个不同的要求。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在成人的语言辅助下儿童不能仿说提出4个不同的要求。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20065">
                <a:tc>
                  <a:txBody>
                    <a:bodyPr/>
                    <a:p>
                      <a:pPr indent="0">
                        <a:buNone/>
                      </a:pPr>
                      <a:r>
                        <a:rPr lang="en-US" sz="800" b="0">
                          <a:solidFill>
                            <a:srgbClr val="000000"/>
                          </a:solidFill>
                          <a:latin typeface="微软雅黑" panose="020B0503020204020204" charset="-122"/>
                        </a:rPr>
                        <a:t>8</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自发发音：儿童能够在平均每小时内至少自发发出5次声音。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60min中5次发音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儿童能够在平均每小时内至少自发发出5次声音。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儿童不能在平均每小时内至少自发发出5次声音。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儿童能够在平均每小时内至少自发发出2次声音。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83260">
                <a:tc>
                  <a:txBody>
                    <a:bodyPr/>
                    <a:p>
                      <a:pPr indent="0">
                        <a:buNone/>
                      </a:pPr>
                      <a:r>
                        <a:rPr lang="en-US" sz="800" b="0">
                          <a:solidFill>
                            <a:srgbClr val="000000"/>
                          </a:solidFill>
                          <a:latin typeface="微软雅黑" panose="020B0503020204020204" charset="-122"/>
                        </a:rPr>
                        <a:t>9</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自发发音：儿童能够自发发出5种不同的声音，平均每小时内发出10次声音。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60min中10次发音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儿童能够自发发出5种不同的声音，平均每小时内发出10次声音。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儿童不能自发发出5种不同的声音，平均每小时内发出10次声音。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儿童能够自发发出3种不同的声音，平均每小时内发出10次声音。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82625">
                <a:tc>
                  <a:txBody>
                    <a:bodyPr/>
                    <a:p>
                      <a:pPr indent="0">
                        <a:buNone/>
                      </a:pPr>
                      <a:r>
                        <a:rPr lang="en-US" sz="800" b="0">
                          <a:solidFill>
                            <a:srgbClr val="000000"/>
                          </a:solidFill>
                          <a:latin typeface="微软雅黑" panose="020B0503020204020204" charset="-122"/>
                        </a:rPr>
                        <a:t>10</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自发发音：儿童能够自发地用变化的语调发出10种不同的声音，平均每小时共达25个。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60min中10次发音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儿童能够自发地用变化的语调发出10种不同的声音，平均每小时共达25个。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儿童不能自发地用变化的语调发出10种不同的声音，平均每小时共达25个。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儿童能够自发地用变化的语调发出5种不同的声音，平均每小时共达25个。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49630">
                <a:tc>
                  <a:txBody>
                    <a:bodyPr/>
                    <a:p>
                      <a:pPr indent="0">
                        <a:buNone/>
                      </a:pPr>
                      <a:r>
                        <a:rPr lang="en-US" sz="800" b="0">
                          <a:solidFill>
                            <a:srgbClr val="000000"/>
                          </a:solidFill>
                          <a:latin typeface="微软雅黑" panose="020B0503020204020204" charset="-122"/>
                        </a:rPr>
                        <a:t>11</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独立提要求：当强化物呈现在眼前，并提问“你想要什么？”儿童能够对强化物提出要求，不少于4个要求。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次数4次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儿童偏好物</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当强化物呈现在眼前，并提问“你想要什么？”儿童能够对强化物提出要求，不少于4个要求。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当强化物呈现在眼前，并提问“你想要什么？”儿童不能对强化物提出要求，不少于4个要求。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儿童能够提出3个要求。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custDataLst>
              <p:tags r:id="rId5"/>
            </p:custDataLst>
          </p:nvPr>
        </p:nvGraphicFramePr>
        <p:xfrm>
          <a:off x="494030" y="917575"/>
          <a:ext cx="11184255" cy="478155"/>
        </p:xfrm>
        <a:graphic>
          <a:graphicData uri="http://schemas.openxmlformats.org/drawingml/2006/table">
            <a:tbl>
              <a:tblPr/>
              <a:tblGrid>
                <a:gridCol w="688975"/>
                <a:gridCol w="2059940"/>
                <a:gridCol w="803275"/>
                <a:gridCol w="2799715"/>
                <a:gridCol w="1193165"/>
                <a:gridCol w="1316990"/>
                <a:gridCol w="1240155"/>
                <a:gridCol w="1082040"/>
              </a:tblGrid>
              <a:tr h="478155">
                <a:tc>
                  <a:txBody>
                    <a:bodyPr/>
                    <a:p>
                      <a:pPr indent="0" algn="ctr">
                        <a:buNone/>
                      </a:pPr>
                      <a:r>
                        <a:rPr lang="en-US" sz="800" b="0">
                          <a:solidFill>
                            <a:srgbClr val="FF0000"/>
                          </a:solidFill>
                          <a:latin typeface="微软雅黑" panose="020B0503020204020204" charset="-122"/>
                        </a:rPr>
                        <a:t>2M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图片指认：儿童能够在4个一组的组合中根据指令选择正确物品，不少于20个。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常见物品、水果、交通工具、动物等图片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儿童能够在4个一组的组合中根据指令选择正确物品，不少于20个。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儿童不能在4个一组的组合中根据指令选择正确物品，不少于20个。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儿童能够指认15个物品。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5" name="表格 4"/>
          <p:cNvGraphicFramePr/>
          <p:nvPr>
            <p:custDataLst>
              <p:tags r:id="rId6"/>
            </p:custDataLst>
          </p:nvPr>
        </p:nvGraphicFramePr>
        <p:xfrm>
          <a:off x="297815" y="1922780"/>
          <a:ext cx="11727180" cy="3853180"/>
        </p:xfrm>
        <a:graphic>
          <a:graphicData uri="http://schemas.openxmlformats.org/drawingml/2006/table">
            <a:tbl>
              <a:tblPr/>
              <a:tblGrid>
                <a:gridCol w="433070"/>
                <a:gridCol w="695325"/>
                <a:gridCol w="2080260"/>
                <a:gridCol w="810895"/>
                <a:gridCol w="2828290"/>
                <a:gridCol w="1204595"/>
                <a:gridCol w="1330325"/>
                <a:gridCol w="1251585"/>
                <a:gridCol w="1092835"/>
              </a:tblGrid>
              <a:tr h="551815">
                <a:tc>
                  <a:txBody>
                    <a:bodyPr/>
                    <a:p>
                      <a:pPr indent="0">
                        <a:buNone/>
                      </a:pPr>
                      <a:r>
                        <a:rPr lang="en-US" sz="800" b="0">
                          <a:solidFill>
                            <a:srgbClr val="000000"/>
                          </a:solidFill>
                          <a:latin typeface="微软雅黑" panose="020B0503020204020204" charset="-122"/>
                        </a:rPr>
                        <a:t>12</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泛化提要求：儿童能够在不同的环境中对不同的人物和不同样式的物品提出共6个要求。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次数6次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儿童偏好物</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儿童能够在不同的环境中对不同的人物和不同样式的物品提出要求。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儿童不能在不同的环境中对不同的人物和不同样式的物品提出要求。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儿童能够任意的泛化3个要求。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04240">
                <a:tc>
                  <a:txBody>
                    <a:bodyPr/>
                    <a:p>
                      <a:pPr indent="0">
                        <a:buNone/>
                      </a:pPr>
                      <a:r>
                        <a:rPr lang="en-US" sz="800" b="0">
                          <a:solidFill>
                            <a:srgbClr val="000000"/>
                          </a:solidFill>
                          <a:latin typeface="微软雅黑" panose="020B0503020204020204" charset="-122"/>
                        </a:rPr>
                        <a:t>13</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仿说：儿童能够仿说单音节词和叠音词，包括a、o、e、i、u、ai、ao、ou、ei、p、b、m、n、h、w发音。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r>
                        <a:rPr lang="zh-CN" sz="800" b="0">
                          <a:solidFill>
                            <a:srgbClr val="000000"/>
                          </a:solidFill>
                          <a:latin typeface="Arial" panose="020B0604020202020204" pitchFamily="34" charset="0"/>
                          <a:ea typeface="微软雅黑" panose="020B0503020204020204" charset="-122"/>
                        </a:rPr>
                        <a:t>次数25次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r>
                        <a:rPr lang="zh-CN" sz="800" b="0">
                          <a:solidFill>
                            <a:srgbClr val="000000"/>
                          </a:solidFill>
                          <a:latin typeface="Arial" panose="020B0604020202020204" pitchFamily="34" charset="0"/>
                          <a:ea typeface="微软雅黑" panose="020B0503020204020204" charset="-122"/>
                        </a:rPr>
                        <a:t>啊、袜、笔、你、哦、拜拜、好、妈妈、怕怕、米、弯、买、剥、奶奶、噢、哞、喔、美、跑、吐、喂、不、娃娃、抱抱、爸爸</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儿童能够仿说单音节词和叠音词，包括a、o、e、i、u、ai、ao、ou、ei、p、b、m、n、h、w发音。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儿童不能仿说单音节词和叠音词，包括a、o、e、i、u、ai、ao、ou、ei、p、b、m、n、h、w发音。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r>
              <a:tr h="725805">
                <a:tc>
                  <a:txBody>
                    <a:bodyPr/>
                    <a:p>
                      <a:pPr indent="0">
                        <a:buNone/>
                      </a:pPr>
                      <a:r>
                        <a:rPr lang="en-US" sz="800" b="0">
                          <a:solidFill>
                            <a:srgbClr val="000000"/>
                          </a:solidFill>
                          <a:latin typeface="微软雅黑" panose="020B0503020204020204" charset="-122"/>
                        </a:rPr>
                        <a:t>14</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仿说：儿童能够仿说一系列不同的单音15秒内不少于10个音，如“a、o、e”等。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时长15s（不超过）10个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a、o、e、i、u、b、p、m、f、d、t、n、l、g、k、h</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儿童能够仿说一系列不同的单音15秒内不少于10个音，如“a、o、e”等。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儿童不能仿说一系列不同的单音15秒内不少于10个音，如“a、o、e”等。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51815">
                <a:tc>
                  <a:txBody>
                    <a:bodyPr/>
                    <a:p>
                      <a:pPr indent="0">
                        <a:buNone/>
                      </a:pPr>
                      <a:r>
                        <a:rPr lang="en-US" sz="800" b="0">
                          <a:solidFill>
                            <a:srgbClr val="000000"/>
                          </a:solidFill>
                          <a:latin typeface="微软雅黑" panose="020B0503020204020204" charset="-122"/>
                        </a:rPr>
                        <a:t>15</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儿童听到"不可以"或是"停下来"时，会短暂的停止他正在做的活动。</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儿童听到"不可以"或是"停下来"时，会短暂的停止他正在做的活动。</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儿童听到"不可以"或是"停下来"时，不会短暂的停止他正在做的活动。</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26440">
                <a:tc>
                  <a:txBody>
                    <a:bodyPr/>
                    <a:p>
                      <a:pPr indent="0">
                        <a:buNone/>
                      </a:pPr>
                      <a:r>
                        <a:rPr lang="en-US" sz="800" b="0">
                          <a:solidFill>
                            <a:srgbClr val="000000"/>
                          </a:solidFill>
                          <a:latin typeface="微软雅黑" panose="020B0503020204020204" charset="-122"/>
                        </a:rPr>
                        <a:t>16</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眼神对视：当成人说话时，儿童能够看向成人的眼睛以表示注意成人的声音，不少于5次眼神接触。</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当成人说话时，儿童能够看向成人的眼睛以表示注意成人的声音，不少于5次眼神接触。</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当成人说话时，儿童不能看向成人的眼睛以表示注意成人的声音，不少于5次眼神接触。</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儿童能够看向成人2次。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93065">
                <a:tc>
                  <a:txBody>
                    <a:bodyPr/>
                    <a:p>
                      <a:pPr indent="0">
                        <a:buNone/>
                      </a:pPr>
                      <a:r>
                        <a:rPr lang="en-US" sz="800" b="0">
                          <a:solidFill>
                            <a:srgbClr val="000000"/>
                          </a:solidFill>
                          <a:latin typeface="微软雅黑" panose="020B0503020204020204" charset="-122"/>
                        </a:rPr>
                        <a:t>17</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偏好指令：儿童能够听从偏好指令不少于3个。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次数3次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偏好玩具</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儿童能够听从偏好指令不少于3个。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儿童不能听从偏好指令不少于3个。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graphicFrame>
        <p:nvGraphicFramePr>
          <p:cNvPr id="3" name="表格 2"/>
          <p:cNvGraphicFramePr/>
          <p:nvPr>
            <p:custDataLst>
              <p:tags r:id="rId5"/>
            </p:custDataLst>
          </p:nvPr>
        </p:nvGraphicFramePr>
        <p:xfrm>
          <a:off x="494030" y="917575"/>
          <a:ext cx="11184255" cy="478155"/>
        </p:xfrm>
        <a:graphic>
          <a:graphicData uri="http://schemas.openxmlformats.org/drawingml/2006/table">
            <a:tbl>
              <a:tblPr/>
              <a:tblGrid>
                <a:gridCol w="688975"/>
                <a:gridCol w="2059940"/>
                <a:gridCol w="803275"/>
                <a:gridCol w="2799715"/>
                <a:gridCol w="1193165"/>
                <a:gridCol w="1316990"/>
                <a:gridCol w="1240155"/>
                <a:gridCol w="1082040"/>
              </a:tblGrid>
              <a:tr h="478155">
                <a:tc>
                  <a:txBody>
                    <a:bodyPr/>
                    <a:p>
                      <a:pPr indent="0" algn="ctr">
                        <a:buNone/>
                      </a:pPr>
                      <a:r>
                        <a:rPr lang="en-US" sz="800" b="0">
                          <a:solidFill>
                            <a:srgbClr val="FF0000"/>
                          </a:solidFill>
                          <a:latin typeface="微软雅黑" panose="020B0503020204020204" charset="-122"/>
                        </a:rPr>
                        <a:t>2M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图片指认：儿童能够在4个一组的组合中根据指令选择正确物品，不少于20个。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常见物品、水果、交通工具、动物等图片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儿童能够在4个一组的组合中根据指令选择正确物品，不少于20个。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儿童不能在4个一组的组合中根据指令选择正确物品，不少于20个。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儿童能够指认15个物品。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5" name="表格 4"/>
          <p:cNvGraphicFramePr/>
          <p:nvPr>
            <p:custDataLst>
              <p:tags r:id="rId6"/>
            </p:custDataLst>
          </p:nvPr>
        </p:nvGraphicFramePr>
        <p:xfrm>
          <a:off x="362585" y="1994535"/>
          <a:ext cx="11315700" cy="3797935"/>
        </p:xfrm>
        <a:graphic>
          <a:graphicData uri="http://schemas.openxmlformats.org/drawingml/2006/table">
            <a:tbl>
              <a:tblPr/>
              <a:tblGrid>
                <a:gridCol w="417830"/>
                <a:gridCol w="671195"/>
                <a:gridCol w="2007235"/>
                <a:gridCol w="782320"/>
                <a:gridCol w="2728595"/>
                <a:gridCol w="1162685"/>
                <a:gridCol w="1283335"/>
                <a:gridCol w="1208405"/>
                <a:gridCol w="1054100"/>
              </a:tblGrid>
              <a:tr h="628015">
                <a:tc>
                  <a:txBody>
                    <a:bodyPr/>
                    <a:p>
                      <a:pPr indent="0">
                        <a:buNone/>
                      </a:pPr>
                      <a:r>
                        <a:rPr lang="en-US" sz="800" b="0">
                          <a:solidFill>
                            <a:srgbClr val="000000"/>
                          </a:solidFill>
                          <a:latin typeface="微软雅黑" panose="020B0503020204020204" charset="-122"/>
                        </a:rPr>
                        <a:t>18</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强化物指认：儿童能够听从指令在两个一组的组合包含强化物和非强化物中找到强化物，不少于5个强化物。</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偏好物品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儿童能够听从指令在两个一组的组合中找强化物，不少于5个。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儿童不能听从指令在两个一组的组合中找强化物，不少于5个。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儿童能够指认2个强化物。</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24865">
                <a:tc>
                  <a:txBody>
                    <a:bodyPr/>
                    <a:p>
                      <a:pPr indent="0">
                        <a:buNone/>
                      </a:pPr>
                      <a:r>
                        <a:rPr lang="en-US" sz="800" b="0">
                          <a:solidFill>
                            <a:srgbClr val="000000"/>
                          </a:solidFill>
                          <a:latin typeface="微软雅黑" panose="020B0503020204020204" charset="-122"/>
                        </a:rPr>
                        <a:t>19</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强化物指认：儿童能够听从指令在两个强化物间选择正确的物品，不少于5个强化物。</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偏好物品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儿童能够听从指令在两个强化物间选择正确的物品，不少于5个强化物。</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儿童不能听从指令在两个强化物间选择正确的物品，不少于5个强化物。</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24865">
                <a:tc>
                  <a:txBody>
                    <a:bodyPr/>
                    <a:p>
                      <a:pPr indent="0">
                        <a:buNone/>
                      </a:pPr>
                      <a:r>
                        <a:rPr lang="en-US" sz="800" b="0">
                          <a:solidFill>
                            <a:srgbClr val="000000"/>
                          </a:solidFill>
                          <a:latin typeface="微软雅黑" panose="020B0503020204020204" charset="-122"/>
                        </a:rPr>
                        <a:t>20</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听者指令：儿童能够根据要求把某物给某人或者放到某个地方，至少2个人或2个地方。</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儿童能够根据要求把某物给某人或者放到某个地方，至少2个人或2个地方。</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儿童不能根据要求把某物给某人或者放到某个地方，至少2个人或2个地方。</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28015">
                <a:tc>
                  <a:txBody>
                    <a:bodyPr/>
                    <a:p>
                      <a:pPr indent="0">
                        <a:buNone/>
                      </a:pPr>
                      <a:r>
                        <a:rPr lang="en-US" sz="800" b="0">
                          <a:solidFill>
                            <a:srgbClr val="000000"/>
                          </a:solidFill>
                          <a:latin typeface="微软雅黑" panose="020B0503020204020204" charset="-122"/>
                        </a:rPr>
                        <a:t>21</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常规指令：儿童能够在常规的活动中听从指令不少于5个活动，如，洗手等。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开灯、关门、开门、扔垃圾、搬椅子、洗手、收玩具</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儿童能够在常规的活动中听从指令不少于5个活动，如，洗手等。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儿童不能在常规的活动中听从指令不少于5个活动，如，洗手等。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92175">
                <a:tc>
                  <a:txBody>
                    <a:bodyPr/>
                    <a:p>
                      <a:pPr indent="0">
                        <a:buNone/>
                      </a:pPr>
                      <a:r>
                        <a:rPr lang="en-US" sz="800" b="0">
                          <a:solidFill>
                            <a:srgbClr val="000000"/>
                          </a:solidFill>
                          <a:latin typeface="微软雅黑" panose="020B0503020204020204" charset="-122"/>
                        </a:rPr>
                        <a:t>22</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动作指令：儿童能够听从指令完成4个不同的形体动作。</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次数4次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身体动作指令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儿童能够听从指令完成4个不同的形体动作。</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儿童不能听从指令完成4个不同的形体动作。</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儿童能够听从2个指令。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8" name="表格 7"/>
          <p:cNvGraphicFramePr/>
          <p:nvPr/>
        </p:nvGraphicFramePr>
        <p:xfrm>
          <a:off x="551815" y="994918"/>
          <a:ext cx="20703540" cy="812800"/>
        </p:xfrm>
        <a:graphic>
          <a:graphicData uri="http://schemas.openxmlformats.org/drawingml/2006/table">
            <a:tbl>
              <a:tblPr/>
              <a:tblGrid>
                <a:gridCol w="675640"/>
                <a:gridCol w="2021205"/>
                <a:gridCol w="788035"/>
                <a:gridCol w="2747010"/>
                <a:gridCol w="1170305"/>
                <a:gridCol w="1292225"/>
                <a:gridCol w="1216660"/>
                <a:gridCol w="1061720"/>
              </a:tblGrid>
              <a:tr h="430530">
                <a:tc>
                  <a:txBody>
                    <a:bodyPr/>
                    <a:p>
                      <a:pPr indent="0" algn="ctr">
                        <a:buNone/>
                      </a:pPr>
                      <a:r>
                        <a:rPr lang="en-US" sz="800" b="0">
                          <a:solidFill>
                            <a:srgbClr val="FF0000"/>
                          </a:solidFill>
                          <a:latin typeface="微软雅黑" panose="020B0503020204020204" charset="-122"/>
                        </a:rPr>
                        <a:t>3M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儿童能够命名至少100个词语并能够执行100个不同的指令。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常见物品、水果、交通工具、动物等图片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儿童能够命名至少100个词语并能够执行100个不同的指令。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儿童不能命名至少100个词语并能够执行100个不同的指令。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儿童能够完成50个指令。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9" name="表格 8"/>
          <p:cNvGraphicFramePr/>
          <p:nvPr>
            <p:custDataLst>
              <p:tags r:id="rId7"/>
            </p:custDataLst>
          </p:nvPr>
        </p:nvGraphicFramePr>
        <p:xfrm>
          <a:off x="379095" y="1713865"/>
          <a:ext cx="11347450" cy="4070350"/>
        </p:xfrm>
        <a:graphic>
          <a:graphicData uri="http://schemas.openxmlformats.org/drawingml/2006/table">
            <a:tbl>
              <a:tblPr/>
              <a:tblGrid>
                <a:gridCol w="419100"/>
                <a:gridCol w="672465"/>
                <a:gridCol w="2012950"/>
                <a:gridCol w="784860"/>
                <a:gridCol w="2736215"/>
                <a:gridCol w="1165860"/>
                <a:gridCol w="1287145"/>
                <a:gridCol w="1211580"/>
                <a:gridCol w="1057275"/>
              </a:tblGrid>
              <a:tr h="548640">
                <a:tc>
                  <a:txBody>
                    <a:bodyPr/>
                    <a:p>
                      <a:pPr indent="0">
                        <a:buNone/>
                      </a:pPr>
                      <a:r>
                        <a:rPr lang="en-US" sz="800" b="0">
                          <a:solidFill>
                            <a:srgbClr val="000000"/>
                          </a:solidFill>
                          <a:latin typeface="微软雅黑" panose="020B0503020204020204" charset="-122"/>
                        </a:rPr>
                        <a:t>24</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仿说：儿童能够模仿一个音并能够多次重复。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次数3次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a、o、e、i、u、b、p、m、f、d、t、n、l、g、k、h</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儿童能够模仿一个音并能够多次重复。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儿童能够模仿一个音但是不能多次重复。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03580">
                <a:tc>
                  <a:txBody>
                    <a:bodyPr/>
                    <a:p>
                      <a:pPr indent="0">
                        <a:buNone/>
                      </a:pPr>
                      <a:r>
                        <a:rPr lang="en-US" sz="800" b="0">
                          <a:solidFill>
                            <a:srgbClr val="000000"/>
                          </a:solidFill>
                          <a:latin typeface="微软雅黑" panose="020B0503020204020204" charset="-122"/>
                        </a:rPr>
                        <a:t>25</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自发提要求：儿童能够对眼前的强化物自发提出5个不同的要求。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儿童偏好物</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儿童能够对眼前的强化物自发提出10个不同的要求。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儿童不能对眼前的强化物自发提出10个不同的要求。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儿童能够在观察时间内提出5次要求，且都是使用同一个字词提要求。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75030">
                <a:tc>
                  <a:txBody>
                    <a:bodyPr/>
                    <a:p>
                      <a:pPr indent="0">
                        <a:buNone/>
                      </a:pPr>
                      <a:r>
                        <a:rPr lang="en-US" sz="800" b="0">
                          <a:solidFill>
                            <a:srgbClr val="000000"/>
                          </a:solidFill>
                          <a:latin typeface="微软雅黑" panose="020B0503020204020204" charset="-122"/>
                        </a:rPr>
                        <a:t>26</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独立提要求：当强化物呈现在眼前，并提问“你想要什么？”儿童能够对强化物提出要求，不少于10个要求。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儿童偏好物</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当强化物呈现在眼前，并提问“你想要什么？”儿童能够对强化物提出要求，不少于10个要求。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当强化物呈现在眼前，并提问“你想要什么？”儿童不能对强化物提出要求，不少于10个要求。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儿童能够提出8个要求。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04215">
                <a:tc>
                  <a:txBody>
                    <a:bodyPr/>
                    <a:p>
                      <a:pPr indent="0">
                        <a:buNone/>
                      </a:pPr>
                      <a:r>
                        <a:rPr lang="en-US" sz="800" b="0">
                          <a:solidFill>
                            <a:srgbClr val="000000"/>
                          </a:solidFill>
                          <a:latin typeface="微软雅黑" panose="020B0503020204020204" charset="-122"/>
                        </a:rPr>
                        <a:t>27</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强化物命名：当有动机的情况下，儿童能够命名2个强化物的名称，如，妈妈。（可在辅助下命名）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照料者、儿童偏好物</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当有动机或者辅助的情况下，儿童能够命名强化物的名称。（可在辅助下命名）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当有动机或者辅助的情况下，儿童不能命名强化物的名称。（可在辅助下命名）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儿童仅能够命名1个强化物。</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35305">
                <a:tc>
                  <a:txBody>
                    <a:bodyPr/>
                    <a:p>
                      <a:pPr indent="0">
                        <a:buNone/>
                      </a:pPr>
                      <a:r>
                        <a:rPr lang="en-US" sz="800" b="0">
                          <a:solidFill>
                            <a:srgbClr val="000000"/>
                          </a:solidFill>
                          <a:latin typeface="微软雅黑" panose="020B0503020204020204" charset="-122"/>
                        </a:rPr>
                        <a:t>28</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图片指认：儿童能够在6个一组的组合中根据指令指认正确的物品，不少于40个。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次数40次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常见物品、水果、交通工具、动物等图片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儿童能够在6个一组的组合中根据指令指认正确的物品，不少于40个。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儿童不能在6个一组的组合中根据指令指认正确的物品，不少于40个。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儿童能够在6个一组的组合中指认25个物品。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03580">
                <a:tc>
                  <a:txBody>
                    <a:bodyPr/>
                    <a:p>
                      <a:pPr indent="0">
                        <a:buNone/>
                      </a:pPr>
                      <a:r>
                        <a:rPr lang="en-US" sz="800" b="0">
                          <a:solidFill>
                            <a:srgbClr val="000000"/>
                          </a:solidFill>
                          <a:latin typeface="微软雅黑" panose="020B0503020204020204" charset="-122"/>
                        </a:rPr>
                        <a:t>29</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图片指认：儿童能够在8个一组的组合中找到一个物品的3个不同样式，不少于50个。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p>
                      <a:pPr indent="0">
                        <a:buNone/>
                      </a:pPr>
                      <a:r>
                        <a:rPr lang="zh-CN" sz="800" b="0">
                          <a:solidFill>
                            <a:srgbClr val="000000"/>
                          </a:solidFill>
                          <a:latin typeface="Arial" panose="020B0604020202020204" pitchFamily="34" charset="0"/>
                          <a:ea typeface="微软雅黑" panose="020B0503020204020204" charset="-122"/>
                        </a:rPr>
                        <a:t>次数50次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随机生成目标图片+7张干扰图片，每个目标图片出现3次不同的样式。</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儿童能够在8个一组的组合中找到一个物品的3个不同样式，不少于50个。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儿童不能在8个一组的组合中找到一个物品的3个不同样式，不少于50个。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儿童能够泛化指认30个3种不同形式的物品。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9" name="表格 8"/>
          <p:cNvGraphicFramePr/>
          <p:nvPr/>
        </p:nvGraphicFramePr>
        <p:xfrm>
          <a:off x="609600" y="1180973"/>
          <a:ext cx="20703540" cy="812800"/>
        </p:xfrm>
        <a:graphic>
          <a:graphicData uri="http://schemas.openxmlformats.org/drawingml/2006/table">
            <a:tbl>
              <a:tblPr/>
              <a:tblGrid>
                <a:gridCol w="675640"/>
                <a:gridCol w="2021205"/>
                <a:gridCol w="788035"/>
                <a:gridCol w="2747010"/>
                <a:gridCol w="1170305"/>
                <a:gridCol w="1292225"/>
                <a:gridCol w="1216660"/>
                <a:gridCol w="1061720"/>
              </a:tblGrid>
              <a:tr h="430530">
                <a:tc>
                  <a:txBody>
                    <a:bodyPr/>
                    <a:p>
                      <a:pPr indent="0" algn="ctr">
                        <a:buNone/>
                      </a:pPr>
                      <a:r>
                        <a:rPr lang="en-US" sz="800" b="0">
                          <a:solidFill>
                            <a:srgbClr val="FF0000"/>
                          </a:solidFill>
                          <a:latin typeface="微软雅黑" panose="020B0503020204020204" charset="-122"/>
                        </a:rPr>
                        <a:t>3M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儿童能够命名至少100个词语并能够执行100个不同的指令。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常见物品、水果、交通工具、动物等图片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儿童能够命名至少100个词语并能够执行100个不同的指令。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儿童不能命名至少100个词语并能够执行100个不同的指令。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儿童能够完成50个指令。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12" name="表格 11"/>
          <p:cNvGraphicFramePr/>
          <p:nvPr>
            <p:custDataLst>
              <p:tags r:id="rId7"/>
            </p:custDataLst>
          </p:nvPr>
        </p:nvGraphicFramePr>
        <p:xfrm>
          <a:off x="359410" y="2025650"/>
          <a:ext cx="11693525" cy="3955415"/>
        </p:xfrm>
        <a:graphic>
          <a:graphicData uri="http://schemas.openxmlformats.org/drawingml/2006/table">
            <a:tbl>
              <a:tblPr/>
              <a:tblGrid>
                <a:gridCol w="431800"/>
                <a:gridCol w="693420"/>
                <a:gridCol w="2074545"/>
                <a:gridCol w="808355"/>
                <a:gridCol w="2820035"/>
                <a:gridCol w="1201420"/>
                <a:gridCol w="1325880"/>
                <a:gridCol w="1248410"/>
                <a:gridCol w="1089660"/>
              </a:tblGrid>
              <a:tr h="405765">
                <a:tc>
                  <a:txBody>
                    <a:bodyPr/>
                    <a:p>
                      <a:pPr indent="0">
                        <a:buNone/>
                      </a:pPr>
                      <a:r>
                        <a:rPr lang="en-US" sz="800" b="0">
                          <a:solidFill>
                            <a:srgbClr val="000000"/>
                          </a:solidFill>
                          <a:latin typeface="微软雅黑" panose="020B0503020204020204" charset="-122"/>
                        </a:rPr>
                        <a:t>30</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动作指令：儿童能够听从指令完成10个不同的动作。</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身体动作指令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儿童能够听从指令完成10个不同的动作。</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儿童不能听从指令完成10个不同的动作。</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儿童能够完成5个指令。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47395">
                <a:tc>
                  <a:txBody>
                    <a:bodyPr/>
                    <a:p>
                      <a:pPr indent="0">
                        <a:buNone/>
                      </a:pPr>
                      <a:r>
                        <a:rPr lang="en-US" sz="800" b="0">
                          <a:solidFill>
                            <a:srgbClr val="000000"/>
                          </a:solidFill>
                          <a:latin typeface="微软雅黑" panose="020B0503020204020204" charset="-122"/>
                        </a:rPr>
                        <a:t>31</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听者指令：儿童能够在3个一组的动作图片组合中根据要求找到正确的卡片，不少于10个动作。</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活动图片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儿童能够在3个一组的动作图片组合中根据要求找到正确的卡片，不少于10个动作。</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儿童不能在3个一组的动作图片组合中根据要求找到正确的卡片，不少于10个动作。</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56260">
                <a:tc>
                  <a:txBody>
                    <a:bodyPr/>
                    <a:p>
                      <a:pPr indent="0">
                        <a:buNone/>
                      </a:pPr>
                      <a:r>
                        <a:rPr lang="en-US" sz="800" b="0">
                          <a:solidFill>
                            <a:srgbClr val="000000"/>
                          </a:solidFill>
                          <a:latin typeface="微软雅黑" panose="020B0503020204020204" charset="-122"/>
                        </a:rPr>
                        <a:t>32</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听者流利度：儿童在30秒内能够快速指认10个已知的物品或图片。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时长30s（不超过）10次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常见物品、水果、交通工具、动物等图片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儿童在30秒内能够快速指认10个已知的物品或图片。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儿童在30秒内不能快速指认10个已知的物品或图片。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68325">
                <a:tc>
                  <a:txBody>
                    <a:bodyPr/>
                    <a:p>
                      <a:pPr indent="0">
                        <a:buNone/>
                      </a:pPr>
                      <a:r>
                        <a:rPr lang="en-US" sz="800" b="0">
                          <a:solidFill>
                            <a:srgbClr val="000000"/>
                          </a:solidFill>
                          <a:latin typeface="微软雅黑" panose="020B0503020204020204" charset="-122"/>
                        </a:rPr>
                        <a:t>33</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自发发音：儿童能够自发发出5种不同的完整词语的相似音。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60min中5次发音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儿童能够自发发出5种不同的完整词语的相似音。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儿童不能自发发出5种不同的完整词语的相似音。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儿童能够自发发出2种不同的完整词语的相似音。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0275">
                <a:tc>
                  <a:txBody>
                    <a:bodyPr/>
                    <a:p>
                      <a:pPr indent="0">
                        <a:buNone/>
                      </a:pPr>
                      <a:r>
                        <a:rPr lang="en-US" sz="800" b="0">
                          <a:solidFill>
                            <a:srgbClr val="000000"/>
                          </a:solidFill>
                          <a:latin typeface="微软雅黑" panose="020B0503020204020204" charset="-122"/>
                        </a:rPr>
                        <a:t>34</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自发发音：儿童能够自发地发出15个完整的字或词的音可近似辨识的，并且音调和节奏都是恰当的。</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60min中15次发音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儿童能够自发地发出15个完整的字或词的音可近似辨识的，并且音调和节奏都是恰当的。</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儿童不能自发地发出15个完整的字或词的音可近似辨识的，并且音调和节奏都是恰当的。</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儿童能够自发地发出8个完整的字或词的音可近似辨识的，并且音调和节奏都是恰当的。</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47395">
                <a:tc>
                  <a:txBody>
                    <a:bodyPr/>
                    <a:p>
                      <a:pPr indent="0">
                        <a:buNone/>
                      </a:pPr>
                      <a:r>
                        <a:rPr lang="en-US" sz="800" b="0">
                          <a:solidFill>
                            <a:srgbClr val="000000"/>
                          </a:solidFill>
                          <a:latin typeface="微软雅黑" panose="020B0503020204020204" charset="-122"/>
                        </a:rPr>
                        <a:t>35</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发音清晰度：儿童能够命名不少于10个物品，即使他人没有看到所说物品也知道儿童说的是什么。</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常见物品、水果、交通工具、动物等图片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儿童能够命名不少于10个物品，即使他人没有看到所说物品也知道儿童说的是什么。</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儿童不能命名不少于10个物品，即使他人没有看到所说物品也知道儿童说的是什么。</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儿童仅能清晰命名5个物品。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766953"/>
          <a:ext cx="20703540" cy="1092200"/>
        </p:xfrm>
        <a:graphic>
          <a:graphicData uri="http://schemas.openxmlformats.org/drawingml/2006/table">
            <a:tbl>
              <a:tblPr/>
              <a:tblGrid>
                <a:gridCol w="675640"/>
                <a:gridCol w="2021205"/>
                <a:gridCol w="788035"/>
                <a:gridCol w="2747010"/>
                <a:gridCol w="1170305"/>
                <a:gridCol w="1292225"/>
                <a:gridCol w="1216660"/>
                <a:gridCol w="1061720"/>
              </a:tblGrid>
              <a:tr h="579120">
                <a:tc>
                  <a:txBody>
                    <a:bodyPr/>
                    <a:p>
                      <a:pPr indent="0" algn="ctr">
                        <a:buNone/>
                      </a:pPr>
                      <a:r>
                        <a:rPr lang="en-US" sz="800" b="0">
                          <a:solidFill>
                            <a:srgbClr val="FF0000"/>
                          </a:solidFill>
                          <a:latin typeface="微软雅黑" panose="020B0503020204020204" charset="-122"/>
                        </a:rPr>
                        <a:t>4M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儿童能够在自然环境中、书中或者是使用图片执行200个不同的听者指令。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后台自动计算</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儿童能够在自然环境中、书中或者是使用图片执行200个不同的听者指令。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儿童不能在自然环境中、书中或者是使用图片执行200个不同的听者指令。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儿童能够指认150个不同的物品。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379095" y="1941195"/>
          <a:ext cx="11597640" cy="4039870"/>
        </p:xfrm>
        <a:graphic>
          <a:graphicData uri="http://schemas.openxmlformats.org/drawingml/2006/table">
            <a:tbl>
              <a:tblPr/>
              <a:tblGrid>
                <a:gridCol w="427990"/>
                <a:gridCol w="688340"/>
                <a:gridCol w="2056765"/>
                <a:gridCol w="802005"/>
                <a:gridCol w="2797175"/>
                <a:gridCol w="1190625"/>
                <a:gridCol w="1315720"/>
                <a:gridCol w="1238250"/>
                <a:gridCol w="1080770"/>
              </a:tblGrid>
              <a:tr h="770890">
                <a:tc>
                  <a:txBody>
                    <a:bodyPr/>
                    <a:p>
                      <a:pPr indent="0">
                        <a:buNone/>
                      </a:pPr>
                      <a:r>
                        <a:rPr lang="en-US" sz="800" b="0">
                          <a:solidFill>
                            <a:srgbClr val="000000"/>
                          </a:solidFill>
                          <a:latin typeface="微软雅黑" panose="020B0503020204020204" charset="-122"/>
                        </a:rPr>
                        <a:t>37</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仿说：儿童能够仿说2个音节词语，包括k、g、t、d、f、y、ng发音。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r>
                        <a:rPr lang="zh-CN" sz="800" b="0">
                          <a:solidFill>
                            <a:srgbClr val="000000"/>
                          </a:solidFill>
                          <a:latin typeface="Arial" panose="020B0604020202020204" pitchFamily="34" charset="0"/>
                          <a:ea typeface="微软雅黑" panose="020B0503020204020204" charset="-122"/>
                        </a:rPr>
                        <a:t>次数30次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r>
                        <a:rPr lang="zh-CN" sz="800" b="0">
                          <a:solidFill>
                            <a:srgbClr val="000000"/>
                          </a:solidFill>
                          <a:latin typeface="Arial" panose="020B0604020202020204" pitchFamily="34" charset="0"/>
                          <a:ea typeface="微软雅黑" panose="020B0503020204020204" charset="-122"/>
                        </a:rPr>
                        <a:t>燕子、开心、夜晚、兔子、脚丫、吃药、做梦、好看、跳高、开车、团圆、妈咪、开门、拥抱、牙齿、马桶、配对、扑克、太空、姥爷、看戏、捣蛋、饼干、小狗、可爱、薯条、熊猫、樱桃、蛋挞、热狗</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儿童能够仿说2个音节词语，包括k、g、t、d、f、y、ng发音。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儿童不能仿说2个音节词语，包括k、g、t、d、f、y、ng发音。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r>
              <a:tr h="957580">
                <a:tc>
                  <a:txBody>
                    <a:bodyPr/>
                    <a:p>
                      <a:pPr indent="0">
                        <a:buNone/>
                      </a:pPr>
                      <a:r>
                        <a:rPr lang="en-US" sz="800" b="0">
                          <a:solidFill>
                            <a:srgbClr val="000000"/>
                          </a:solidFill>
                          <a:latin typeface="微软雅黑" panose="020B0503020204020204" charset="-122"/>
                        </a:rPr>
                        <a:t>38</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仿说：儿童能够仿说3个音节的词组。</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r>
                        <a:rPr lang="zh-CN" sz="800" b="0">
                          <a:solidFill>
                            <a:srgbClr val="000000"/>
                          </a:solidFill>
                          <a:latin typeface="Arial" panose="020B0604020202020204" pitchFamily="34" charset="0"/>
                          <a:ea typeface="微软雅黑" panose="020B0503020204020204" charset="-122"/>
                        </a:rPr>
                        <a:t>次数30次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r>
                        <a:rPr lang="zh-CN" sz="800" b="0">
                          <a:solidFill>
                            <a:srgbClr val="000000"/>
                          </a:solidFill>
                          <a:latin typeface="Arial" panose="020B0604020202020204" pitchFamily="34" charset="0"/>
                          <a:ea typeface="微软雅黑" panose="020B0503020204020204" charset="-122"/>
                        </a:rPr>
                        <a:t>新玩具、吃香蕉、飞呀飞、真好吃、起来吧、乘小船、土豆泥、再见啦、小胖狗、大绵羊、我也要、脚指甲、做体操、晒太阳、捉迷藏、吃饼干、开大门、花生米、小锅子、躲猫猫、泰迪熊、啃骨头、小皇帝、打嗝了、多少个、上厕所、快些走、湿手套、大帆船、木偶戏</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儿童能够仿说3个音节的词组。</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儿童能不能仿说3个音节的词组。</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r>
              <a:tr h="770890">
                <a:tc>
                  <a:txBody>
                    <a:bodyPr/>
                    <a:p>
                      <a:pPr indent="0">
                        <a:buNone/>
                      </a:pPr>
                      <a:r>
                        <a:rPr lang="en-US" sz="800" b="0">
                          <a:solidFill>
                            <a:srgbClr val="000000"/>
                          </a:solidFill>
                          <a:latin typeface="微软雅黑" panose="020B0503020204020204" charset="-122"/>
                        </a:rPr>
                        <a:t>39</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缺失物提要求：当只给儿童做某个活动所必需的部分部件，学生将能够所要缺少的物品，不少于20个物品。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儿童熟悉的多部件物品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当只给儿童做某个活动所必需的部分部件，学生能够所要缺少的物品，不少于20个物品。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当只给儿童做某个活动所必需的部分部件，学生不能所要缺少的物品，不少于20个物品。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儿童能够对缺失物品提出10个要求。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69620">
                <a:tc>
                  <a:txBody>
                    <a:bodyPr/>
                    <a:p>
                      <a:pPr indent="0">
                        <a:buNone/>
                      </a:pPr>
                      <a:r>
                        <a:rPr lang="en-US" sz="800" b="0">
                          <a:solidFill>
                            <a:srgbClr val="000000"/>
                          </a:solidFill>
                          <a:latin typeface="微软雅黑" panose="020B0503020204020204" charset="-122"/>
                        </a:rPr>
                        <a:t>40</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寻求帮助：儿童能够在有遇到困难的时候向他人寻求帮助，如“帮我”等，不少于5种情况。</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打不开盖子的容器</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儿童能够在有遇到困难的时候向他人寻求帮助，如“帮我”等，不少于5种情况。</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儿童不能在有遇到困难的时候向他人寻求帮助，如“帮我”等，不少于5种情况。</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70890">
                <a:tc>
                  <a:txBody>
                    <a:bodyPr/>
                    <a:p>
                      <a:pPr indent="0">
                        <a:buNone/>
                      </a:pPr>
                      <a:r>
                        <a:rPr lang="en-US" sz="800" b="0">
                          <a:solidFill>
                            <a:srgbClr val="000000"/>
                          </a:solidFill>
                          <a:latin typeface="微软雅黑" panose="020B0503020204020204" charset="-122"/>
                        </a:rPr>
                        <a:t>41</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活动要求：儿童能够要求其他人做某个特定的动作，不少于5个动作，“如，开门、打开等”。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儿童偏好物品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儿童能够要求其他人做某个特定的活动，不少于6个活动，“如，开门、打开等”。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儿童不能要求其他人做某个特定的活动，不少于6个活动，“如，开门、打开等”。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儿童能够要求他人做出2个不同的动作。</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766953"/>
          <a:ext cx="20703540" cy="1092200"/>
        </p:xfrm>
        <a:graphic>
          <a:graphicData uri="http://schemas.openxmlformats.org/drawingml/2006/table">
            <a:tbl>
              <a:tblPr/>
              <a:tblGrid>
                <a:gridCol w="675640"/>
                <a:gridCol w="2021205"/>
                <a:gridCol w="788035"/>
                <a:gridCol w="2747010"/>
                <a:gridCol w="1170305"/>
                <a:gridCol w="1292225"/>
                <a:gridCol w="1216660"/>
                <a:gridCol w="1061720"/>
              </a:tblGrid>
              <a:tr h="579120">
                <a:tc>
                  <a:txBody>
                    <a:bodyPr/>
                    <a:p>
                      <a:pPr indent="0" algn="ctr">
                        <a:buNone/>
                      </a:pPr>
                      <a:r>
                        <a:rPr lang="en-US" sz="800" b="0">
                          <a:solidFill>
                            <a:srgbClr val="FF0000"/>
                          </a:solidFill>
                          <a:latin typeface="微软雅黑" panose="020B0503020204020204" charset="-122"/>
                        </a:rPr>
                        <a:t>4M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儿童能够在自然环境中、书中或者是使用图片执行200个不同的听者指令。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后台自动计算</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儿童能够在自然环境中、书中或者是使用图片执行200个不同的听者指令。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儿童不能在自然环境中、书中或者是使用图片执行200个不同的听者指令。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儿童能够指认150个不同的物品。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8" name="表格 7"/>
          <p:cNvGraphicFramePr/>
          <p:nvPr>
            <p:custDataLst>
              <p:tags r:id="rId7"/>
            </p:custDataLst>
          </p:nvPr>
        </p:nvGraphicFramePr>
        <p:xfrm>
          <a:off x="360045" y="1875155"/>
          <a:ext cx="11548745" cy="4016375"/>
        </p:xfrm>
        <a:graphic>
          <a:graphicData uri="http://schemas.openxmlformats.org/drawingml/2006/table">
            <a:tbl>
              <a:tblPr/>
              <a:tblGrid>
                <a:gridCol w="426085"/>
                <a:gridCol w="685165"/>
                <a:gridCol w="2049145"/>
                <a:gridCol w="798195"/>
                <a:gridCol w="2784475"/>
                <a:gridCol w="1186180"/>
                <a:gridCol w="1310640"/>
                <a:gridCol w="1233170"/>
                <a:gridCol w="1075690"/>
              </a:tblGrid>
              <a:tr h="1042670">
                <a:tc>
                  <a:txBody>
                    <a:bodyPr/>
                    <a:p>
                      <a:pPr indent="0">
                        <a:buNone/>
                      </a:pPr>
                      <a:r>
                        <a:rPr lang="en-US" sz="800" b="0">
                          <a:solidFill>
                            <a:srgbClr val="000000"/>
                          </a:solidFill>
                          <a:latin typeface="微软雅黑" panose="020B0503020204020204" charset="-122"/>
                        </a:rPr>
                        <a:t>42</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短语提要求：儿童能够使用2个或2个以上的词提出要求，至少包含5个不同的要求。（不包括“我想要”）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儿童偏好物品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儿童能够使用2个或2个以上的词提出要求，至少包含5个不同的要求。（不包括“我想要”）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儿童不能使用2个或2个以上的词提出要求，至少包含5个不同的要求。（不包括“我想要”）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儿童能够使用2个或2个以上的词提出要求，至少包含2个不同的要求。（不包括“我想要”）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54660">
                <a:tc>
                  <a:txBody>
                    <a:bodyPr/>
                    <a:p>
                      <a:pPr indent="0">
                        <a:buNone/>
                      </a:pPr>
                      <a:r>
                        <a:rPr lang="en-US" sz="800" b="0">
                          <a:solidFill>
                            <a:srgbClr val="000000"/>
                          </a:solidFill>
                          <a:latin typeface="微软雅黑" panose="020B0503020204020204" charset="-122"/>
                        </a:rPr>
                        <a:t>43</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自发提要求：儿童能够自发地提出15个不同的要求。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儿童偏好物品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儿童能够自发地提出15个不同的要求。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儿童不能自发地提出15个不同的要求。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儿童能够自发地提出8个不同的要求。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37540">
                <a:tc>
                  <a:txBody>
                    <a:bodyPr/>
                    <a:p>
                      <a:pPr indent="0">
                        <a:buNone/>
                      </a:pPr>
                      <a:r>
                        <a:rPr lang="en-US" sz="800" b="0">
                          <a:solidFill>
                            <a:srgbClr val="000000"/>
                          </a:solidFill>
                          <a:latin typeface="微软雅黑" panose="020B0503020204020204" charset="-122"/>
                        </a:rPr>
                        <a:t>44</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儿童能够在没有经过特别提要求训练的情况下提出10个新的要求。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儿童偏好物品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儿童能够在没有经过特别提要求训练的情况下提出10个新的要求。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儿童不能在没有经过特别提要求训练的情况下提出10个新的要求。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未经训练的情况下儿童能够提出5个新的要求。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042670">
                <a:tc>
                  <a:txBody>
                    <a:bodyPr/>
                    <a:p>
                      <a:pPr indent="0">
                        <a:buNone/>
                      </a:pPr>
                      <a:r>
                        <a:rPr lang="en-US" sz="800" b="0">
                          <a:solidFill>
                            <a:srgbClr val="000000"/>
                          </a:solidFill>
                          <a:latin typeface="微软雅黑" panose="020B0503020204020204" charset="-122"/>
                        </a:rPr>
                        <a:t>45</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儿童能够根据要求在6个一组的物品或者卡片中选择正确的颜色和形状，不少于4个颜色和4个形状。</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次数8次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形状颜色图片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颜色和形状明显的物品或图片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儿童能够根据要求在6个一组的物品或者卡片中选择正确的颜色和形状，不少于4个颜色和4个形状。</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儿童不能根据要求在6个一组的物品或者卡片中选择正确的颜色和形状，不少于4个颜色和4个形状。</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儿童能够正确选择2个颜色和2个形状。</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38835">
                <a:tc>
                  <a:txBody>
                    <a:bodyPr/>
                    <a:p>
                      <a:pPr indent="0">
                        <a:buNone/>
                      </a:pPr>
                      <a:r>
                        <a:rPr lang="en-US" sz="800" b="0">
                          <a:solidFill>
                            <a:srgbClr val="000000"/>
                          </a:solidFill>
                          <a:latin typeface="微软雅黑" panose="020B0503020204020204" charset="-122"/>
                        </a:rPr>
                        <a:t>46</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听者形容词：儿童能够根据要求在一对相似的形容词中找到正确的选项，不少于4对形容词。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次数4次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大小、长短、高矮、宽窄、新旧、满空、亮暗、胖瘦、粗细、多少</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儿童能够根据要求在一对相似的形容词中找到正确的选项，不少于4对形容词。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儿童不能根据要求在一对相似的形容词中找到正确的选项，不少于4对形容词。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儿童能够指认2对形容词。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8CBAD"/>
                    </a:solidFill>
                  </a:tcPr>
                </a:tc>
              </a:tr>
            </a:tbl>
          </a:graphicData>
        </a:graphic>
      </p:graphicFrame>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766953"/>
          <a:ext cx="20703540" cy="1092200"/>
        </p:xfrm>
        <a:graphic>
          <a:graphicData uri="http://schemas.openxmlformats.org/drawingml/2006/table">
            <a:tbl>
              <a:tblPr/>
              <a:tblGrid>
                <a:gridCol w="675640"/>
                <a:gridCol w="2021205"/>
                <a:gridCol w="788035"/>
                <a:gridCol w="2747010"/>
                <a:gridCol w="1170305"/>
                <a:gridCol w="1292225"/>
                <a:gridCol w="1216660"/>
                <a:gridCol w="1061720"/>
              </a:tblGrid>
              <a:tr h="579120">
                <a:tc>
                  <a:txBody>
                    <a:bodyPr/>
                    <a:p>
                      <a:pPr indent="0" algn="ctr">
                        <a:buNone/>
                      </a:pPr>
                      <a:r>
                        <a:rPr lang="en-US" sz="800" b="0">
                          <a:solidFill>
                            <a:srgbClr val="FF0000"/>
                          </a:solidFill>
                          <a:latin typeface="微软雅黑" panose="020B0503020204020204" charset="-122"/>
                        </a:rPr>
                        <a:t>4M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儿童能够在自然环境中、书中或者是使用图片执行200个不同的听者指令。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后台自动计算</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儿童能够在自然环境中、书中或者是使用图片执行200个不同的听者指令。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儿童不能在自然环境中、书中或者是使用图片执行200个不同的听者指令。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儿童能够指认150个不同的物品。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387985" y="1709420"/>
          <a:ext cx="11550015" cy="4262755"/>
        </p:xfrm>
        <a:graphic>
          <a:graphicData uri="http://schemas.openxmlformats.org/drawingml/2006/table">
            <a:tbl>
              <a:tblPr/>
              <a:tblGrid>
                <a:gridCol w="426720"/>
                <a:gridCol w="685165"/>
                <a:gridCol w="2047875"/>
                <a:gridCol w="799465"/>
                <a:gridCol w="2785110"/>
                <a:gridCol w="1186815"/>
                <a:gridCol w="1309370"/>
                <a:gridCol w="1233170"/>
                <a:gridCol w="1076325"/>
              </a:tblGrid>
              <a:tr h="791210">
                <a:tc>
                  <a:txBody>
                    <a:bodyPr/>
                    <a:p>
                      <a:pPr indent="0">
                        <a:buNone/>
                      </a:pPr>
                      <a:r>
                        <a:rPr lang="en-US" sz="800" b="0">
                          <a:solidFill>
                            <a:srgbClr val="000000"/>
                          </a:solidFill>
                          <a:latin typeface="微软雅黑" panose="020B0503020204020204" charset="-122"/>
                        </a:rPr>
                        <a:t>47</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听者指令：儿童能够根据不同的动作要求做出反应，如，摸xx、拍xx、盖住xx“等，不少于5个动作。</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拍、拿、摸、盖住、指、给</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儿童能够根据不同的动作要求做出反应，如，摸xx、拍xx、盖住xx“等，不少于5个动作。</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儿童不能根据不同的动作要求做出反应，如，摸xx、拍xx、盖住xx“等，不少于5个动作。</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91210">
                <a:tc>
                  <a:txBody>
                    <a:bodyPr/>
                    <a:p>
                      <a:pPr indent="0">
                        <a:buNone/>
                      </a:pPr>
                      <a:r>
                        <a:rPr lang="en-US" sz="800" b="0">
                          <a:solidFill>
                            <a:srgbClr val="000000"/>
                          </a:solidFill>
                          <a:latin typeface="微软雅黑" panose="020B0503020204020204" charset="-122"/>
                        </a:rPr>
                        <a:t>48</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听者短语：儿童能够执行动词+名词或名词+动词的指令不少于50个，如推汽车、盖盖子等。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活动指令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儿童能够执行动词加名词或名词加动词的指令不少于50个，如推汽车、盖盖子等。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儿童不能执行动词加名词或名词加动词的指令不少于50个，如推汽车、盖盖子等。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儿童能够执行30个短语词组的指令。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29260">
                <a:tc>
                  <a:txBody>
                    <a:bodyPr/>
                    <a:p>
                      <a:pPr indent="0">
                        <a:buNone/>
                      </a:pPr>
                      <a:r>
                        <a:rPr lang="en-US" sz="800" b="0">
                          <a:solidFill>
                            <a:srgbClr val="000000"/>
                          </a:solidFill>
                          <a:latin typeface="微软雅黑" panose="020B0503020204020204" charset="-122"/>
                        </a:rPr>
                        <a:t>49</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常见物品命名：儿童能够命名生活中4种常见的物品。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次数4次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常见的食物、玩具、生活用品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儿童能够命名生活中4种常见的物品。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儿童不能命名生活中4种常见的物品。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儿童能够命名3个物品。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01980">
                <a:tc>
                  <a:txBody>
                    <a:bodyPr/>
                    <a:p>
                      <a:pPr indent="0">
                        <a:buNone/>
                      </a:pPr>
                      <a:r>
                        <a:rPr lang="en-US" sz="800" b="0">
                          <a:solidFill>
                            <a:srgbClr val="000000"/>
                          </a:solidFill>
                          <a:latin typeface="微软雅黑" panose="020B0503020204020204" charset="-122"/>
                        </a:rPr>
                        <a:t>50</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常见物品命名：儿童能够命名生活中常见的6种常见物品，如食物、玩具等。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次数6次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常见的食物、玩具、生活用品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儿童能够命名生活中常见的6种非强化物品，如食物、玩具等。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儿童不能命名生活中常见的6种非强化物品，如食物、玩具等。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儿童能够命名5个物品。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91210">
                <a:tc>
                  <a:txBody>
                    <a:bodyPr/>
                    <a:p>
                      <a:pPr indent="0">
                        <a:buNone/>
                      </a:pPr>
                      <a:r>
                        <a:rPr lang="en-US" sz="800" b="0">
                          <a:solidFill>
                            <a:srgbClr val="000000"/>
                          </a:solidFill>
                          <a:latin typeface="微软雅黑" panose="020B0503020204020204" charset="-122"/>
                        </a:rPr>
                        <a:t>51</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人物命名：儿童能够命名在生活中常见的人物不少于10个，如，爸爸、姐姐等。（非职业）</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爸爸、妈妈、哥哥、姐姐、爷爷、奶奶、姥姥、姥爷、弟弟、妹妹、叔叔、阿姨、舅舅、舅妈</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爸爸、妈妈、兄弟姐妹、朋友等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儿童能够命名在生活中常见的人物不少于10个，如，爸爸、姐姐等。（非职业）</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儿童不能命名在生活中常见的人物不少于10个，如，爸爸、姐姐等。（非职业）</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28625">
                <a:tc>
                  <a:txBody>
                    <a:bodyPr/>
                    <a:p>
                      <a:pPr indent="0">
                        <a:buNone/>
                      </a:pPr>
                      <a:r>
                        <a:rPr lang="en-US" sz="800" b="0">
                          <a:solidFill>
                            <a:srgbClr val="000000"/>
                          </a:solidFill>
                          <a:latin typeface="微软雅黑" panose="020B0503020204020204" charset="-122"/>
                        </a:rPr>
                        <a:t>52</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图片命名：儿童能够命名图片中的物品名称，不少于10个。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常见物品、水果、交通工具、动物图片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常见物品的图片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儿童能够命名图片中的物品名称，不少于5个。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儿童不能命名图片中的物品名称，不少于5个。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儿童能够命名8个物品。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E699"/>
                    </a:solidFill>
                  </a:tcPr>
                </a:tc>
              </a:tr>
              <a:tr h="429260">
                <a:tc>
                  <a:txBody>
                    <a:bodyPr/>
                    <a:p>
                      <a:pPr indent="0">
                        <a:buNone/>
                      </a:pPr>
                      <a:r>
                        <a:rPr lang="en-US" sz="800" b="0">
                          <a:solidFill>
                            <a:srgbClr val="000000"/>
                          </a:solidFill>
                          <a:latin typeface="微软雅黑" panose="020B0503020204020204" charset="-122"/>
                        </a:rPr>
                        <a:t>53</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身体部位命名：儿童能够命名身体部位的名称，不少于10个。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身体部位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儿童能够命名身体部位的名称，不少于10个。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儿童不能命名身体部位的名称，不少于10个。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儿童能够命名8个物品。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E699"/>
                    </a:solidFill>
                  </a:tcPr>
                </a:tc>
              </a:tr>
            </a:tbl>
          </a:graphicData>
        </a:graphic>
      </p:graphicFrame>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766953"/>
          <a:ext cx="20703540" cy="1092200"/>
        </p:xfrm>
        <a:graphic>
          <a:graphicData uri="http://schemas.openxmlformats.org/drawingml/2006/table">
            <a:tbl>
              <a:tblPr/>
              <a:tblGrid>
                <a:gridCol w="675640"/>
                <a:gridCol w="2021205"/>
                <a:gridCol w="788035"/>
                <a:gridCol w="2747010"/>
                <a:gridCol w="1170305"/>
                <a:gridCol w="1292225"/>
                <a:gridCol w="1216660"/>
                <a:gridCol w="1061720"/>
              </a:tblGrid>
              <a:tr h="579120">
                <a:tc>
                  <a:txBody>
                    <a:bodyPr/>
                    <a:p>
                      <a:pPr indent="0" algn="ctr">
                        <a:buNone/>
                      </a:pPr>
                      <a:r>
                        <a:rPr lang="en-US" sz="800" b="0">
                          <a:solidFill>
                            <a:srgbClr val="FF0000"/>
                          </a:solidFill>
                          <a:latin typeface="微软雅黑" panose="020B0503020204020204" charset="-122"/>
                        </a:rPr>
                        <a:t>4M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儿童能够在自然环境中、书中或者是使用图片执行200个不同的听者指令。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后台自动计算</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儿童能够在自然环境中、书中或者是使用图片执行200个不同的听者指令。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儿童不能在自然环境中、书中或者是使用图片执行200个不同的听者指令。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儿童能够指认150个不同的物品。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408305" y="1824355"/>
          <a:ext cx="11500485" cy="3926205"/>
        </p:xfrm>
        <a:graphic>
          <a:graphicData uri="http://schemas.openxmlformats.org/drawingml/2006/table">
            <a:tbl>
              <a:tblPr/>
              <a:tblGrid>
                <a:gridCol w="424815"/>
                <a:gridCol w="681990"/>
                <a:gridCol w="2040255"/>
                <a:gridCol w="795020"/>
                <a:gridCol w="2773045"/>
                <a:gridCol w="1181735"/>
                <a:gridCol w="1304290"/>
                <a:gridCol w="1227455"/>
                <a:gridCol w="1071880"/>
              </a:tblGrid>
              <a:tr h="504825">
                <a:tc>
                  <a:txBody>
                    <a:bodyPr/>
                    <a:p>
                      <a:pPr indent="0">
                        <a:buNone/>
                      </a:pPr>
                      <a:r>
                        <a:rPr lang="en-US" sz="800" b="0">
                          <a:solidFill>
                            <a:srgbClr val="000000"/>
                          </a:solidFill>
                          <a:latin typeface="微软雅黑" panose="020B0503020204020204" charset="-122"/>
                        </a:rPr>
                        <a:t>54</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服装命名：儿童能够命名不同服装的名称，不少于4种。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次数4次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服装图片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儿童能够命名不同服装的名称，不少于4种。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儿童不能命名不同服装的名称，不少于4种。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04825">
                <a:tc>
                  <a:txBody>
                    <a:bodyPr/>
                    <a:p>
                      <a:pPr indent="0">
                        <a:buNone/>
                      </a:pPr>
                      <a:r>
                        <a:rPr lang="en-US" sz="800" b="0">
                          <a:solidFill>
                            <a:srgbClr val="000000"/>
                          </a:solidFill>
                          <a:latin typeface="微软雅黑" panose="020B0503020204020204" charset="-122"/>
                        </a:rPr>
                        <a:t>55</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自发命名：儿童能够自发命名2个不同的物品。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常见物品、水果、交通工具、动物图片、身体部位、服装图片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常见物品的图片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儿童能够自发命名2个不同的物品。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儿童不能自发命名2个不同的物品。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儿童能够自发命名1个物品。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05460">
                <a:tc>
                  <a:txBody>
                    <a:bodyPr/>
                    <a:p>
                      <a:pPr indent="0">
                        <a:buNone/>
                      </a:pPr>
                      <a:r>
                        <a:rPr lang="en-US" sz="800" b="0">
                          <a:solidFill>
                            <a:srgbClr val="000000"/>
                          </a:solidFill>
                          <a:latin typeface="微软雅黑" panose="020B0503020204020204" charset="-122"/>
                        </a:rPr>
                        <a:t>56</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儿童能够命名的数量达到25个。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常见物品、水果、交通工具、动物图片、身体部位、服装图片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常见物品的图片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儿童能够命名的数量达到25个。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儿童不能命名的数量达到25个。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儿童能够命名20个物品。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04825">
                <a:tc>
                  <a:txBody>
                    <a:bodyPr/>
                    <a:p>
                      <a:pPr indent="0">
                        <a:buNone/>
                      </a:pPr>
                      <a:r>
                        <a:rPr lang="en-US" sz="800" b="0">
                          <a:solidFill>
                            <a:srgbClr val="000000"/>
                          </a:solidFill>
                          <a:latin typeface="微软雅黑" panose="020B0503020204020204" charset="-122"/>
                        </a:rPr>
                        <a:t>57</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泛化命名：儿童能够泛化命名50种物品，每个物品包含3个不同例子。</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p>
                      <a:pPr indent="0">
                        <a:buNone/>
                      </a:pPr>
                      <a:r>
                        <a:rPr lang="zh-CN" sz="800" b="0">
                          <a:solidFill>
                            <a:srgbClr val="000000"/>
                          </a:solidFill>
                          <a:latin typeface="Arial" panose="020B0604020202020204" pitchFamily="34" charset="0"/>
                          <a:ea typeface="微软雅黑" panose="020B0503020204020204" charset="-122"/>
                        </a:rPr>
                        <a:t>次数50次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目标物品呈现3次不同样式。</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常见物品不同样式的图片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儿童能够泛化命名50种物品的3个不同例子。</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儿童不能泛化命名50种物品的3个不同例子。</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儿童能够泛化命名25个物品。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92785">
                <a:tc>
                  <a:txBody>
                    <a:bodyPr/>
                    <a:p>
                      <a:pPr indent="0">
                        <a:buNone/>
                      </a:pPr>
                      <a:r>
                        <a:rPr lang="en-US" sz="800" b="0">
                          <a:solidFill>
                            <a:srgbClr val="000000"/>
                          </a:solidFill>
                          <a:latin typeface="微软雅黑" panose="020B0503020204020204" charset="-122"/>
                        </a:rPr>
                        <a:t>58</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动作命名：儿童能够命名10个常见的动作，如，跑、跳等。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动作图片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儿童能够命名10个常见的动作，如，跑、跳等。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儿童不能命名10个常见的动作，如，跑、跳等。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儿童能够命名5个动作。</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08660">
                <a:tc>
                  <a:txBody>
                    <a:bodyPr/>
                    <a:p>
                      <a:pPr indent="0">
                        <a:buNone/>
                      </a:pPr>
                      <a:r>
                        <a:rPr lang="en-US" sz="800" b="0">
                          <a:solidFill>
                            <a:srgbClr val="000000"/>
                          </a:solidFill>
                          <a:latin typeface="微软雅黑" panose="020B0503020204020204" charset="-122"/>
                        </a:rPr>
                        <a:t>59</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短语命名：儿童能够命名50个名词+动词或动词+名词的短语词组，如洗脸等。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活动图片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儿童能够命名50个名词+动词或动词+名词的短语词组，如洗脸等。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儿童不能命名50个名词+动词或动词+名词的短语词组，如洗脸等。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儿童能够命名25个短语词组。</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04825">
                <a:tc>
                  <a:txBody>
                    <a:bodyPr/>
                    <a:p>
                      <a:pPr indent="0">
                        <a:buNone/>
                      </a:pPr>
                      <a:r>
                        <a:rPr lang="en-US" sz="800" b="0">
                          <a:solidFill>
                            <a:srgbClr val="000000"/>
                          </a:solidFill>
                          <a:latin typeface="微软雅黑" panose="020B0503020204020204" charset="-122"/>
                        </a:rPr>
                        <a:t>60</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命名流利度：15秒内能够命名10个已知的物品或图片。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时长15s（不超过）10个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15秒内能够命名10个已知的物品或图片。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15秒内不能命名10个已知的物品或图片。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766953"/>
          <a:ext cx="20703540" cy="1092200"/>
        </p:xfrm>
        <a:graphic>
          <a:graphicData uri="http://schemas.openxmlformats.org/drawingml/2006/table">
            <a:tbl>
              <a:tblPr/>
              <a:tblGrid>
                <a:gridCol w="675640"/>
                <a:gridCol w="2021205"/>
                <a:gridCol w="788035"/>
                <a:gridCol w="2747010"/>
                <a:gridCol w="1170305"/>
                <a:gridCol w="1292225"/>
                <a:gridCol w="1216660"/>
                <a:gridCol w="1061720"/>
              </a:tblGrid>
              <a:tr h="579120">
                <a:tc>
                  <a:txBody>
                    <a:bodyPr/>
                    <a:p>
                      <a:pPr indent="0" algn="ctr">
                        <a:buNone/>
                      </a:pPr>
                      <a:r>
                        <a:rPr lang="en-US" sz="800" b="0">
                          <a:solidFill>
                            <a:srgbClr val="FF0000"/>
                          </a:solidFill>
                          <a:latin typeface="微软雅黑" panose="020B0503020204020204" charset="-122"/>
                        </a:rPr>
                        <a:t>4M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儿童能够在自然环境中、书中或者是使用图片执行200个不同的听者指令。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后台自动计算</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儿童能够在自然环境中、书中或者是使用图片执行200个不同的听者指令。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儿童不能在自然环境中、书中或者是使用图片执行200个不同的听者指令。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儿童能够指认150个不同的物品。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nvGraphicFramePr>
        <p:xfrm>
          <a:off x="609600" y="1971548"/>
          <a:ext cx="21497290" cy="7416800"/>
        </p:xfrm>
        <a:graphic>
          <a:graphicData uri="http://schemas.openxmlformats.org/drawingml/2006/table">
            <a:tbl>
              <a:tblPr/>
              <a:tblGrid>
                <a:gridCol w="405130"/>
                <a:gridCol w="650875"/>
                <a:gridCol w="1946275"/>
                <a:gridCol w="758825"/>
                <a:gridCol w="2646045"/>
                <a:gridCol w="1127125"/>
                <a:gridCol w="1244600"/>
                <a:gridCol w="1171575"/>
                <a:gridCol w="1022350"/>
              </a:tblGrid>
              <a:tr h="557530">
                <a:tc>
                  <a:txBody>
                    <a:bodyPr/>
                    <a:p>
                      <a:pPr indent="0">
                        <a:buNone/>
                      </a:pPr>
                      <a:r>
                        <a:rPr lang="en-US" sz="800" b="0">
                          <a:solidFill>
                            <a:srgbClr val="000000"/>
                          </a:solidFill>
                          <a:latin typeface="微软雅黑" panose="020B0503020204020204" charset="-122"/>
                        </a:rPr>
                        <a:t>61</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呈现一组图片，当儿童听到物品的特征时，儿童能够命名物品的名称，不少于25个。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呈现一组图片，当儿童听到物品的特征时，儿童能够命名物品的名称，不少于25个。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呈现一组图片，当儿童听到物品的特征时，儿童不能命名物品的名称，不少于25个。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93420">
                <a:tc>
                  <a:txBody>
                    <a:bodyPr/>
                    <a:p>
                      <a:pPr indent="0">
                        <a:buNone/>
                      </a:pPr>
                      <a:r>
                        <a:rPr lang="en-US" sz="800" b="0">
                          <a:solidFill>
                            <a:srgbClr val="000000"/>
                          </a:solidFill>
                          <a:latin typeface="微软雅黑" panose="020B0503020204020204" charset="-122"/>
                        </a:rPr>
                        <a:t>62</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呈现一组图片，当儿童听到物品的类别时，儿童能够命名物品的名称，不少于4类物品的5种不同物品。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呈现一组图片，当儿童听到物品的类别时，儿童能够命名物品的名称，不少于4类物品的5种不同物品。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呈现一组图片，当儿童听到物品的类别时，儿童不能命名物品的名称，不少于4类物品的5种不同物品。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94055">
                <a:tc>
                  <a:txBody>
                    <a:bodyPr/>
                    <a:p>
                      <a:pPr indent="0">
                        <a:buNone/>
                      </a:pPr>
                      <a:r>
                        <a:rPr lang="en-US" sz="800" b="0">
                          <a:solidFill>
                            <a:srgbClr val="000000"/>
                          </a:solidFill>
                          <a:latin typeface="微软雅黑" panose="020B0503020204020204" charset="-122"/>
                        </a:rPr>
                        <a:t>63</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是和不是：儿童能够通过回答是和不是来进行命名。如，当老师呈现小猪的图片提问“这是狗吗？”儿童回答“不是”。</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儿童能够通过回答是和不是来进行命名。如，当老师呈现小猪的图片提问“这是狗吗？”儿童回答“不是”。</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儿童不能通过回答是和不是来进行命名。如，当老师呈现小猪的图片提问“这是狗吗？”儿童回答“不是”。</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47040">
                <a:tc>
                  <a:txBody>
                    <a:bodyPr/>
                    <a:p>
                      <a:pPr indent="0">
                        <a:buNone/>
                      </a:pPr>
                      <a:r>
                        <a:rPr lang="en-US" sz="800" b="0">
                          <a:solidFill>
                            <a:srgbClr val="000000"/>
                          </a:solidFill>
                          <a:latin typeface="微软雅黑" panose="020B0503020204020204" charset="-122"/>
                        </a:rPr>
                        <a:t>64</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儿童能够掌握至少200个不同词性的词语的命名。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儿童能够掌握至少200个不同词性的词语。</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儿童不能掌握至少200个不同词性的词语。</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儿童能够掌握至少150个不同词性的词语的命名。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57530">
                <a:tc>
                  <a:txBody>
                    <a:bodyPr/>
                    <a:p>
                      <a:pPr indent="0">
                        <a:buNone/>
                      </a:pPr>
                      <a:r>
                        <a:rPr lang="en-US" sz="800" b="0">
                          <a:solidFill>
                            <a:srgbClr val="000000"/>
                          </a:solidFill>
                          <a:latin typeface="微软雅黑" panose="020B0503020204020204" charset="-122"/>
                        </a:rPr>
                        <a:t>65</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对话填空：儿童能够完成儿歌接唱、动物的叫声等任何形式的不少于10个的对话填空。</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对话填空（1）</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儿童能够完成儿歌接唱、动物的叫声等任何形式的不少于10个的对话填空。</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儿童不能完成儿歌接唱、动物的叫声等任何形式的不少于10个的对话填空。</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儿童能够完成5个不同形式的对话填空。</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57530">
                <a:tc>
                  <a:txBody>
                    <a:bodyPr/>
                    <a:p>
                      <a:pPr indent="0">
                        <a:buNone/>
                      </a:pPr>
                      <a:r>
                        <a:rPr lang="en-US" sz="800" b="0">
                          <a:solidFill>
                            <a:srgbClr val="000000"/>
                          </a:solidFill>
                          <a:latin typeface="微软雅黑" panose="020B0503020204020204" charset="-122"/>
                        </a:rPr>
                        <a:t>66</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对话填空：儿童能够根据给出的物品的功能说出物品的名称，反之亦然。不少于25个物品。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对话填空（2）</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儿童能够根据给出的物品的功能说出物品的名称，反之亦然。不少于25个物品。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儿童能够根据给出的物品的功能说出物品的名称，反之亦然。不少于25个物品。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儿童能够回答15个对话填空。</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78765">
                <a:tc>
                  <a:txBody>
                    <a:bodyPr/>
                    <a:p>
                      <a:pPr indent="0">
                        <a:buNone/>
                      </a:pPr>
                      <a:r>
                        <a:rPr lang="en-US" sz="800" b="0">
                          <a:solidFill>
                            <a:srgbClr val="000000"/>
                          </a:solidFill>
                          <a:latin typeface="微软雅黑" panose="020B0503020204020204" charset="-122"/>
                        </a:rPr>
                        <a:t>67</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儿童能够回答自己的名字。</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儿童能够回答自己的名字。</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儿童不能回答自己的名字。</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sp>
        <p:nvSpPr>
          <p:cNvPr id="3" name="文本框 2"/>
          <p:cNvSpPr txBox="1"/>
          <p:nvPr/>
        </p:nvSpPr>
        <p:spPr>
          <a:xfrm>
            <a:off x="1173480" y="997585"/>
            <a:ext cx="4064000" cy="368300"/>
          </a:xfrm>
          <a:prstGeom prst="rect">
            <a:avLst/>
          </a:prstGeom>
          <a:noFill/>
        </p:spPr>
        <p:txBody>
          <a:bodyPr wrap="square" rtlCol="0">
            <a:spAutoFit/>
          </a:bodyPr>
          <a:p>
            <a:r>
              <a:rPr lang="zh-CN" altLang="en-US"/>
              <a:t>人类运动技能</a:t>
            </a:r>
            <a:r>
              <a:rPr lang="zh-CN" altLang="en-US"/>
              <a:t>发展</a:t>
            </a:r>
            <a:endParaRPr lang="zh-CN" altLang="en-US"/>
          </a:p>
        </p:txBody>
      </p:sp>
      <p:sp>
        <p:nvSpPr>
          <p:cNvPr id="4" name="文本框 3"/>
          <p:cNvSpPr txBox="1"/>
          <p:nvPr/>
        </p:nvSpPr>
        <p:spPr>
          <a:xfrm>
            <a:off x="899160" y="1557020"/>
            <a:ext cx="10263505" cy="4199890"/>
          </a:xfrm>
          <a:prstGeom prst="rect">
            <a:avLst/>
          </a:prstGeom>
          <a:noFill/>
        </p:spPr>
        <p:txBody>
          <a:bodyPr wrap="square" rtlCol="0">
            <a:noAutofit/>
          </a:bodyPr>
          <a:p>
            <a:endParaRPr lang="zh-CN" altLang="en-US"/>
          </a:p>
        </p:txBody>
      </p:sp>
      <p:pic>
        <p:nvPicPr>
          <p:cNvPr id="5" name="图片 4"/>
          <p:cNvPicPr>
            <a:picLocks noChangeAspect="1"/>
          </p:cNvPicPr>
          <p:nvPr/>
        </p:nvPicPr>
        <p:blipFill>
          <a:blip r:embed="rId5"/>
          <a:stretch>
            <a:fillRect/>
          </a:stretch>
        </p:blipFill>
        <p:spPr>
          <a:xfrm>
            <a:off x="622935" y="1557020"/>
            <a:ext cx="6589395" cy="4942205"/>
          </a:xfrm>
          <a:prstGeom prst="rect">
            <a:avLst/>
          </a:prstGeom>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542290" y="956183"/>
          <a:ext cx="20703540" cy="812800"/>
        </p:xfrm>
        <a:graphic>
          <a:graphicData uri="http://schemas.openxmlformats.org/drawingml/2006/table">
            <a:tbl>
              <a:tblPr/>
              <a:tblGrid>
                <a:gridCol w="675640"/>
                <a:gridCol w="2021205"/>
                <a:gridCol w="788035"/>
                <a:gridCol w="2747010"/>
                <a:gridCol w="1170305"/>
                <a:gridCol w="1292225"/>
                <a:gridCol w="1216660"/>
                <a:gridCol w="1061720"/>
              </a:tblGrid>
              <a:tr h="430530">
                <a:tc>
                  <a:txBody>
                    <a:bodyPr/>
                    <a:p>
                      <a:pPr indent="0" algn="ctr">
                        <a:buNone/>
                      </a:pPr>
                      <a:r>
                        <a:rPr lang="en-US" sz="800" b="0">
                          <a:solidFill>
                            <a:srgbClr val="FF0000"/>
                          </a:solidFill>
                          <a:latin typeface="微软雅黑" panose="020B0503020204020204" charset="-122"/>
                        </a:rPr>
                        <a:t>5M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儿童能够说出至少5个字的句子，词汇量可达到600左右。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次数600次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儿童能够说出至少5个字的句子，词汇量可达到600左右。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儿童不能说出至少5个字的句子，词汇量不足600。</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儿童有200个词汇量。</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542925" y="1821180"/>
          <a:ext cx="11039475" cy="3743960"/>
        </p:xfrm>
        <a:graphic>
          <a:graphicData uri="http://schemas.openxmlformats.org/drawingml/2006/table">
            <a:tbl>
              <a:tblPr/>
              <a:tblGrid>
                <a:gridCol w="407670"/>
                <a:gridCol w="654685"/>
                <a:gridCol w="1958340"/>
                <a:gridCol w="763270"/>
                <a:gridCol w="2661920"/>
                <a:gridCol w="1134110"/>
                <a:gridCol w="1252220"/>
                <a:gridCol w="1178560"/>
                <a:gridCol w="1028700"/>
              </a:tblGrid>
              <a:tr h="915670">
                <a:tc>
                  <a:txBody>
                    <a:bodyPr/>
                    <a:p>
                      <a:pPr indent="0">
                        <a:buNone/>
                      </a:pPr>
                      <a:r>
                        <a:rPr lang="en-US" sz="800" b="0">
                          <a:solidFill>
                            <a:srgbClr val="000000"/>
                          </a:solidFill>
                          <a:latin typeface="微软雅黑" panose="020B0503020204020204" charset="-122"/>
                        </a:rPr>
                        <a:t>69</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语言结构：儿童能够每天发出有意义的包含2个词语的短语（不包含仿说），不少于10个。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儿童偏好玩具</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儿童能够每天发出有意义的包含2个词语的短语（不包含仿说），不少于10个。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儿童不能每天发出有意义的包含2个词语的短语（不包含仿说），不少于10个。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儿童能够每天发出有意义的包含2个词语的5个短语（不包含仿说）。</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139190">
                <a:tc>
                  <a:txBody>
                    <a:bodyPr/>
                    <a:p>
                      <a:pPr indent="0">
                        <a:buNone/>
                      </a:pPr>
                      <a:r>
                        <a:rPr lang="en-US" sz="800" b="0">
                          <a:solidFill>
                            <a:srgbClr val="000000"/>
                          </a:solidFill>
                          <a:latin typeface="微软雅黑" panose="020B0503020204020204" charset="-122"/>
                        </a:rPr>
                        <a:t>70</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语言结构：儿童能够在一天中的5种不同的场合能够发出功能性的语调。（节奏、重音、声调）。</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儿童偏好玩具</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儿童能够在一天中的5种不同的场合能够发出功能性的语调。（节奏、重音、声调）。</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儿童不能在一天中的5种不同的场合能够发出功能性的语调。（节奏、重音、声调）。</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儿童能够在一天中的2种不同的场合能够发出功能性的语调。（节奏、重音、声调）。</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96595">
                <a:tc>
                  <a:txBody>
                    <a:bodyPr/>
                    <a:p>
                      <a:pPr indent="0">
                        <a:buNone/>
                      </a:pPr>
                      <a:r>
                        <a:rPr lang="en-US" sz="800" b="0">
                          <a:solidFill>
                            <a:srgbClr val="000000"/>
                          </a:solidFill>
                          <a:latin typeface="微软雅黑" panose="020B0503020204020204" charset="-122"/>
                        </a:rPr>
                        <a:t>71</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儿童能够使用3字以上的短句表达需求或者进行语言描述。</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儿童偏好玩具</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儿童能够使用3字以上的短句表达需求或者语言描述。</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儿童不能使用3字以上的短句表达需求或者语言描述。</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95935">
                <a:tc>
                  <a:txBody>
                    <a:bodyPr/>
                    <a:p>
                      <a:pPr indent="0">
                        <a:buNone/>
                      </a:pPr>
                      <a:r>
                        <a:rPr lang="en-US" sz="800" b="0">
                          <a:solidFill>
                            <a:srgbClr val="000000"/>
                          </a:solidFill>
                          <a:latin typeface="微软雅黑" panose="020B0503020204020204" charset="-122"/>
                        </a:rPr>
                        <a:t>72</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仿说：儿童能够按照要求仿说不少10个四字的短句。</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儿童能够按照要求仿说不少10个四字的短句。</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儿童不能按照要求仿说不少10个四字的短句。</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96570">
                <a:tc>
                  <a:txBody>
                    <a:bodyPr/>
                    <a:p>
                      <a:pPr indent="0">
                        <a:buNone/>
                      </a:pPr>
                      <a:r>
                        <a:rPr lang="en-US" sz="800" b="0">
                          <a:solidFill>
                            <a:srgbClr val="000000"/>
                          </a:solidFill>
                          <a:latin typeface="微软雅黑" panose="020B0503020204020204" charset="-122"/>
                        </a:rPr>
                        <a:t>73</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仿说：儿童能够按照要求仿说不少10个六字的句子。</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儿童能够按照要求仿说不少10个六字的句子。</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儿童不能按照要求仿说不少10个四字的句子。</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542290" y="956183"/>
          <a:ext cx="20703540" cy="812800"/>
        </p:xfrm>
        <a:graphic>
          <a:graphicData uri="http://schemas.openxmlformats.org/drawingml/2006/table">
            <a:tbl>
              <a:tblPr/>
              <a:tblGrid>
                <a:gridCol w="675640"/>
                <a:gridCol w="2021205"/>
                <a:gridCol w="788035"/>
                <a:gridCol w="2747010"/>
                <a:gridCol w="1170305"/>
                <a:gridCol w="1292225"/>
                <a:gridCol w="1216660"/>
                <a:gridCol w="1061720"/>
              </a:tblGrid>
              <a:tr h="430530">
                <a:tc>
                  <a:txBody>
                    <a:bodyPr/>
                    <a:p>
                      <a:pPr indent="0" algn="ctr">
                        <a:buNone/>
                      </a:pPr>
                      <a:r>
                        <a:rPr lang="en-US" sz="800" b="0">
                          <a:solidFill>
                            <a:srgbClr val="FF0000"/>
                          </a:solidFill>
                          <a:latin typeface="微软雅黑" panose="020B0503020204020204" charset="-122"/>
                        </a:rPr>
                        <a:t>5M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儿童能够说出至少5个字的句子，词汇量可达到600左右。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次数600次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儿童能够说出至少5个字的句子，词汇量可达到600左右。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儿童不能说出至少5个字的句子，词汇量不足600。</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儿童有200个词汇量。</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311150" y="1633220"/>
          <a:ext cx="11424285" cy="4519930"/>
        </p:xfrm>
        <a:graphic>
          <a:graphicData uri="http://schemas.openxmlformats.org/drawingml/2006/table">
            <a:tbl>
              <a:tblPr/>
              <a:tblGrid>
                <a:gridCol w="421640"/>
                <a:gridCol w="677545"/>
                <a:gridCol w="2026920"/>
                <a:gridCol w="789940"/>
                <a:gridCol w="2754630"/>
                <a:gridCol w="1173480"/>
                <a:gridCol w="1296035"/>
                <a:gridCol w="1219835"/>
                <a:gridCol w="1064260"/>
              </a:tblGrid>
              <a:tr h="732155">
                <a:tc>
                  <a:txBody>
                    <a:bodyPr/>
                    <a:p>
                      <a:pPr indent="0">
                        <a:buNone/>
                      </a:pPr>
                      <a:r>
                        <a:rPr lang="en-US" sz="800" b="0">
                          <a:solidFill>
                            <a:srgbClr val="000000"/>
                          </a:solidFill>
                          <a:latin typeface="微软雅黑" panose="020B0503020204020204" charset="-122"/>
                        </a:rPr>
                        <a:t>74</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仿说：儿童能够正确的说出重音所在的音节并能够仿说他人的音量、音调、韵律。</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r>
                        <a:rPr lang="zh-CN" sz="800" b="0">
                          <a:solidFill>
                            <a:srgbClr val="000000"/>
                          </a:solidFill>
                          <a:latin typeface="Arial" panose="020B0604020202020204" pitchFamily="34" charset="0"/>
                          <a:ea typeface="微软雅黑" panose="020B0503020204020204" charset="-122"/>
                        </a:rPr>
                        <a:t>次数15次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r>
                        <a:rPr lang="en-US" sz="800" b="0">
                          <a:solidFill>
                            <a:srgbClr val="000000"/>
                          </a:solidFill>
                          <a:latin typeface="微软雅黑" panose="020B0503020204020204" charset="-122"/>
                        </a:rPr>
                        <a:t>绝</a:t>
                      </a:r>
                      <a:r>
                        <a:rPr lang="en-US" sz="800" b="1">
                          <a:solidFill>
                            <a:srgbClr val="000000"/>
                          </a:solidFill>
                          <a:latin typeface="微软雅黑" panose="020B0503020204020204" charset="-122"/>
                        </a:rPr>
                        <a:t>不</a:t>
                      </a:r>
                      <a:r>
                        <a:rPr lang="en-US" sz="800" b="0">
                          <a:solidFill>
                            <a:srgbClr val="000000"/>
                          </a:solidFill>
                          <a:latin typeface="微软雅黑" panose="020B0503020204020204" charset="-122"/>
                        </a:rPr>
                        <a:t>、</a:t>
                      </a:r>
                      <a:r>
                        <a:rPr lang="en-US" sz="800" b="1">
                          <a:solidFill>
                            <a:srgbClr val="000000"/>
                          </a:solidFill>
                          <a:latin typeface="微软雅黑" panose="020B0503020204020204" charset="-122"/>
                        </a:rPr>
                        <a:t>一只</a:t>
                      </a:r>
                      <a:r>
                        <a:rPr lang="en-US" sz="800" b="0">
                          <a:solidFill>
                            <a:srgbClr val="000000"/>
                          </a:solidFill>
                          <a:latin typeface="微软雅黑" panose="020B0503020204020204" charset="-122"/>
                        </a:rPr>
                        <a:t>兔子、等</a:t>
                      </a:r>
                      <a:r>
                        <a:rPr lang="en-US" sz="800" b="1">
                          <a:solidFill>
                            <a:srgbClr val="000000"/>
                          </a:solidFill>
                          <a:latin typeface="微软雅黑" panose="020B0503020204020204" charset="-122"/>
                        </a:rPr>
                        <a:t>一分钟、拿着、</a:t>
                      </a:r>
                      <a:r>
                        <a:rPr lang="en-US" sz="800" b="0">
                          <a:solidFill>
                            <a:srgbClr val="000000"/>
                          </a:solidFill>
                          <a:latin typeface="微软雅黑" panose="020B0503020204020204" charset="-122"/>
                        </a:rPr>
                        <a:t>我的</a:t>
                      </a:r>
                      <a:r>
                        <a:rPr lang="en-US" sz="800" b="1">
                          <a:solidFill>
                            <a:srgbClr val="000000"/>
                          </a:solidFill>
                          <a:latin typeface="微软雅黑" panose="020B0503020204020204" charset="-122"/>
                        </a:rPr>
                        <a:t>妈咪、</a:t>
                      </a:r>
                      <a:r>
                        <a:rPr lang="en-US" sz="800" b="0">
                          <a:solidFill>
                            <a:srgbClr val="000000"/>
                          </a:solidFill>
                          <a:latin typeface="微软雅黑" panose="020B0503020204020204" charset="-122"/>
                        </a:rPr>
                        <a:t>你</a:t>
                      </a:r>
                      <a:r>
                        <a:rPr lang="en-US" sz="800" b="1">
                          <a:solidFill>
                            <a:srgbClr val="000000"/>
                          </a:solidFill>
                          <a:latin typeface="微软雅黑" panose="020B0503020204020204" charset="-122"/>
                        </a:rPr>
                        <a:t>过来</a:t>
                      </a:r>
                      <a:r>
                        <a:rPr lang="en-US" sz="800" b="0">
                          <a:solidFill>
                            <a:srgbClr val="000000"/>
                          </a:solidFill>
                          <a:latin typeface="微软雅黑" panose="020B0503020204020204" charset="-122"/>
                        </a:rPr>
                        <a:t>、</a:t>
                      </a:r>
                      <a:r>
                        <a:rPr lang="en-US" sz="800" b="1">
                          <a:solidFill>
                            <a:srgbClr val="000000"/>
                          </a:solidFill>
                          <a:latin typeface="微软雅黑" panose="020B0503020204020204" charset="-122"/>
                        </a:rPr>
                        <a:t>哇</a:t>
                      </a:r>
                      <a:r>
                        <a:rPr lang="en-US" sz="800" b="0">
                          <a:solidFill>
                            <a:srgbClr val="000000"/>
                          </a:solidFill>
                          <a:latin typeface="微软雅黑" panose="020B0503020204020204" charset="-122"/>
                        </a:rPr>
                        <a:t>噢、</a:t>
                      </a:r>
                      <a:r>
                        <a:rPr lang="en-US" sz="800" b="1">
                          <a:solidFill>
                            <a:srgbClr val="000000"/>
                          </a:solidFill>
                          <a:latin typeface="微软雅黑" panose="020B0503020204020204" charset="-122"/>
                        </a:rPr>
                        <a:t>我的</a:t>
                      </a:r>
                      <a:r>
                        <a:rPr lang="en-US" sz="800" b="0">
                          <a:solidFill>
                            <a:srgbClr val="000000"/>
                          </a:solidFill>
                          <a:latin typeface="微软雅黑" panose="020B0503020204020204" charset="-122"/>
                        </a:rPr>
                        <a:t>妈咪、狗</a:t>
                      </a:r>
                      <a:r>
                        <a:rPr lang="en-US" sz="800" b="1">
                          <a:solidFill>
                            <a:srgbClr val="000000"/>
                          </a:solidFill>
                          <a:latin typeface="微软雅黑" panose="020B0503020204020204" charset="-122"/>
                        </a:rPr>
                        <a:t>汪汪</a:t>
                      </a:r>
                      <a:r>
                        <a:rPr lang="en-US" sz="800" b="0">
                          <a:solidFill>
                            <a:srgbClr val="000000"/>
                          </a:solidFill>
                          <a:latin typeface="微软雅黑" panose="020B0503020204020204" charset="-122"/>
                        </a:rPr>
                        <a:t>叫、</a:t>
                      </a:r>
                      <a:r>
                        <a:rPr lang="en-US" sz="800" b="1">
                          <a:solidFill>
                            <a:srgbClr val="000000"/>
                          </a:solidFill>
                          <a:latin typeface="微软雅黑" panose="020B0503020204020204" charset="-122"/>
                        </a:rPr>
                        <a:t>你</a:t>
                      </a:r>
                      <a:r>
                        <a:rPr lang="en-US" sz="800" b="0">
                          <a:solidFill>
                            <a:srgbClr val="000000"/>
                          </a:solidFill>
                          <a:latin typeface="微软雅黑" panose="020B0503020204020204" charset="-122"/>
                        </a:rPr>
                        <a:t>过来模仿连续的颤音、模仿低语、模仿大声\小声说话、模仿“啊”声达3秒钟、在1-2句熟悉的歌唱中模仿音频的变化</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儿童能够正确的说出重音所在的音节并能够仿说他人的音量、音调、韵律。</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儿童不能正确的说出重音所在的音节并能够仿说他人的音量、音调、韵律。</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2EFDA"/>
                    </a:solidFill>
                  </a:tcPr>
                </a:tc>
              </a:tr>
              <a:tr h="890905">
                <a:tc>
                  <a:txBody>
                    <a:bodyPr/>
                    <a:p>
                      <a:pPr indent="0">
                        <a:buNone/>
                      </a:pPr>
                      <a:r>
                        <a:rPr lang="en-US" sz="800" b="0">
                          <a:solidFill>
                            <a:srgbClr val="000000"/>
                          </a:solidFill>
                          <a:latin typeface="微软雅黑" panose="020B0503020204020204" charset="-122"/>
                        </a:rPr>
                        <a:t>75</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拒绝提要求：儿童能够在5种不同的情境中要求移除某个不喜欢的刺激或者停止某个厌恶的活动。</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儿童能够在5种不同的情境中要求移除某个不喜欢的刺激或者停止某个厌恶的活动。</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儿童不能在5种不同的情境中要求移除某个不喜欢的刺激或者停止某个厌恶的活动。</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儿童能够在2种不同的情境中要求移除某个不喜欢的刺激或者停止某个厌恶的活动。</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44830">
                <a:tc>
                  <a:txBody>
                    <a:bodyPr/>
                    <a:p>
                      <a:pPr indent="0">
                        <a:buNone/>
                      </a:pPr>
                      <a:r>
                        <a:rPr lang="en-US" sz="800" b="0">
                          <a:solidFill>
                            <a:srgbClr val="000000"/>
                          </a:solidFill>
                          <a:latin typeface="微软雅黑" panose="020B0503020204020204" charset="-122"/>
                        </a:rPr>
                        <a:t>76</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形容词提要求：儿童能够在提要求时使用形容词进行描述。不少于4个形容词。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次数4次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儿童偏好玩具</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儿童能够在提要求时使用形容词进行描述。不少于4个形容词。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儿童不能在提要求时使用形容词进行描述。不少于4个形容词。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儿童能够提出2个形容词要求。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E699"/>
                    </a:solidFill>
                  </a:tcPr>
                </a:tc>
              </a:tr>
              <a:tr h="1073785">
                <a:tc>
                  <a:txBody>
                    <a:bodyPr/>
                    <a:p>
                      <a:pPr indent="0">
                        <a:buNone/>
                      </a:pPr>
                      <a:r>
                        <a:rPr lang="en-US" sz="800" b="0">
                          <a:solidFill>
                            <a:srgbClr val="000000"/>
                          </a:solidFill>
                          <a:latin typeface="微软雅黑" panose="020B0503020204020204" charset="-122"/>
                        </a:rPr>
                        <a:t>77</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当呈现2个或者多个物品或图片时，儿童能够命名看到的多个物品或图片，至少20对物品或图片。（不要求儿童一定使用连词“和”）</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当呈现2个或者多个物品或图片时，儿童能够命名看到的多个物品或图片，至少20对物品或图片。（不要求儿童一定使用连词“和”）</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当呈现2个或者多个物品或图片时，儿童不能命名看到的多个物品或图片，至少20对物品或图片。（不要求儿童一定使用连词“和”）</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87985">
                <a:tc>
                  <a:txBody>
                    <a:bodyPr/>
                    <a:p>
                      <a:pPr indent="0">
                        <a:buNone/>
                      </a:pPr>
                      <a:r>
                        <a:rPr lang="en-US" sz="800" b="0">
                          <a:solidFill>
                            <a:srgbClr val="000000"/>
                          </a:solidFill>
                          <a:latin typeface="微软雅黑" panose="020B0503020204020204" charset="-122"/>
                        </a:rPr>
                        <a:t>78</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场所命名：儿童能够命名出10个不同的场所。</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常见场所的图片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儿童能够命名出10个不同的场所。</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儿童不能命名出10个不同的场所。</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90270">
                <a:tc>
                  <a:txBody>
                    <a:bodyPr/>
                    <a:p>
                      <a:pPr indent="0">
                        <a:buNone/>
                      </a:pPr>
                      <a:r>
                        <a:rPr lang="en-US" sz="800" b="0">
                          <a:solidFill>
                            <a:srgbClr val="000000"/>
                          </a:solidFill>
                          <a:latin typeface="微软雅黑" panose="020B0503020204020204" charset="-122"/>
                        </a:rPr>
                        <a:t>79</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关联命名：儿童能够在一组的图片组合中，将与样本图片相关联的图片进行匹配并命名，不少于20个物品。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儿童能够在一组的图片组合中，将与样本图片相关联的图片进行匹配并命名，不少于20个物品。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儿童不能在一组的图片组合中，将与样本图片相关联的图片进行匹配并命名，不少于20个物品。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8128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542290" y="956183"/>
          <a:ext cx="20703540" cy="812800"/>
        </p:xfrm>
        <a:graphic>
          <a:graphicData uri="http://schemas.openxmlformats.org/drawingml/2006/table">
            <a:tbl>
              <a:tblPr/>
              <a:tblGrid>
                <a:gridCol w="675640"/>
                <a:gridCol w="2021205"/>
                <a:gridCol w="788035"/>
                <a:gridCol w="2747010"/>
                <a:gridCol w="1170305"/>
                <a:gridCol w="1292225"/>
                <a:gridCol w="1216660"/>
                <a:gridCol w="1061720"/>
              </a:tblGrid>
              <a:tr h="430530">
                <a:tc>
                  <a:txBody>
                    <a:bodyPr/>
                    <a:p>
                      <a:pPr indent="0" algn="ctr">
                        <a:buNone/>
                      </a:pPr>
                      <a:r>
                        <a:rPr lang="en-US" sz="800" b="0">
                          <a:solidFill>
                            <a:srgbClr val="FF0000"/>
                          </a:solidFill>
                          <a:latin typeface="微软雅黑" panose="020B0503020204020204" charset="-122"/>
                        </a:rPr>
                        <a:t>5M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儿童能够说出至少5个字的句子，词汇量可达到600左右。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次数600次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儿童能够说出至少5个字的句子，词汇量可达到600左右。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儿童不能说出至少5个字的句子，词汇量不足600。</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儿童有200个词汇量。</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412750" y="1662430"/>
          <a:ext cx="11329035" cy="4164330"/>
        </p:xfrm>
        <a:graphic>
          <a:graphicData uri="http://schemas.openxmlformats.org/drawingml/2006/table">
            <a:tbl>
              <a:tblPr/>
              <a:tblGrid>
                <a:gridCol w="418465"/>
                <a:gridCol w="671830"/>
                <a:gridCol w="2009775"/>
                <a:gridCol w="782955"/>
                <a:gridCol w="2732405"/>
                <a:gridCol w="1163320"/>
                <a:gridCol w="1285240"/>
                <a:gridCol w="1209675"/>
                <a:gridCol w="1055370"/>
              </a:tblGrid>
              <a:tr h="754380">
                <a:tc>
                  <a:txBody>
                    <a:bodyPr/>
                    <a:p>
                      <a:pPr indent="0">
                        <a:buNone/>
                      </a:pPr>
                      <a:r>
                        <a:rPr lang="en-US" sz="800" b="0">
                          <a:solidFill>
                            <a:srgbClr val="000000"/>
                          </a:solidFill>
                          <a:latin typeface="微软雅黑" panose="020B0503020204020204" charset="-122"/>
                        </a:rPr>
                        <a:t>80</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形容词命名：儿童能够命名出物品或卡片的颜色和形状，不少于4种颜色和4种形状。</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次数8次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形状颜色图片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儿童能够命名出物品或卡片的颜色和形状，不少于4种颜色和4种形状。</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儿童不能命名出物品或卡片的颜色和形状，不少于4种颜色和4种形状。</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53745">
                <a:tc>
                  <a:txBody>
                    <a:bodyPr/>
                    <a:p>
                      <a:pPr indent="0">
                        <a:buNone/>
                      </a:pPr>
                      <a:r>
                        <a:rPr lang="en-US" sz="800" b="0">
                          <a:solidFill>
                            <a:srgbClr val="000000"/>
                          </a:solidFill>
                          <a:latin typeface="微软雅黑" panose="020B0503020204020204" charset="-122"/>
                        </a:rPr>
                        <a:t>81</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功能命名：当提问物品的功能，儿童能够回答出物品的功能。不少于25个物品的功能。</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当提问物品的功能，儿童能够回答出物品的功能。不少于25个物品的功能。</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当提问物品的功能，儿童不能回答出物品的功能。不少于25个物品的功能。</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4040">
                <a:tc>
                  <a:txBody>
                    <a:bodyPr/>
                    <a:p>
                      <a:pPr indent="0">
                        <a:buNone/>
                      </a:pPr>
                      <a:r>
                        <a:rPr lang="en-US" sz="800" b="0">
                          <a:solidFill>
                            <a:srgbClr val="000000"/>
                          </a:solidFill>
                          <a:latin typeface="微软雅黑" panose="020B0503020204020204" charset="-122"/>
                        </a:rPr>
                        <a:t>82</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职业命名：儿童能够命名出生活中常见的职业的名称，不少于5种职业。</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医生、护士、消防员、警察、老师、快递员、收银员、摄影师、司机、厨师、邮递员、理发师、工人、农民、清洁工、顾客、门卫</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儿童能够命名出生活中常见的职业的名称，不少于5种职业。</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儿童不能命名出生活中常见的职业的名称，不少于5种职业。</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54380">
                <a:tc>
                  <a:txBody>
                    <a:bodyPr/>
                    <a:p>
                      <a:pPr indent="0">
                        <a:buNone/>
                      </a:pPr>
                      <a:r>
                        <a:rPr lang="en-US" sz="800" b="0">
                          <a:solidFill>
                            <a:srgbClr val="000000"/>
                          </a:solidFill>
                          <a:latin typeface="微软雅黑" panose="020B0503020204020204" charset="-122"/>
                        </a:rPr>
                        <a:t>83</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形容词+名词：儿童能够使用形容词对物品进行描述，至少使用10个形容词来描述各种不同的名词。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儿童能够使用形容词对物品进行描述，至少使用10个形容词来描述各种不同的名词。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儿童不能使用形容词对物品进行描述，至少使用10个形容词来描述各种不同的名词。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73405">
                <a:tc>
                  <a:txBody>
                    <a:bodyPr/>
                    <a:p>
                      <a:pPr indent="0">
                        <a:buNone/>
                      </a:pPr>
                      <a:r>
                        <a:rPr lang="en-US" sz="800" b="0">
                          <a:solidFill>
                            <a:srgbClr val="000000"/>
                          </a:solidFill>
                          <a:latin typeface="微软雅黑" panose="020B0503020204020204" charset="-122"/>
                        </a:rPr>
                        <a:t>84</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听者指认：儿童能够在一组物品或者卡片中找到2个或者多个物品。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儿童能够在一组物品或者卡片中找到2个或者多个物品。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儿童不能在一组物品或者卡片中找到2个或者多个物品。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54380">
                <a:tc>
                  <a:txBody>
                    <a:bodyPr/>
                    <a:p>
                      <a:pPr indent="0">
                        <a:buNone/>
                      </a:pPr>
                      <a:r>
                        <a:rPr lang="en-US" sz="800" b="0">
                          <a:solidFill>
                            <a:srgbClr val="000000"/>
                          </a:solidFill>
                          <a:latin typeface="微软雅黑" panose="020B0503020204020204" charset="-122"/>
                        </a:rPr>
                        <a:t>85</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听者指认：儿童能够按照要求的顺序在一组物品或者卡片中找到2个或者多个物品。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儿童能够按照要求的顺序在一组物品或者卡片中找到2个或者多个物品。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儿童不能按照要求的顺序在一组物品或者卡片中找到2个或者多个物品。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4787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542290" y="956183"/>
          <a:ext cx="20703540" cy="812800"/>
        </p:xfrm>
        <a:graphic>
          <a:graphicData uri="http://schemas.openxmlformats.org/drawingml/2006/table">
            <a:tbl>
              <a:tblPr/>
              <a:tblGrid>
                <a:gridCol w="675640"/>
                <a:gridCol w="2021205"/>
                <a:gridCol w="788035"/>
                <a:gridCol w="2747010"/>
                <a:gridCol w="1170305"/>
                <a:gridCol w="1292225"/>
                <a:gridCol w="1216660"/>
                <a:gridCol w="1061720"/>
              </a:tblGrid>
              <a:tr h="430530">
                <a:tc>
                  <a:txBody>
                    <a:bodyPr/>
                    <a:p>
                      <a:pPr indent="0" algn="ctr">
                        <a:buNone/>
                      </a:pPr>
                      <a:r>
                        <a:rPr lang="en-US" sz="800" b="0">
                          <a:solidFill>
                            <a:srgbClr val="FF0000"/>
                          </a:solidFill>
                          <a:latin typeface="微软雅黑" panose="020B0503020204020204" charset="-122"/>
                        </a:rPr>
                        <a:t>5M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儿童能够说出至少5个字的句子，词汇量可达到600左右。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次数600次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儿童能够说出至少5个字的句子，词汇量可达到600左右。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儿童不能说出至少5个字的句子，词汇量不足600。</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儿童有200个词汇量。</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nvGraphicFramePr>
        <p:xfrm>
          <a:off x="609600" y="1778825"/>
          <a:ext cx="21497290" cy="8153400"/>
        </p:xfrm>
        <a:graphic>
          <a:graphicData uri="http://schemas.openxmlformats.org/drawingml/2006/table">
            <a:tbl>
              <a:tblPr/>
              <a:tblGrid>
                <a:gridCol w="405130"/>
                <a:gridCol w="650875"/>
                <a:gridCol w="1946275"/>
                <a:gridCol w="758825"/>
                <a:gridCol w="2646045"/>
                <a:gridCol w="1127125"/>
                <a:gridCol w="1244600"/>
                <a:gridCol w="1171575"/>
                <a:gridCol w="1022350"/>
              </a:tblGrid>
              <a:tr h="414655">
                <a:tc>
                  <a:txBody>
                    <a:bodyPr/>
                    <a:p>
                      <a:pPr indent="0">
                        <a:buNone/>
                      </a:pPr>
                      <a:r>
                        <a:rPr lang="en-US" sz="800" b="0">
                          <a:solidFill>
                            <a:srgbClr val="000000"/>
                          </a:solidFill>
                          <a:latin typeface="微软雅黑" panose="020B0503020204020204" charset="-122"/>
                        </a:rPr>
                        <a:t>86</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听者指认：儿童能够按照要求正确的指认职业，不少于5种职业。</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医生、护士、消防员、警察、老师、快递员、收银员、摄影师、司机、厨师、邮递员、理发师、工人、农民、清洁工、顾客、门卫</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儿童能够按照要求正确的指认职业，不少于5种职业。</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儿童不能按照要求正确的指认职业，不少于5种职业。</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15290">
                <a:tc>
                  <a:txBody>
                    <a:bodyPr/>
                    <a:p>
                      <a:pPr indent="0">
                        <a:buNone/>
                      </a:pPr>
                      <a:r>
                        <a:rPr lang="en-US" sz="800" b="0">
                          <a:solidFill>
                            <a:srgbClr val="000000"/>
                          </a:solidFill>
                          <a:latin typeface="微软雅黑" panose="020B0503020204020204" charset="-122"/>
                        </a:rPr>
                        <a:t>87</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多步指令：儿童能够完成有顺序的三步指令。不少于10个。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厨房玩具、贩卖机、厨房玩具</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儿童能够完成有顺序的三步指令。不少于10个。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儿童不能完成有顺序的三步指令。不少于10个。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14655">
                <a:tc>
                  <a:txBody>
                    <a:bodyPr/>
                    <a:p>
                      <a:pPr indent="0">
                        <a:buNone/>
                      </a:pPr>
                      <a:r>
                        <a:rPr lang="en-US" sz="800" b="0">
                          <a:solidFill>
                            <a:srgbClr val="000000"/>
                          </a:solidFill>
                          <a:latin typeface="微软雅黑" panose="020B0503020204020204" charset="-122"/>
                        </a:rPr>
                        <a:t>88</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多步指令：儿童能够完成没有关联的三步指令。不少于10个。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儿童能够完成没有关联的三步指令。不少于10个。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儿童不能完成没有关联的三步指令。不少于10个。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儿童能够完成5个三步指令。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93420">
                <a:tc>
                  <a:txBody>
                    <a:bodyPr/>
                    <a:p>
                      <a:pPr indent="0">
                        <a:buNone/>
                      </a:pPr>
                      <a:r>
                        <a:rPr lang="en-US" sz="800" b="0">
                          <a:solidFill>
                            <a:srgbClr val="000000"/>
                          </a:solidFill>
                          <a:latin typeface="微软雅黑" panose="020B0503020204020204" charset="-122"/>
                        </a:rPr>
                        <a:t>89</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功特听者：儿童能够在5个一组的组合中根据指令区辨可以吃的食物和可以喝的饮料，不少于5种食物或饮料。</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食物和饮料的图片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儿童能够在5个一组的组合中根据指令区辨可以吃的食物和可以喝的饮料，不少于5种食物或饮料。</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儿童不能在5个一组的组合中根据指令区辨可以吃的食物和可以喝的饮料，不少于5种食物或饮料。</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儿童能够选择2种食物或饮料。</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94055">
                <a:tc>
                  <a:txBody>
                    <a:bodyPr/>
                    <a:p>
                      <a:pPr indent="0">
                        <a:buNone/>
                      </a:pPr>
                      <a:r>
                        <a:rPr lang="en-US" sz="800" b="0">
                          <a:solidFill>
                            <a:srgbClr val="000000"/>
                          </a:solidFill>
                          <a:latin typeface="微软雅黑" panose="020B0503020204020204" charset="-122"/>
                        </a:rPr>
                        <a:t>90</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功特听者：儿童能够在8个一组的组合中根据物品的功能指令选择正确物品，不少于25个不同的物品，如，“吃饭用...”等。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常见物品、水果、交通工具、动物等图片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儿童能够在8个一组的组合中根据物品的功能指令选择正确物品，不少于25个不同的物品，如，“吃饭用...”等。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儿童不能在8个一组的组合中根据物品的功能指令选择正确物品，不少于25个不同的物品，如，“吃饭用...”等。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儿童能够完成12个功能指令。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2CC"/>
                    </a:solidFill>
                  </a:tcPr>
                </a:tc>
              </a:tr>
              <a:tr h="836295">
                <a:tc>
                  <a:txBody>
                    <a:bodyPr/>
                    <a:p>
                      <a:pPr indent="0">
                        <a:buNone/>
                      </a:pPr>
                      <a:r>
                        <a:rPr lang="en-US" sz="800" b="0">
                          <a:solidFill>
                            <a:srgbClr val="000000"/>
                          </a:solidFill>
                          <a:latin typeface="微软雅黑" panose="020B0503020204020204" charset="-122"/>
                        </a:rPr>
                        <a:t>91</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功特听者：儿童能够根据“谁”“什么”“哪个”的问题，在10个一组图片中或书中选择正确的物品。不少于25种不同的物品。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常见物品、水果、交通工具、动物等图片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儿童能够根据“谁”“什么”“哪个”的问题，在10一组图片中或书中选择正确的物品。不少于25种不同的物品。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儿童不能根据“谁”“什么”“哪个”的问题，在10一组图片中或书中选择正确的物品。不少于25种不同的物品。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儿童能够完成12个听者指令。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93420">
                <a:tc>
                  <a:txBody>
                    <a:bodyPr/>
                    <a:p>
                      <a:pPr indent="0">
                        <a:buNone/>
                      </a:pPr>
                      <a:r>
                        <a:rPr lang="en-US" sz="800" b="0">
                          <a:solidFill>
                            <a:srgbClr val="000000"/>
                          </a:solidFill>
                          <a:latin typeface="微软雅黑" panose="020B0503020204020204" charset="-122"/>
                        </a:rPr>
                        <a:t>92</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功特听者：儿童能够根据对一个物品的3种不同的描述在10个一组图片中找到正确的物品，不少于25种不同的物品。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目标物品+9张随机图片，同一个目标物品呈现3次使用3种不同的描述。</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儿童能够根据对一个物品的3种不同的描述在10个一组图片中找到正确的物品，不少于25种不同的物品。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儿童不能根据对一个物品的3种不同的描述在10个一组图片中找到正确的物品，不少于25种不同的物品。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儿童能够完成12个听者指令。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11049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542290" y="956183"/>
          <a:ext cx="20703540" cy="812800"/>
        </p:xfrm>
        <a:graphic>
          <a:graphicData uri="http://schemas.openxmlformats.org/drawingml/2006/table">
            <a:tbl>
              <a:tblPr/>
              <a:tblGrid>
                <a:gridCol w="675640"/>
                <a:gridCol w="2021205"/>
                <a:gridCol w="788035"/>
                <a:gridCol w="2747010"/>
                <a:gridCol w="1170305"/>
                <a:gridCol w="1292225"/>
                <a:gridCol w="1216660"/>
                <a:gridCol w="1061720"/>
              </a:tblGrid>
              <a:tr h="430530">
                <a:tc>
                  <a:txBody>
                    <a:bodyPr/>
                    <a:p>
                      <a:pPr indent="0" algn="ctr">
                        <a:buNone/>
                      </a:pPr>
                      <a:r>
                        <a:rPr lang="en-US" sz="800" b="0">
                          <a:solidFill>
                            <a:srgbClr val="FF0000"/>
                          </a:solidFill>
                          <a:latin typeface="微软雅黑" panose="020B0503020204020204" charset="-122"/>
                        </a:rPr>
                        <a:t>5M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儿童能够说出至少5个字的句子，词汇量可达到600左右。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次数600次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儿童能够说出至少5个字的句子，词汇量可达到600左右。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儿童不能说出至少5个字的句子，词汇量不足600。</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儿童有200个词汇量。</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349885" y="1786890"/>
          <a:ext cx="11348085" cy="4022725"/>
        </p:xfrm>
        <a:graphic>
          <a:graphicData uri="http://schemas.openxmlformats.org/drawingml/2006/table">
            <a:tbl>
              <a:tblPr/>
              <a:tblGrid>
                <a:gridCol w="419100"/>
                <a:gridCol w="673100"/>
                <a:gridCol w="2012950"/>
                <a:gridCol w="784225"/>
                <a:gridCol w="2736850"/>
                <a:gridCol w="1165860"/>
                <a:gridCol w="1287145"/>
                <a:gridCol w="1211580"/>
                <a:gridCol w="1057275"/>
              </a:tblGrid>
              <a:tr h="933450">
                <a:tc>
                  <a:txBody>
                    <a:bodyPr/>
                    <a:p>
                      <a:pPr indent="0">
                        <a:buNone/>
                      </a:pPr>
                      <a:r>
                        <a:rPr lang="en-US" sz="800" b="0">
                          <a:solidFill>
                            <a:srgbClr val="000000"/>
                          </a:solidFill>
                          <a:latin typeface="微软雅黑" panose="020B0503020204020204" charset="-122"/>
                        </a:rPr>
                        <a:t>93</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特征听者：儿童能够在8个一组的组合中根据物品的特征指令选择正确物品，不少于25个不同的物品，如，“有翅膀的...”等。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儿童能够在8个一组的组合中根据物品的特征指令选择正确物品，不少于25个不同的物品，如，“有翅膀的...”等。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儿童不能在8个一组的组合中根据物品的特征指令选择正确物品，不少于25个不同的物品，如，“有翅膀的...”等。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儿童能够完成12个功能指令。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2CC"/>
                    </a:solidFill>
                  </a:tcPr>
                </a:tc>
              </a:tr>
              <a:tr h="934720">
                <a:tc>
                  <a:txBody>
                    <a:bodyPr/>
                    <a:p>
                      <a:pPr indent="0">
                        <a:buNone/>
                      </a:pPr>
                      <a:r>
                        <a:rPr lang="en-US" sz="800" b="0">
                          <a:solidFill>
                            <a:srgbClr val="000000"/>
                          </a:solidFill>
                          <a:latin typeface="微软雅黑" panose="020B0503020204020204" charset="-122"/>
                        </a:rPr>
                        <a:t>94</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类别听者：儿童能够在8个一组的组合中根据物品的类别指令选择正确的物品，不少于25个不同的物品，如，“是动物的...”等。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儿童能够在8个一组的组合中根据物品的类别指令选择正确的物品，不少于25个不同的物品，如，“是动物的...”等。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儿童不能在8个一组的组合中根据物品的类别指令选择正确的物品，不少于25个不同的物品，如，“是动物的...”等。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儿童能够完成12个功能指令。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2CC"/>
                    </a:solidFill>
                  </a:tcPr>
                </a:tc>
              </a:tr>
              <a:tr h="933450">
                <a:tc>
                  <a:txBody>
                    <a:bodyPr/>
                    <a:p>
                      <a:pPr indent="0">
                        <a:buNone/>
                      </a:pPr>
                      <a:r>
                        <a:rPr lang="en-US" sz="800" b="0">
                          <a:solidFill>
                            <a:srgbClr val="000000"/>
                          </a:solidFill>
                          <a:latin typeface="微软雅黑" panose="020B0503020204020204" charset="-122"/>
                        </a:rPr>
                        <a:t>95</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儿童能够在执行功能特性类别的听者反应中有一半以上的回合中命名所选择的物品。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儿童能够在执行功能特性类别的听者反应中有一半以上的回合中命名所选择的物品。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儿童不能在执行功能特性类别的听者反应中有一半以上的回合中命名所选择的物品。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儿童能够在执行功能特性类别的听者反应中有25%以上的回合中命名所选择的物品。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07035">
                <a:tc>
                  <a:txBody>
                    <a:bodyPr/>
                    <a:p>
                      <a:pPr indent="0">
                        <a:buNone/>
                      </a:pPr>
                      <a:r>
                        <a:rPr lang="en-US" sz="800" b="0">
                          <a:solidFill>
                            <a:srgbClr val="000000"/>
                          </a:solidFill>
                          <a:latin typeface="微软雅黑" panose="020B0503020204020204" charset="-122"/>
                        </a:rPr>
                        <a:t>96</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介词听者：儿童能够执行6个不同介词指令的2个。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次数12次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上下、左右、前后</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积木</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儿童能够执行6个不同介词指令的2个。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儿童不能执行6个不同介词指令的2个。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儿童能够执行3个介词的2个指令。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CE4D6"/>
                    </a:solidFill>
                  </a:tcPr>
                </a:tc>
              </a:tr>
              <a:tr h="407035">
                <a:tc>
                  <a:txBody>
                    <a:bodyPr/>
                    <a:p>
                      <a:pPr indent="0">
                        <a:buNone/>
                      </a:pPr>
                      <a:r>
                        <a:rPr lang="en-US" sz="800" b="0">
                          <a:solidFill>
                            <a:srgbClr val="000000"/>
                          </a:solidFill>
                          <a:latin typeface="微软雅黑" panose="020B0503020204020204" charset="-122"/>
                        </a:rPr>
                        <a:t>97</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代词听者：儿童能够执行4个不同代词的2个指令。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次数8次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你、我、他、你的、我的、他的</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儿童能够执行4个不同代词的2个指令。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儿童版呢个执行4个不同代词的2个指令。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儿童能够执行2个代词的2个指令。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CE4D6"/>
                    </a:solidFill>
                  </a:tcPr>
                </a:tc>
              </a:tr>
              <a:tr h="407035">
                <a:tc>
                  <a:txBody>
                    <a:bodyPr/>
                    <a:p>
                      <a:pPr indent="0">
                        <a:buNone/>
                      </a:pPr>
                      <a:r>
                        <a:rPr lang="en-US" sz="800" b="0">
                          <a:solidFill>
                            <a:srgbClr val="000000"/>
                          </a:solidFill>
                          <a:latin typeface="微软雅黑" panose="020B0503020204020204" charset="-122"/>
                        </a:rPr>
                        <a:t>98</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听者副词：儿童能够4对包含相对性副词的指令。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次数8次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快快地拍手、慢慢地拍手、大声地说话、小声地说话、高高地扔球、低低地扔球、近近地扔球、远远地扔球</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儿童能够4对包含相对性副词的指令。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儿童不能4对包含相对性副词的指令。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儿童能够执行2对副词指令。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8CBAD"/>
                    </a:solidFill>
                  </a:tcPr>
                </a:tc>
              </a:tr>
            </a:tbl>
          </a:graphicData>
        </a:graphic>
      </p:graphicFrame>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900938"/>
          <a:ext cx="20703540" cy="1092200"/>
        </p:xfrm>
        <a:graphic>
          <a:graphicData uri="http://schemas.openxmlformats.org/drawingml/2006/table">
            <a:tbl>
              <a:tblPr/>
              <a:tblGrid>
                <a:gridCol w="675640"/>
                <a:gridCol w="2021205"/>
                <a:gridCol w="788035"/>
                <a:gridCol w="2747010"/>
                <a:gridCol w="1170305"/>
                <a:gridCol w="1292225"/>
                <a:gridCol w="1216660"/>
                <a:gridCol w="1061720"/>
              </a:tblGrid>
              <a:tr h="579120">
                <a:tc>
                  <a:txBody>
                    <a:bodyPr/>
                    <a:p>
                      <a:pPr indent="0" algn="ctr">
                        <a:buNone/>
                      </a:pPr>
                      <a:r>
                        <a:rPr lang="en-US" sz="800" b="0">
                          <a:solidFill>
                            <a:srgbClr val="FF0000"/>
                          </a:solidFill>
                          <a:latin typeface="微软雅黑" panose="020B0503020204020204" charset="-122"/>
                        </a:rPr>
                        <a:t>6M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描述：当给儿童呈现一张图片，儿童能够对图片所呈现的内容进行描述。不少于20张图片。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绘本、图片（包括、地点、人物、事件）</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当给儿童呈现一张图片，儿童能够对图片所呈现的内容进行描述。不少于20张图片。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当给儿童呈现一张图片，儿童不能对图片所呈现的内容进行描述。不少于20张图片。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328930" y="1969135"/>
          <a:ext cx="11376025" cy="3924935"/>
        </p:xfrm>
        <a:graphic>
          <a:graphicData uri="http://schemas.openxmlformats.org/drawingml/2006/table">
            <a:tbl>
              <a:tblPr/>
              <a:tblGrid>
                <a:gridCol w="419735"/>
                <a:gridCol w="675005"/>
                <a:gridCol w="2018030"/>
                <a:gridCol w="786765"/>
                <a:gridCol w="2743200"/>
                <a:gridCol w="1168400"/>
                <a:gridCol w="1290320"/>
                <a:gridCol w="1214755"/>
                <a:gridCol w="1059815"/>
              </a:tblGrid>
              <a:tr h="659765">
                <a:tc>
                  <a:txBody>
                    <a:bodyPr/>
                    <a:p>
                      <a:pPr indent="0">
                        <a:buNone/>
                      </a:pPr>
                      <a:r>
                        <a:rPr lang="en-US" sz="800" b="0">
                          <a:solidFill>
                            <a:srgbClr val="000000"/>
                          </a:solidFill>
                          <a:latin typeface="微软雅黑" panose="020B0503020204020204" charset="-122"/>
                        </a:rPr>
                        <a:t>100</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提要求：儿童能够使用“能不能”“可不可以”在提要求的时候做出询问。</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儿童偏好的物品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儿童能够使用“能不能”“可不可以”在提要求的时候做出询问。</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儿童不能使用“能不能”“可不可以”在提要求的时候做出询问。</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59765">
                <a:tc>
                  <a:txBody>
                    <a:bodyPr/>
                    <a:p>
                      <a:pPr indent="0">
                        <a:buNone/>
                      </a:pPr>
                      <a:r>
                        <a:rPr lang="en-US" sz="800" b="0">
                          <a:solidFill>
                            <a:srgbClr val="000000"/>
                          </a:solidFill>
                          <a:latin typeface="微软雅黑" panose="020B0503020204020204" charset="-122"/>
                        </a:rPr>
                        <a:t>101</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介词提要求：儿童能够在提要求时使用介词进行描述。不少于4个介词。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次数4次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儿童偏好玩具</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儿童能够在提要求时使用介词进行描述。不少于4个介词。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儿童不能在提要求时使用介词进行描述。不少于4个介词。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儿童能够提出2个形容词要求。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E699"/>
                    </a:solidFill>
                  </a:tcPr>
                </a:tc>
              </a:tr>
              <a:tr h="659765">
                <a:tc>
                  <a:txBody>
                    <a:bodyPr/>
                    <a:p>
                      <a:pPr indent="0">
                        <a:buNone/>
                      </a:pPr>
                      <a:r>
                        <a:rPr lang="en-US" sz="800" b="0">
                          <a:solidFill>
                            <a:srgbClr val="000000"/>
                          </a:solidFill>
                          <a:latin typeface="微软雅黑" panose="020B0503020204020204" charset="-122"/>
                        </a:rPr>
                        <a:t>102</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副词提要求：儿童能够在提要求时使用副词进行描述。不少于4个副词。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次数4次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儿童偏好玩具</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儿童能够在提要求时使用副词进行描述。不少于4个副词。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儿童不能在提要求时使用副词进行描述。不少于4个副词。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儿童能够提出2个副词要求。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E699"/>
                    </a:solidFill>
                  </a:tcPr>
                </a:tc>
              </a:tr>
              <a:tr h="866775">
                <a:tc>
                  <a:txBody>
                    <a:bodyPr/>
                    <a:p>
                      <a:pPr indent="0">
                        <a:buNone/>
                      </a:pPr>
                      <a:r>
                        <a:rPr lang="en-US" sz="800" b="0">
                          <a:solidFill>
                            <a:srgbClr val="000000"/>
                          </a:solidFill>
                          <a:latin typeface="微软雅黑" panose="020B0503020204020204" charset="-122"/>
                        </a:rPr>
                        <a:t>103</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哪里问题：儿童能够回答出关于物品放置位置的问题，如，“牛奶在哪里？”等。不少于25个问题。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儿童能够回答出关于物品放置位置的问题，如，“牛奶在哪里？”等。不少于25个问题。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儿童不能回答出关于物品放置位置的问题，如，“牛奶在哪里？”等。不少于25个问题。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儿童能够回答12个关于“哪里”的问题。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ACB9CA"/>
                    </a:solidFill>
                  </a:tcPr>
                </a:tc>
              </a:tr>
              <a:tr h="1078865">
                <a:tc>
                  <a:txBody>
                    <a:bodyPr/>
                    <a:p>
                      <a:pPr indent="0">
                        <a:buNone/>
                      </a:pPr>
                      <a:r>
                        <a:rPr lang="en-US" sz="800" b="0">
                          <a:solidFill>
                            <a:srgbClr val="000000"/>
                          </a:solidFill>
                          <a:latin typeface="微软雅黑" panose="020B0503020204020204" charset="-122"/>
                        </a:rPr>
                        <a:t>104</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哪里问题：儿童能够回答出关于从事某些活动的位置的问题，如，“睡觉去哪里？”等。不少于25个问题。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儿童能够回答出关于从事某些活动的位置的问题，如，“睡觉去哪里？”等。不少于25个问题。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儿童不能回答出关于从事某些活动的位置的问题，如，“睡觉去哪里？”等。不少于25个问题。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儿童能够回答12个关于“哪里”的问题。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ACB9CA"/>
                    </a:solidFill>
                  </a:tcPr>
                </a:tc>
              </a:tr>
            </a:tbl>
          </a:graphicData>
        </a:graphic>
      </p:graphicFrame>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130175"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900938"/>
          <a:ext cx="20703540" cy="1092200"/>
        </p:xfrm>
        <a:graphic>
          <a:graphicData uri="http://schemas.openxmlformats.org/drawingml/2006/table">
            <a:tbl>
              <a:tblPr/>
              <a:tblGrid>
                <a:gridCol w="675640"/>
                <a:gridCol w="2021205"/>
                <a:gridCol w="788035"/>
                <a:gridCol w="2747010"/>
                <a:gridCol w="1170305"/>
                <a:gridCol w="1292225"/>
                <a:gridCol w="1216660"/>
                <a:gridCol w="1061720"/>
              </a:tblGrid>
              <a:tr h="579120">
                <a:tc>
                  <a:txBody>
                    <a:bodyPr/>
                    <a:p>
                      <a:pPr indent="0" algn="ctr">
                        <a:buNone/>
                      </a:pPr>
                      <a:r>
                        <a:rPr lang="en-US" sz="800" b="0">
                          <a:solidFill>
                            <a:srgbClr val="FF0000"/>
                          </a:solidFill>
                          <a:latin typeface="微软雅黑" panose="020B0503020204020204" charset="-122"/>
                        </a:rPr>
                        <a:t>6M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描述：当给儿童呈现一张图片，儿童能够对图片所呈现的内容进行描述。不少于20张图片。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绘本、图片（包括、地点、人物、事件）</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当给儿童呈现一张图片，儿童能够对图片所呈现的内容进行描述。不少于20张图片。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当给儿童呈现一张图片，儿童不能对图片所呈现的内容进行描述。不少于20张图片。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128905" y="1950085"/>
          <a:ext cx="11703685" cy="4023995"/>
        </p:xfrm>
        <a:graphic>
          <a:graphicData uri="http://schemas.openxmlformats.org/drawingml/2006/table">
            <a:tbl>
              <a:tblPr/>
              <a:tblGrid>
                <a:gridCol w="432435"/>
                <a:gridCol w="694055"/>
                <a:gridCol w="2075815"/>
                <a:gridCol w="809625"/>
                <a:gridCol w="2821940"/>
                <a:gridCol w="1202055"/>
                <a:gridCol w="1328420"/>
                <a:gridCol w="1248410"/>
                <a:gridCol w="1090930"/>
              </a:tblGrid>
              <a:tr h="622935">
                <a:tc>
                  <a:txBody>
                    <a:bodyPr/>
                    <a:p>
                      <a:pPr indent="0">
                        <a:buNone/>
                      </a:pPr>
                      <a:r>
                        <a:rPr lang="en-US" sz="800" b="0">
                          <a:solidFill>
                            <a:srgbClr val="000000"/>
                          </a:solidFill>
                          <a:latin typeface="微软雅黑" panose="020B0503020204020204" charset="-122"/>
                        </a:rPr>
                        <a:t>105</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谁的问题：儿童能够回答出关于“谁”的问题，不少于25个。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儿童能够回答出关于“谁”的问题，不少于25个。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儿童不能回答出关于“谁”的问题，不少于25个。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儿童能够回答12个关于“谁”的问题。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ACB9CA"/>
                    </a:solidFill>
                  </a:tcPr>
                </a:tc>
              </a:tr>
              <a:tr h="838200">
                <a:tc>
                  <a:txBody>
                    <a:bodyPr/>
                    <a:p>
                      <a:pPr indent="0">
                        <a:buNone/>
                      </a:pPr>
                      <a:r>
                        <a:rPr lang="en-US" sz="800" b="0">
                          <a:solidFill>
                            <a:srgbClr val="000000"/>
                          </a:solidFill>
                          <a:latin typeface="微软雅黑" panose="020B0503020204020204" charset="-122"/>
                        </a:rPr>
                        <a:t>106</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功能问题：儿童能够回答出关于物品功能的问题，如，“吃饭用什么？”等。不少于25个物品。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儿童能够回答出关于物品功能的问题，如，“吃饭用什么？”等。不少于25个物品。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儿童不能回答出关于物品功能的问题，如，“吃饭用什么？”等。不少于25个物品。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儿童能够回答12个问题。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37540">
                <a:tc>
                  <a:txBody>
                    <a:bodyPr/>
                    <a:p>
                      <a:pPr indent="0">
                        <a:buNone/>
                      </a:pPr>
                      <a:r>
                        <a:rPr lang="en-US" sz="800" b="0">
                          <a:solidFill>
                            <a:srgbClr val="000000"/>
                          </a:solidFill>
                          <a:latin typeface="微软雅黑" panose="020B0503020204020204" charset="-122"/>
                        </a:rPr>
                        <a:t>107</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代词使用：提要求时儿童能够自发并较为灵活的使用代词，不少于4个代词。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次数4次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儿童的物品、老师的物品、第三人的物品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提要求时儿童能够自发并较为灵活的使用代词，不少于4个代词。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提要求时儿童不能自发并较为灵活的使用代词，不少于4个代词。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32460">
                <a:tc>
                  <a:txBody>
                    <a:bodyPr/>
                    <a:p>
                      <a:pPr indent="0">
                        <a:buNone/>
                      </a:pPr>
                      <a:r>
                        <a:rPr lang="en-US" sz="800" b="0">
                          <a:solidFill>
                            <a:srgbClr val="000000"/>
                          </a:solidFill>
                          <a:latin typeface="微软雅黑" panose="020B0503020204020204" charset="-122"/>
                        </a:rPr>
                        <a:t>108</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介词命名：儿童能够命名4种不同的介词。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次数4次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上下、左右、前后</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乐高积木</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儿童能够命名4种不同的介词。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儿童不能命名4种不同的介词。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仅有4个介词命名而无代词命名。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2CC"/>
                    </a:solidFill>
                  </a:tcPr>
                </a:tc>
              </a:tr>
              <a:tr h="838200">
                <a:tc>
                  <a:txBody>
                    <a:bodyPr/>
                    <a:p>
                      <a:pPr indent="0">
                        <a:buNone/>
                      </a:pPr>
                      <a:r>
                        <a:rPr lang="en-US" sz="800" b="0">
                          <a:solidFill>
                            <a:srgbClr val="000000"/>
                          </a:solidFill>
                          <a:latin typeface="微软雅黑" panose="020B0503020204020204" charset="-122"/>
                        </a:rPr>
                        <a:t>109</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形容词命名：儿童能够命名除了颜色、形状以外的形容词，不少于4对相对形容词。如“大小”等。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次数8次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大小、长短、高矮、宽窄、新旧、满空、亮暗、胖瘦、粗细、多少</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儿童能够命名除了颜色、形状以外的形容词，不少于4对相对形容词。如“大小”等。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儿童不能命名除了颜色、形状以外的形容词，不少于4对相对形容词。如“大小”等。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仅有4个形容词命名而无副词命名。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BDD7EE"/>
                    </a:solidFill>
                  </a:tcPr>
                </a:tc>
              </a:tr>
              <a:tr h="454660">
                <a:tc>
                  <a:txBody>
                    <a:bodyPr/>
                    <a:p>
                      <a:pPr indent="0">
                        <a:buNone/>
                      </a:pPr>
                      <a:r>
                        <a:rPr lang="en-US" sz="800" b="0">
                          <a:solidFill>
                            <a:srgbClr val="000000"/>
                          </a:solidFill>
                          <a:latin typeface="微软雅黑" panose="020B0503020204020204" charset="-122"/>
                        </a:rPr>
                        <a:t>110</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副词命名：儿童能够命名不少于4对相对性副词。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次数8次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快快地拍手、慢慢地拍手、大声地说话、小声地说话、高高地扔球、低低地扔球、近近地扔球、远远地扔球</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儿童能够命名不少于4对相对性副词。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儿童不能命名不少于4对相对性副词。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仅有4个副词命名而无形容词命名。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BDD7EE"/>
                    </a:solidFill>
                  </a:tcPr>
                </a:tc>
              </a:tr>
            </a:tbl>
          </a:graphicData>
        </a:graphic>
      </p:graphicFrame>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900938"/>
          <a:ext cx="20703540" cy="1092200"/>
        </p:xfrm>
        <a:graphic>
          <a:graphicData uri="http://schemas.openxmlformats.org/drawingml/2006/table">
            <a:tbl>
              <a:tblPr/>
              <a:tblGrid>
                <a:gridCol w="675640"/>
                <a:gridCol w="2021205"/>
                <a:gridCol w="788035"/>
                <a:gridCol w="2747010"/>
                <a:gridCol w="1170305"/>
                <a:gridCol w="1292225"/>
                <a:gridCol w="1216660"/>
                <a:gridCol w="1061720"/>
              </a:tblGrid>
              <a:tr h="579120">
                <a:tc>
                  <a:txBody>
                    <a:bodyPr/>
                    <a:p>
                      <a:pPr indent="0" algn="ctr">
                        <a:buNone/>
                      </a:pPr>
                      <a:r>
                        <a:rPr lang="en-US" sz="800" b="0">
                          <a:solidFill>
                            <a:srgbClr val="FF0000"/>
                          </a:solidFill>
                          <a:latin typeface="微软雅黑" panose="020B0503020204020204" charset="-122"/>
                        </a:rPr>
                        <a:t>6M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描述：当给儿童呈现一张图片，儿童能够对图片所呈现的内容进行描述。不少于20张图片。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绘本、图片（包括、地点、人物、事件）</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当给儿童呈现一张图片，儿童能够对图片所呈现的内容进行描述。不少于20张图片。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当给儿童呈现一张图片，儿童不能对图片所呈现的内容进行描述。不少于20张图片。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nvGraphicFramePr>
        <p:xfrm>
          <a:off x="609600" y="1727390"/>
          <a:ext cx="21497290" cy="8039100"/>
        </p:xfrm>
        <a:graphic>
          <a:graphicData uri="http://schemas.openxmlformats.org/drawingml/2006/table">
            <a:tbl>
              <a:tblPr/>
              <a:tblGrid>
                <a:gridCol w="405130"/>
                <a:gridCol w="650875"/>
                <a:gridCol w="1946275"/>
                <a:gridCol w="758825"/>
                <a:gridCol w="2646045"/>
                <a:gridCol w="1127125"/>
                <a:gridCol w="1244600"/>
                <a:gridCol w="1171575"/>
                <a:gridCol w="1022350"/>
              </a:tblGrid>
              <a:tr h="836295">
                <a:tc>
                  <a:txBody>
                    <a:bodyPr/>
                    <a:p>
                      <a:pPr indent="0">
                        <a:buNone/>
                      </a:pPr>
                      <a:r>
                        <a:rPr lang="en-US" sz="800" b="0">
                          <a:solidFill>
                            <a:srgbClr val="000000"/>
                          </a:solidFill>
                          <a:latin typeface="微软雅黑" panose="020B0503020204020204" charset="-122"/>
                        </a:rPr>
                        <a:t>111</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特征命名：儿童能够说出看到的物品的部分或者特征，如，看到鸟会说出“翅膀”和“羽毛”等，不少于10个物品的3个特征。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儿童能够说出看到的物品的部分或者特征，如，看到鸟会说出“翅膀”和“羽毛”等，不少于不少于10个物品的3个特征。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儿童不能说出看到的物品的部分或者特征，如，看到鸟会说出“翅膀”和“羽毛”等，不少于不少于10个物品的3个特征。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529715">
                <a:tc>
                  <a:txBody>
                    <a:bodyPr/>
                    <a:p>
                      <a:pPr indent="0">
                        <a:buNone/>
                      </a:pPr>
                      <a:r>
                        <a:rPr lang="en-US" sz="800" b="0">
                          <a:solidFill>
                            <a:srgbClr val="000000"/>
                          </a:solidFill>
                          <a:latin typeface="微软雅黑" panose="020B0503020204020204" charset="-122"/>
                        </a:rPr>
                        <a:t>112</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混合命名：儿童能够根据要求命名出物品的颜色、功能或者形状。如，在被问到：“你用球干什么？ ”他会说：</a:t>
                      </a:r>
                      <a:endParaRPr lang="zh-CN" sz="800" b="0">
                        <a:solidFill>
                          <a:srgbClr val="000000"/>
                        </a:solidFill>
                        <a:latin typeface="Arial" panose="020B0604020202020204" pitchFamily="34" charset="0"/>
                        <a:ea typeface="微软雅黑" panose="020B0503020204020204" charset="-122"/>
                      </a:endParaRPr>
                    </a:p>
                    <a:p>
                      <a:pPr indent="0">
                        <a:buNone/>
                      </a:pPr>
                      <a:r>
                        <a:rPr lang="zh-CN" sz="800" b="0">
                          <a:solidFill>
                            <a:srgbClr val="000000"/>
                          </a:solidFill>
                          <a:latin typeface="Arial" panose="020B0604020202020204" pitchFamily="34" charset="0"/>
                          <a:ea typeface="微软雅黑" panose="020B0503020204020204" charset="-122"/>
                        </a:rPr>
                        <a:t>“投球”；当被问到："这是什么形状的？"，他会 说：“圆形"；当被问到：“它是什么颜色 的？”他会说：“红色 的"。儿童能够回答关于5个物品的15个不同颜色、形状、功能的命名。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儿童能够根据要求命名出物品的颜色、功能或者形状。如，在被问到：“你用球干什么？ ”他会说：“投球”；当被问到："这是什么形状的？"，他会 说：“圆形"；当被问到：“它是什么颜色 的？”他会说：“红色 的"。</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儿童不能根据要求命名出物品的颜色、功能或者形状。如，在被问到：“你用球干什么？ ”他会说：</a:t>
                      </a:r>
                      <a:endParaRPr lang="zh-CN" sz="800" b="0">
                        <a:solidFill>
                          <a:srgbClr val="000000"/>
                        </a:solidFill>
                        <a:latin typeface="Arial" panose="020B0604020202020204" pitchFamily="34" charset="0"/>
                        <a:ea typeface="微软雅黑" panose="020B0503020204020204" charset="-122"/>
                      </a:endParaRPr>
                    </a:p>
                    <a:p>
                      <a:pPr indent="0">
                        <a:buNone/>
                      </a:pPr>
                      <a:r>
                        <a:rPr lang="zh-CN" sz="800" b="0">
                          <a:solidFill>
                            <a:srgbClr val="000000"/>
                          </a:solidFill>
                          <a:latin typeface="Arial" panose="020B0604020202020204" pitchFamily="34" charset="0"/>
                          <a:ea typeface="微软雅黑" panose="020B0503020204020204" charset="-122"/>
                        </a:rPr>
                        <a:t>“投球”；当被问到："这是什么形状的？"，他会 说：“圆形"；当被问到：“它是什么颜色 的？”他会说：“红色 的"。</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儿童能够回答关于5个物品的任意2种特性，共10个命名。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94055">
                <a:tc>
                  <a:txBody>
                    <a:bodyPr/>
                    <a:p>
                      <a:pPr indent="0">
                        <a:buNone/>
                      </a:pPr>
                      <a:r>
                        <a:rPr lang="en-US" sz="800" b="0">
                          <a:solidFill>
                            <a:srgbClr val="000000"/>
                          </a:solidFill>
                          <a:latin typeface="微软雅黑" panose="020B0503020204020204" charset="-122"/>
                        </a:rPr>
                        <a:t>113</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类别命名：当呈现图片，并提问物品的类别时，儿童能够回答出物品的类别，不少于10个类别，每个类别不少于5个物品。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当呈现图片，并提问物品的类别时，儿童能够回答出物品的类别，不少于10个类别，每个类别不少于5个物品。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当呈现图片，并提问物品的类别时，儿童不能回答出物品的类别，不少于10个类别，每个类别不少于5个物品。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76605">
                <a:tc>
                  <a:txBody>
                    <a:bodyPr/>
                    <a:p>
                      <a:pPr indent="0">
                        <a:buNone/>
                      </a:pPr>
                      <a:r>
                        <a:rPr lang="en-US" sz="800" b="0">
                          <a:solidFill>
                            <a:srgbClr val="000000"/>
                          </a:solidFill>
                          <a:latin typeface="微软雅黑" panose="020B0503020204020204" charset="-122"/>
                        </a:rPr>
                        <a:t>114</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类别命名：儿童能够根据呈现的多个物品或图片命名物品的类别，不少于10个类别的5个物品。如，“呈现小猪、小猫、小狗，儿童能够命名动物类”。</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儿童能够根据呈现的多个物品或图片命名物品的类别，不少于10个类别的5个物品。如，“呈现小猪、小猫、小狗，儿童能够命名动物类”。</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儿童不能根据呈现的多个物品或图片命名物品的类别，不少于10个类别的5个物品。如，“呈现小猪、小猫、小狗，儿童能够命名动物类”。</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14655">
                <a:tc>
                  <a:txBody>
                    <a:bodyPr/>
                    <a:p>
                      <a:pPr indent="0">
                        <a:buNone/>
                      </a:pPr>
                      <a:r>
                        <a:rPr lang="en-US" sz="800" b="0">
                          <a:solidFill>
                            <a:srgbClr val="000000"/>
                          </a:solidFill>
                          <a:latin typeface="微软雅黑" panose="020B0503020204020204" charset="-122"/>
                        </a:rPr>
                        <a:t>115</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代词命名：儿童能够使用代词对物品进行描述。不少于4个代词。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次数4次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你、我、他、你的、我的、他的</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儿童的物品、老师的物品、第三人的物品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儿童能够使用代词对物品进行描述。不少于4个代词。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儿童不能使用代词对物品进行描述。不少于4个代词。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仅有4个代词命名而无介词命名。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2CC"/>
                    </a:solidFill>
                  </a:tcPr>
                </a:tc>
              </a:tr>
            </a:tbl>
          </a:graphicData>
        </a:graphic>
      </p:graphicFrame>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900938"/>
          <a:ext cx="20703540" cy="1092200"/>
        </p:xfrm>
        <a:graphic>
          <a:graphicData uri="http://schemas.openxmlformats.org/drawingml/2006/table">
            <a:tbl>
              <a:tblPr/>
              <a:tblGrid>
                <a:gridCol w="675640"/>
                <a:gridCol w="2021205"/>
                <a:gridCol w="788035"/>
                <a:gridCol w="2747010"/>
                <a:gridCol w="1170305"/>
                <a:gridCol w="1292225"/>
                <a:gridCol w="1216660"/>
                <a:gridCol w="1061720"/>
              </a:tblGrid>
              <a:tr h="579120">
                <a:tc>
                  <a:txBody>
                    <a:bodyPr/>
                    <a:p>
                      <a:pPr indent="0" algn="ctr">
                        <a:buNone/>
                      </a:pPr>
                      <a:r>
                        <a:rPr lang="en-US" sz="800" b="0">
                          <a:solidFill>
                            <a:srgbClr val="FF0000"/>
                          </a:solidFill>
                          <a:latin typeface="微软雅黑" panose="020B0503020204020204" charset="-122"/>
                        </a:rPr>
                        <a:t>6M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描述：当给儿童呈现一张图片，儿童能够对图片所呈现的内容进行描述。不少于20张图片。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绘本、图片（包括、地点、人物、事件）</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当给儿童呈现一张图片，儿童能够对图片所呈现的内容进行描述。不少于20张图片。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当给儿童呈现一张图片，儿童不能对图片所呈现的内容进行描述。不少于20张图片。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360045" y="1711960"/>
          <a:ext cx="11529695" cy="4170680"/>
        </p:xfrm>
        <a:graphic>
          <a:graphicData uri="http://schemas.openxmlformats.org/drawingml/2006/table">
            <a:tbl>
              <a:tblPr/>
              <a:tblGrid>
                <a:gridCol w="426085"/>
                <a:gridCol w="683895"/>
                <a:gridCol w="2044700"/>
                <a:gridCol w="797560"/>
                <a:gridCol w="2780030"/>
                <a:gridCol w="1184275"/>
                <a:gridCol w="1307465"/>
                <a:gridCol w="1231900"/>
                <a:gridCol w="1073785"/>
              </a:tblGrid>
              <a:tr h="605790">
                <a:tc>
                  <a:txBody>
                    <a:bodyPr/>
                    <a:p>
                      <a:pPr indent="0">
                        <a:buNone/>
                      </a:pPr>
                      <a:r>
                        <a:rPr lang="en-US" sz="800" b="0">
                          <a:solidFill>
                            <a:srgbClr val="000000"/>
                          </a:solidFill>
                          <a:latin typeface="微软雅黑" panose="020B0503020204020204" charset="-122"/>
                        </a:rPr>
                        <a:t>116</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声音命名：儿童能够命名环境中常见的声音。不少于8种声音。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次数8次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闹钟声、刮风声、说话声、歌声、汽车喇叭声、发动机声、狗叫声、猫叫声、鸡叫声、鸟叫声、钢琴声、下雨声、大象叫声、狮子叫声、电话铃声</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儿童能够命名环境中常见的声音。不少于8种声音。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儿童不能命名环境中常见的声音。不少于8种声音。</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91235">
                <a:tc>
                  <a:txBody>
                    <a:bodyPr/>
                    <a:p>
                      <a:pPr indent="0">
                        <a:buNone/>
                      </a:pPr>
                      <a:r>
                        <a:rPr lang="en-US" sz="800" b="0">
                          <a:solidFill>
                            <a:srgbClr val="000000"/>
                          </a:solidFill>
                          <a:latin typeface="微软雅黑" panose="020B0503020204020204" charset="-122"/>
                        </a:rPr>
                        <a:t>117</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当呈现的物品或者图片中有2个或者多个物品时，儿童能够使用“和”命名看到的多个物品。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当呈现的物品或者图片中有2个或者多个物品时，儿童能够使用“和”命名看到的多个物品。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当呈现的物品或者图片中有2个或者多个物品时，儿童不能使用“和”命名看到的多个物品。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89965">
                <a:tc>
                  <a:txBody>
                    <a:bodyPr/>
                    <a:p>
                      <a:pPr indent="0">
                        <a:buNone/>
                      </a:pPr>
                      <a:r>
                        <a:rPr lang="en-US" sz="800" b="0">
                          <a:solidFill>
                            <a:srgbClr val="000000"/>
                          </a:solidFill>
                          <a:latin typeface="微软雅黑" panose="020B0503020204020204" charset="-122"/>
                        </a:rPr>
                        <a:t>118</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对话：当给出某个特定的类别，儿童能够列举出该类别的多种事物，反之亦然。不少于15个类别的5种事物。</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当给出某个特定的类别，儿童能够列举出该类别的多种事物，反之亦然。不少于15个类别的5种事物。</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当给出某个特定的类别，儿童不能列举出该类别的多种事物，反之亦然。不少于15个类别的5种事物。</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91870">
                <a:tc>
                  <a:txBody>
                    <a:bodyPr/>
                    <a:p>
                      <a:pPr indent="0">
                        <a:buNone/>
                      </a:pPr>
                      <a:r>
                        <a:rPr lang="en-US" sz="800" b="0">
                          <a:solidFill>
                            <a:srgbClr val="000000"/>
                          </a:solidFill>
                          <a:latin typeface="微软雅黑" panose="020B0503020204020204" charset="-122"/>
                        </a:rPr>
                        <a:t>119</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对话：当给出事物的某些特征，儿童能够回答出事物的名称，反之亦然。不少于20个事物的3种特征。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当给出事物的某些特征，儿童能够回答出事物的名称，反之亦然。不少于20个事物的3种特征。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当给出事物的某些特征，儿童不能回答出事物的名称，反之亦然。不少于20个事物的3种特征。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91820">
                <a:tc>
                  <a:txBody>
                    <a:bodyPr/>
                    <a:p>
                      <a:pPr indent="0">
                        <a:buNone/>
                      </a:pPr>
                      <a:r>
                        <a:rPr lang="en-US" sz="800" b="0">
                          <a:solidFill>
                            <a:srgbClr val="000000"/>
                          </a:solidFill>
                          <a:latin typeface="微软雅黑" panose="020B0503020204020204" charset="-122"/>
                        </a:rPr>
                        <a:t>120</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评述对话：儿童能够自发地发出评论性对话，不少于20个。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儿童能够自发地发出评论性对话，不少于20个。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儿童不能自发地发出评论性对话，不少于20个。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儿童能够自发发出10个评述性对话。</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766953"/>
          <a:ext cx="20703540" cy="1358900"/>
        </p:xfrm>
        <a:graphic>
          <a:graphicData uri="http://schemas.openxmlformats.org/drawingml/2006/table">
            <a:tbl>
              <a:tblPr/>
              <a:tblGrid>
                <a:gridCol w="675640"/>
                <a:gridCol w="2021205"/>
                <a:gridCol w="788035"/>
                <a:gridCol w="2747010"/>
                <a:gridCol w="1170305"/>
                <a:gridCol w="1292225"/>
                <a:gridCol w="1216660"/>
                <a:gridCol w="1061720"/>
              </a:tblGrid>
              <a:tr h="720090">
                <a:tc>
                  <a:txBody>
                    <a:bodyPr/>
                    <a:p>
                      <a:pPr indent="0" algn="ctr">
                        <a:buNone/>
                      </a:pPr>
                      <a:r>
                        <a:rPr lang="en-US" sz="800" b="0">
                          <a:solidFill>
                            <a:srgbClr val="FF0000"/>
                          </a:solidFill>
                          <a:latin typeface="微软雅黑" panose="020B0503020204020204" charset="-122"/>
                        </a:rPr>
                        <a:t>7M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儿童能够将名词词组和动词词组连接从而产生10个不同的语法正确的从句或句子，至少包含5个词。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绘本、常见物品的图片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儿童能够将名词词组和动词词组连接从而产生10个不同的语法正确的从句或句子，至少包含5个词。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儿童不能将名词词组和动词词组连接从而产生10个不同的语法正确的从句或句子，至少包含5个词。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儿童能够命名5个不同的句法正确的从句或句子。</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368935" y="1931035"/>
          <a:ext cx="11386820" cy="4050030"/>
        </p:xfrm>
        <a:graphic>
          <a:graphicData uri="http://schemas.openxmlformats.org/drawingml/2006/table">
            <a:tbl>
              <a:tblPr/>
              <a:tblGrid>
                <a:gridCol w="420370"/>
                <a:gridCol w="675005"/>
                <a:gridCol w="2020570"/>
                <a:gridCol w="787400"/>
                <a:gridCol w="2745105"/>
                <a:gridCol w="1169670"/>
                <a:gridCol w="1291590"/>
                <a:gridCol w="1216660"/>
                <a:gridCol w="1060450"/>
              </a:tblGrid>
              <a:tr h="766445">
                <a:tc>
                  <a:txBody>
                    <a:bodyPr/>
                    <a:p>
                      <a:pPr indent="0">
                        <a:buNone/>
                      </a:pPr>
                      <a:r>
                        <a:rPr lang="en-US" sz="800" b="0">
                          <a:solidFill>
                            <a:srgbClr val="000000"/>
                          </a:solidFill>
                          <a:latin typeface="微软雅黑" panose="020B0503020204020204" charset="-122"/>
                        </a:rPr>
                        <a:t>122</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信息提要求：儿童能够使用特殊疑问词“什么”提要求来获取信息，不少于5个要求。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儿童偏好但没见过的物品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儿童能够使用特殊疑问词“什么”提要求来获取信息，不少于5个要求。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儿童不能使用特殊疑问词“什么”提要求来获取信息，不少于5个要求。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儿童能够提出2个关于“什么”的问题。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r>
              <a:tr h="583565">
                <a:tc>
                  <a:txBody>
                    <a:bodyPr/>
                    <a:p>
                      <a:pPr indent="0">
                        <a:buNone/>
                      </a:pPr>
                      <a:r>
                        <a:rPr lang="en-US" sz="800" b="0">
                          <a:solidFill>
                            <a:srgbClr val="000000"/>
                          </a:solidFill>
                          <a:latin typeface="微软雅黑" panose="020B0503020204020204" charset="-122"/>
                        </a:rPr>
                        <a:t>123</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信息提要求：儿童能够使用特殊疑问词“谁”提要求来获取信息，不少于5个要求。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陌生的爷爷、奶奶、叔叔、阿姨的图片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儿童能够使用特殊疑问词“谁”提要求来获取信息，不少于5个要求。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儿童不能使用特殊疑问词“谁”提要求来获取信息，不少于5个要求。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儿童能够提出2个关于“谁”的问题。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r>
              <a:tr h="583565">
                <a:tc>
                  <a:txBody>
                    <a:bodyPr/>
                    <a:p>
                      <a:pPr indent="0">
                        <a:buNone/>
                      </a:pPr>
                      <a:r>
                        <a:rPr lang="en-US" sz="800" b="0">
                          <a:solidFill>
                            <a:srgbClr val="000000"/>
                          </a:solidFill>
                          <a:latin typeface="微软雅黑" panose="020B0503020204020204" charset="-122"/>
                        </a:rPr>
                        <a:t>124</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信息提要求：儿童能够使用特殊疑问词哪里”提要求来获取信息，不少于5个要求。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场景图片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儿童能够使用特殊疑问词哪里”提要求来获取信息，不少于5个要求。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儿童能够使用特殊疑问词哪里”提要求来获取信息，不少于5个要求。</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儿童能够提出2个关于“哪里”的问题。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r>
              <a:tr h="582930">
                <a:tc>
                  <a:txBody>
                    <a:bodyPr/>
                    <a:p>
                      <a:pPr indent="0">
                        <a:buNone/>
                      </a:pPr>
                      <a:r>
                        <a:rPr lang="en-US" sz="800" b="0">
                          <a:solidFill>
                            <a:srgbClr val="000000"/>
                          </a:solidFill>
                          <a:latin typeface="微软雅黑" panose="020B0503020204020204" charset="-122"/>
                        </a:rPr>
                        <a:t>125</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事件要求：儿童能够向他人说明如何从事一件事情或者活动。不少于5个活动。</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积木、厨房玩具、医药箱玩具</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儿童能够向他人说明如何从事一件事情或者活动。不少于5个活动。</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儿童不能向他人说明如何从事一件事情或者活动。不少于5个活动。</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儿童能够说明2个活动。</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67080">
                <a:tc>
                  <a:txBody>
                    <a:bodyPr/>
                    <a:p>
                      <a:pPr indent="0">
                        <a:buNone/>
                      </a:pPr>
                      <a:r>
                        <a:rPr lang="en-US" sz="800" b="0">
                          <a:solidFill>
                            <a:srgbClr val="000000"/>
                          </a:solidFill>
                          <a:latin typeface="微软雅黑" panose="020B0503020204020204" charset="-122"/>
                        </a:rPr>
                        <a:t>126</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提要求：儿童能够用恰当的语言引起他人的注意，要求他人关注自己接下来要说的话，不少于5次。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儿童能够用恰当的语言引起他人的注意，要求他人关注自己接下来要说的话，不少于5次。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儿童不能用恰当的语言引起他人的注意，要求他人关注自己接下来要说的话，不少于5次。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儿童能够2次要求他人注意自己要说的话。</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66445">
                <a:tc>
                  <a:txBody>
                    <a:bodyPr/>
                    <a:p>
                      <a:pPr indent="0">
                        <a:buNone/>
                      </a:pPr>
                      <a:r>
                        <a:rPr lang="en-US" sz="800" b="0">
                          <a:solidFill>
                            <a:srgbClr val="000000"/>
                          </a:solidFill>
                          <a:latin typeface="微软雅黑" panose="020B0503020204020204" charset="-122"/>
                        </a:rPr>
                        <a:t>127</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命名：当呈现有错误的图片或是事物时，儿童能够命名出哪里出了错误。不少于5种错误。</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三条腿的青蛙、用鞋子吃饭、用筷子梳头发、穿衣服洗澡、睡在地上、汽车在天上开、手表戴在脚上、在桌子上踢球、袜子穿在鞋子外面、鱼在天上、鸟在水里</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当呈现有错误的图片或是事物时，儿童能够命名出哪里出了错误。不少于5种错误。</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当呈现有错误的图片或是事物时，儿童不能命名出哪里出了错误。不少于5种错误。</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sp>
        <p:nvSpPr>
          <p:cNvPr id="3" name="文本框 2"/>
          <p:cNvSpPr txBox="1"/>
          <p:nvPr/>
        </p:nvSpPr>
        <p:spPr>
          <a:xfrm>
            <a:off x="1173480" y="997585"/>
            <a:ext cx="4064000" cy="368300"/>
          </a:xfrm>
          <a:prstGeom prst="rect">
            <a:avLst/>
          </a:prstGeom>
          <a:noFill/>
        </p:spPr>
        <p:txBody>
          <a:bodyPr wrap="square" rtlCol="0">
            <a:spAutoFit/>
          </a:bodyPr>
          <a:p>
            <a:r>
              <a:rPr lang="zh-CN" altLang="en-US"/>
              <a:t>人类运动技能</a:t>
            </a:r>
            <a:r>
              <a:rPr lang="zh-CN" altLang="en-US"/>
              <a:t>发展</a:t>
            </a:r>
            <a:endParaRPr lang="zh-CN" altLang="en-US"/>
          </a:p>
        </p:txBody>
      </p:sp>
      <p:sp>
        <p:nvSpPr>
          <p:cNvPr id="4" name="文本框 3"/>
          <p:cNvSpPr txBox="1"/>
          <p:nvPr/>
        </p:nvSpPr>
        <p:spPr>
          <a:xfrm>
            <a:off x="1129665" y="1666875"/>
            <a:ext cx="10319385" cy="3951605"/>
          </a:xfrm>
          <a:prstGeom prst="rect">
            <a:avLst/>
          </a:prstGeom>
          <a:noFill/>
        </p:spPr>
        <p:txBody>
          <a:bodyPr wrap="square" rtlCol="0">
            <a:noAutofit/>
          </a:bodyPr>
          <a:p>
            <a:r>
              <a:rPr lang="zh-CN" altLang="en-US"/>
              <a:t>7-13岁，在继续发展基本动作技能FMS的基础上，重点发展基本运动技能(FSS：fundamental sport skills)：就是一个人在参与某项运动中依照次序对基本动作技能FMS（走、跑、跳、踢、挥、打、拍等等）的连续应用。</a:t>
            </a:r>
            <a:endParaRPr lang="zh-CN" altLang="en-US"/>
          </a:p>
          <a:p>
            <a:endParaRPr lang="zh-CN" altLang="en-US"/>
          </a:p>
          <a:p>
            <a:endParaRPr lang="zh-CN" altLang="en-US"/>
          </a:p>
          <a:p>
            <a:endParaRPr lang="zh-CN" altLang="en-US"/>
          </a:p>
          <a:p>
            <a:r>
              <a:rPr lang="zh-CN" altLang="en-US"/>
              <a:t>14岁以上，是在身体综合运动能力基础上，发展各个专项的复杂技能(specialized sport skills)，开始正式竞技比赛。</a:t>
            </a:r>
            <a:endParaRPr lang="zh-CN" altLang="en-US"/>
          </a:p>
          <a:p>
            <a:endParaRPr lang="zh-CN" altLang="en-US"/>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766953"/>
          <a:ext cx="20703540" cy="1358900"/>
        </p:xfrm>
        <a:graphic>
          <a:graphicData uri="http://schemas.openxmlformats.org/drawingml/2006/table">
            <a:tbl>
              <a:tblPr/>
              <a:tblGrid>
                <a:gridCol w="675640"/>
                <a:gridCol w="2021205"/>
                <a:gridCol w="788035"/>
                <a:gridCol w="2747010"/>
                <a:gridCol w="1170305"/>
                <a:gridCol w="1292225"/>
                <a:gridCol w="1216660"/>
                <a:gridCol w="1061720"/>
              </a:tblGrid>
              <a:tr h="720090">
                <a:tc>
                  <a:txBody>
                    <a:bodyPr/>
                    <a:p>
                      <a:pPr indent="0" algn="ctr">
                        <a:buNone/>
                      </a:pPr>
                      <a:r>
                        <a:rPr lang="en-US" sz="800" b="0">
                          <a:solidFill>
                            <a:srgbClr val="FF0000"/>
                          </a:solidFill>
                          <a:latin typeface="微软雅黑" panose="020B0503020204020204" charset="-122"/>
                        </a:rPr>
                        <a:t>7M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儿童能够将名词词组和动词词组连接从而产生10个不同的语法正确的从句或句子，至少包含5个词。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绘本、常见物品的图片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儿童能够将名词词组和动词词组连接从而产生10个不同的语法正确的从句或句子，至少包含5个词。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儿童不能将名词词组和动词词组连接从而产生10个不同的语法正确的从句或句子，至少包含5个词。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儿童能够命名5个不同的句法正确的从句或句子。</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426720" y="1901825"/>
          <a:ext cx="11453495" cy="4204970"/>
        </p:xfrm>
        <a:graphic>
          <a:graphicData uri="http://schemas.openxmlformats.org/drawingml/2006/table">
            <a:tbl>
              <a:tblPr/>
              <a:tblGrid>
                <a:gridCol w="422910"/>
                <a:gridCol w="679450"/>
                <a:gridCol w="2031365"/>
                <a:gridCol w="792480"/>
                <a:gridCol w="2761615"/>
                <a:gridCol w="1176655"/>
                <a:gridCol w="1298575"/>
                <a:gridCol w="1223010"/>
                <a:gridCol w="1067435"/>
              </a:tblGrid>
              <a:tr h="621665">
                <a:tc>
                  <a:txBody>
                    <a:bodyPr/>
                    <a:p>
                      <a:pPr indent="0">
                        <a:buNone/>
                      </a:pPr>
                      <a:r>
                        <a:rPr lang="en-US" sz="800" b="0">
                          <a:solidFill>
                            <a:srgbClr val="000000"/>
                          </a:solidFill>
                          <a:latin typeface="微软雅黑" panose="020B0503020204020204" charset="-122"/>
                        </a:rPr>
                        <a:t>128</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命名：当给儿童呈现一组物品或图片，儿童能够说出不属于该类的物品，不少于10类物品。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当给儿童呈现一组物品或图片，儿童能够说出不属于该类的物品，不少于10类物品。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当给儿童呈现一组物品或图片，儿童不能说出不属于该类的物品，不少于10类物品。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08330">
                <a:tc>
                  <a:txBody>
                    <a:bodyPr/>
                    <a:p>
                      <a:pPr indent="0">
                        <a:buNone/>
                      </a:pPr>
                      <a:r>
                        <a:rPr lang="en-US" sz="800" b="0">
                          <a:solidFill>
                            <a:srgbClr val="000000"/>
                          </a:solidFill>
                          <a:latin typeface="微软雅黑" panose="020B0503020204020204" charset="-122"/>
                        </a:rPr>
                        <a:t>129</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多成分命名：儿童在描述时能够使用4个或者4个以上的词语进行描述，共20次。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绘本、图片（包括、地点、人物、事件）</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儿童在描述时能够使用4个或者4个以上的词语进行描述，共20次。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儿童在描述时不能使用4个或者4个以上的词语进行描述，共20次。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儿童在描述时能够使用3个或者3个以上的词语进行描述，共10次。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C6E0B4"/>
                    </a:solidFill>
                  </a:tcPr>
                </a:tc>
              </a:tr>
              <a:tr h="621665">
                <a:tc>
                  <a:txBody>
                    <a:bodyPr/>
                    <a:p>
                      <a:pPr indent="0">
                        <a:buNone/>
                      </a:pPr>
                      <a:r>
                        <a:rPr lang="en-US" sz="800" b="0">
                          <a:solidFill>
                            <a:srgbClr val="000000"/>
                          </a:solidFill>
                          <a:latin typeface="微软雅黑" panose="020B0503020204020204" charset="-122"/>
                        </a:rPr>
                        <a:t>130</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社会活动命名：儿童能够命名出常见的社会活动的名称。如，“吵架”等。不少于10种。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害羞、争论、打斗、嘲笑、谈话、玩、做事、锻炼、忙碌、悲伤、友 好、悲伤、有趣</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儿童能够命名出常见的社会活动的名称。如，“吵架”等。不少于10种.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儿童不能命名出常见的社会活动的名称。如，“吵架”等。不少于10种.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7185">
                <a:tc>
                  <a:txBody>
                    <a:bodyPr/>
                    <a:p>
                      <a:pPr indent="0">
                        <a:buNone/>
                      </a:pPr>
                      <a:r>
                        <a:rPr lang="en-US" sz="800" b="0">
                          <a:solidFill>
                            <a:srgbClr val="000000"/>
                          </a:solidFill>
                          <a:latin typeface="微软雅黑" panose="020B0503020204020204" charset="-122"/>
                        </a:rPr>
                        <a:t>131</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儿童能够命名1000个不同词性的词汇。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次数1000次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后台自动计算</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常见物品或常见物品图片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儿童能够命名1000个不同词性的词汇。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儿童不能命名1000个不同词性的词汇。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儿童能够命名750个不同词性的词汇。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72795">
                <a:tc>
                  <a:txBody>
                    <a:bodyPr/>
                    <a:p>
                      <a:pPr indent="0">
                        <a:buNone/>
                      </a:pPr>
                      <a:r>
                        <a:rPr lang="en-US" sz="800" b="0">
                          <a:solidFill>
                            <a:srgbClr val="000000"/>
                          </a:solidFill>
                          <a:latin typeface="微软雅黑" panose="020B0503020204020204" charset="-122"/>
                        </a:rPr>
                        <a:t>132</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相同和不同：当给儿童呈现一组物品或图片，儿童能够根据要求找到与样本相同和不同的物品。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当给儿童呈现一组物品或图片，儿童能够根据要求找到与样本相同和不同的物品，至少10个类别。</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当给儿童呈现一组物品或图片，儿童不能根据要求找到与样本相同和不同的物品，至少10个类别。</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21665">
                <a:tc>
                  <a:txBody>
                    <a:bodyPr/>
                    <a:p>
                      <a:pPr indent="0">
                        <a:buNone/>
                      </a:pPr>
                      <a:r>
                        <a:rPr lang="en-US" sz="800" b="0">
                          <a:solidFill>
                            <a:srgbClr val="000000"/>
                          </a:solidFill>
                          <a:latin typeface="微软雅黑" panose="020B0503020204020204" charset="-122"/>
                        </a:rPr>
                        <a:t>133</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听者指认：学生能够指出或选出不属于 某一特定类别的东西，如，“不是食物、不是黄色的”。</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绘本</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学生能够指出或选出不属于某一特定类别的东西，如，“不是食物、不是黄色的”。</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学生不能指出或选出不属于某一特定类别的东西，如，“不是食物、不是黄色的”。</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21665">
                <a:tc>
                  <a:txBody>
                    <a:bodyPr/>
                    <a:p>
                      <a:pPr indent="0">
                        <a:buNone/>
                      </a:pPr>
                      <a:r>
                        <a:rPr lang="en-US" sz="800" b="0">
                          <a:solidFill>
                            <a:srgbClr val="000000"/>
                          </a:solidFill>
                          <a:latin typeface="微软雅黑" panose="020B0503020204020204" charset="-122"/>
                        </a:rPr>
                        <a:t>134</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听者指认：儿童能够在一组图片中根据要求找到正确的社交活动的图片。不少于10种。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害羞、争论、打斗、嘲笑、谈话、玩、做事、锻炼、忙碌、悲伤、友好、有趣</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儿童能够在一组图片中根据要求找到正确的社交活动的图片。不少于10种。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儿童能够在一组图片中根据要求找到正确的社交活动的图片。不少于10种。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766953"/>
          <a:ext cx="20703540" cy="1358900"/>
        </p:xfrm>
        <a:graphic>
          <a:graphicData uri="http://schemas.openxmlformats.org/drawingml/2006/table">
            <a:tbl>
              <a:tblPr/>
              <a:tblGrid>
                <a:gridCol w="675640"/>
                <a:gridCol w="2021205"/>
                <a:gridCol w="788035"/>
                <a:gridCol w="2747010"/>
                <a:gridCol w="1170305"/>
                <a:gridCol w="1292225"/>
                <a:gridCol w="1216660"/>
                <a:gridCol w="1061720"/>
              </a:tblGrid>
              <a:tr h="720090">
                <a:tc>
                  <a:txBody>
                    <a:bodyPr/>
                    <a:p>
                      <a:pPr indent="0" algn="ctr">
                        <a:buNone/>
                      </a:pPr>
                      <a:r>
                        <a:rPr lang="en-US" sz="800" b="0">
                          <a:solidFill>
                            <a:srgbClr val="FF0000"/>
                          </a:solidFill>
                          <a:latin typeface="微软雅黑" panose="020B0503020204020204" charset="-122"/>
                        </a:rPr>
                        <a:t>7M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儿童能够将名词词组和动词词组连接从而产生10个不同的语法正确的从句或句子，至少包含5个词。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绘本、常见物品的图片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儿童能够将名词词组和动词词组连接从而产生10个不同的语法正确的从句或句子，至少包含5个词。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儿童不能将名词词组和动词词组连接从而产生10个不同的语法正确的从句或句子，至少包含5个词。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儿童能够命名5个不同的句法正确的从句或句子。</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215265" y="1573530"/>
          <a:ext cx="11492230" cy="4498340"/>
        </p:xfrm>
        <a:graphic>
          <a:graphicData uri="http://schemas.openxmlformats.org/drawingml/2006/table">
            <a:tbl>
              <a:tblPr/>
              <a:tblGrid>
                <a:gridCol w="424180"/>
                <a:gridCol w="681990"/>
                <a:gridCol w="2038350"/>
                <a:gridCol w="795020"/>
                <a:gridCol w="2771140"/>
                <a:gridCol w="1179830"/>
                <a:gridCol w="1304290"/>
                <a:gridCol w="1226820"/>
                <a:gridCol w="1070610"/>
              </a:tblGrid>
              <a:tr h="328930">
                <a:tc>
                  <a:txBody>
                    <a:bodyPr/>
                    <a:p>
                      <a:pPr indent="0">
                        <a:buNone/>
                      </a:pPr>
                      <a:r>
                        <a:rPr lang="en-US" sz="800" b="0">
                          <a:solidFill>
                            <a:srgbClr val="000000"/>
                          </a:solidFill>
                          <a:latin typeface="微软雅黑" panose="020B0503020204020204" charset="-122"/>
                        </a:rPr>
                        <a:t>135</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儿童具备1200个不同词性的听者词汇。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次数1200次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常见物品、绘本</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儿童具备1200个不同词性的听者词汇。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儿童具备不足1200个不同词性的听者词汇。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儿童具备800个听者词汇。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897380">
                <a:tc>
                  <a:txBody>
                    <a:bodyPr/>
                    <a:p>
                      <a:pPr indent="0">
                        <a:buNone/>
                      </a:pPr>
                      <a:r>
                        <a:rPr lang="en-US" sz="800" b="0">
                          <a:solidFill>
                            <a:srgbClr val="000000"/>
                          </a:solidFill>
                          <a:latin typeface="微软雅黑" panose="020B0503020204020204" charset="-122"/>
                        </a:rPr>
                        <a:t>136</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功特听者：儿童能够在10个一组的物品中选择正确的物品，不少于25个。（包含3个相似刺激）</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随机呈现10张其他图片+含有以下图片的组合</a:t>
                      </a:r>
                      <a:endParaRPr lang="zh-CN" sz="800" b="0">
                        <a:solidFill>
                          <a:srgbClr val="000000"/>
                        </a:solidFill>
                        <a:latin typeface="Arial" panose="020B0604020202020204" pitchFamily="34" charset="0"/>
                        <a:ea typeface="微软雅黑" panose="020B0503020204020204" charset="-122"/>
                      </a:endParaRPr>
                    </a:p>
                    <a:p>
                      <a:pPr indent="0">
                        <a:buNone/>
                      </a:pPr>
                      <a:r>
                        <a:rPr lang="zh-CN" sz="800" b="0">
                          <a:solidFill>
                            <a:srgbClr val="000000"/>
                          </a:solidFill>
                          <a:latin typeface="Arial" panose="020B0604020202020204" pitchFamily="34" charset="0"/>
                          <a:ea typeface="微软雅黑" panose="020B0503020204020204" charset="-122"/>
                        </a:rPr>
                        <a:t>1、彩笔、牙刷、刀叉、雨伞</a:t>
                      </a:r>
                      <a:endParaRPr lang="zh-CN" sz="800" b="0">
                        <a:solidFill>
                          <a:srgbClr val="000000"/>
                        </a:solidFill>
                        <a:latin typeface="Arial" panose="020B0604020202020204" pitchFamily="34" charset="0"/>
                        <a:ea typeface="微软雅黑" panose="020B0503020204020204" charset="-122"/>
                      </a:endParaRPr>
                    </a:p>
                    <a:p>
                      <a:pPr indent="0">
                        <a:buNone/>
                      </a:pPr>
                      <a:r>
                        <a:rPr lang="zh-CN" sz="800" b="0">
                          <a:solidFill>
                            <a:srgbClr val="000000"/>
                          </a:solidFill>
                          <a:latin typeface="Arial" panose="020B0604020202020204" pitchFamily="34" charset="0"/>
                          <a:ea typeface="微软雅黑" panose="020B0503020204020204" charset="-122"/>
                        </a:rPr>
                        <a:t>2、香皂、橡皮、枕头、方包</a:t>
                      </a:r>
                      <a:endParaRPr lang="zh-CN" sz="800" b="0">
                        <a:solidFill>
                          <a:srgbClr val="000000"/>
                        </a:solidFill>
                        <a:latin typeface="Arial" panose="020B0604020202020204" pitchFamily="34" charset="0"/>
                        <a:ea typeface="微软雅黑" panose="020B0503020204020204" charset="-122"/>
                      </a:endParaRPr>
                    </a:p>
                    <a:p>
                      <a:pPr indent="0">
                        <a:buNone/>
                      </a:pPr>
                      <a:r>
                        <a:rPr lang="zh-CN" sz="800" b="0">
                          <a:solidFill>
                            <a:srgbClr val="000000"/>
                          </a:solidFill>
                          <a:latin typeface="Arial" panose="020B0604020202020204" pitchFamily="34" charset="0"/>
                          <a:ea typeface="微软雅黑" panose="020B0503020204020204" charset="-122"/>
                        </a:rPr>
                        <a:t>3、西瓜、球、锅、蛋糕</a:t>
                      </a:r>
                      <a:endParaRPr lang="zh-CN" sz="800" b="0">
                        <a:solidFill>
                          <a:srgbClr val="000000"/>
                        </a:solidFill>
                        <a:latin typeface="Arial" panose="020B0604020202020204" pitchFamily="34" charset="0"/>
                        <a:ea typeface="微软雅黑" panose="020B0503020204020204" charset="-122"/>
                      </a:endParaRPr>
                    </a:p>
                    <a:p>
                      <a:pPr indent="0">
                        <a:buNone/>
                      </a:pPr>
                      <a:r>
                        <a:rPr lang="zh-CN" sz="800" b="0">
                          <a:solidFill>
                            <a:srgbClr val="000000"/>
                          </a:solidFill>
                          <a:latin typeface="Arial" panose="020B0604020202020204" pitchFamily="34" charset="0"/>
                          <a:ea typeface="微软雅黑" panose="020B0503020204020204" charset="-122"/>
                        </a:rPr>
                        <a:t>4、电话、电视、笔记本、遥控器</a:t>
                      </a:r>
                      <a:endParaRPr lang="zh-CN" sz="800" b="0">
                        <a:solidFill>
                          <a:srgbClr val="000000"/>
                        </a:solidFill>
                        <a:latin typeface="Arial" panose="020B0604020202020204" pitchFamily="34" charset="0"/>
                        <a:ea typeface="微软雅黑" panose="020B0503020204020204" charset="-122"/>
                      </a:endParaRPr>
                    </a:p>
                    <a:p>
                      <a:pPr indent="0">
                        <a:buNone/>
                      </a:pPr>
                      <a:r>
                        <a:rPr lang="zh-CN" sz="800" b="0">
                          <a:solidFill>
                            <a:srgbClr val="000000"/>
                          </a:solidFill>
                          <a:latin typeface="Arial" panose="020B0604020202020204" pitchFamily="34" charset="0"/>
                          <a:ea typeface="微软雅黑" panose="020B0503020204020204" charset="-122"/>
                        </a:rPr>
                        <a:t>5、长颈鹿、马、斑马、羚羊</a:t>
                      </a:r>
                      <a:endParaRPr lang="zh-CN" sz="800" b="0">
                        <a:solidFill>
                          <a:srgbClr val="000000"/>
                        </a:solidFill>
                        <a:latin typeface="Arial" panose="020B0604020202020204" pitchFamily="34" charset="0"/>
                        <a:ea typeface="微软雅黑" panose="020B0503020204020204" charset="-122"/>
                      </a:endParaRPr>
                    </a:p>
                    <a:p>
                      <a:pPr indent="0">
                        <a:buNone/>
                      </a:pPr>
                      <a:r>
                        <a:rPr lang="zh-CN" sz="800" b="0">
                          <a:solidFill>
                            <a:srgbClr val="000000"/>
                          </a:solidFill>
                          <a:latin typeface="Arial" panose="020B0604020202020204" pitchFamily="34" charset="0"/>
                          <a:ea typeface="微软雅黑" panose="020B0503020204020204" charset="-122"/>
                        </a:rPr>
                        <a:t>6、红色帽子、红色外套、红色鞋子、红色苹果</a:t>
                      </a:r>
                      <a:endParaRPr lang="zh-CN" sz="800" b="0">
                        <a:solidFill>
                          <a:srgbClr val="000000"/>
                        </a:solidFill>
                        <a:latin typeface="Arial" panose="020B0604020202020204" pitchFamily="34" charset="0"/>
                        <a:ea typeface="微软雅黑" panose="020B0503020204020204" charset="-122"/>
                      </a:endParaRPr>
                    </a:p>
                    <a:p>
                      <a:pPr indent="0">
                        <a:buNone/>
                      </a:pPr>
                      <a:r>
                        <a:rPr lang="zh-CN" sz="800" b="0">
                          <a:solidFill>
                            <a:srgbClr val="000000"/>
                          </a:solidFill>
                          <a:latin typeface="Arial" panose="020B0604020202020204" pitchFamily="34" charset="0"/>
                          <a:ea typeface="微软雅黑" panose="020B0503020204020204" charset="-122"/>
                        </a:rPr>
                        <a:t>7、洗衣机、衣柜、冰箱、沙发</a:t>
                      </a:r>
                      <a:endParaRPr lang="zh-CN" sz="800" b="0">
                        <a:solidFill>
                          <a:srgbClr val="000000"/>
                        </a:solidFill>
                        <a:latin typeface="Arial" panose="020B0604020202020204" pitchFamily="34" charset="0"/>
                        <a:ea typeface="微软雅黑" panose="020B0503020204020204" charset="-122"/>
                      </a:endParaRPr>
                    </a:p>
                    <a:p>
                      <a:pPr indent="0">
                        <a:buNone/>
                      </a:pPr>
                      <a:r>
                        <a:rPr lang="zh-CN" sz="800" b="0">
                          <a:solidFill>
                            <a:srgbClr val="000000"/>
                          </a:solidFill>
                          <a:latin typeface="Arial" panose="020B0604020202020204" pitchFamily="34" charset="0"/>
                          <a:ea typeface="微软雅黑" panose="020B0503020204020204" charset="-122"/>
                        </a:rPr>
                        <a:t>8、杨桃、五角星气球、五角星眼镜、三角蛋糕</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儿童能够在10个一组的物品中选择正确的物品，不少于25个。（包含3个相似刺激）</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儿童不能在10个一组的物品中选择正确的物品，不少于25个。（包含3个相似刺激）</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儿童能够指认15个物品。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07060">
                <a:tc>
                  <a:txBody>
                    <a:bodyPr/>
                    <a:p>
                      <a:pPr indent="0">
                        <a:buNone/>
                      </a:pPr>
                      <a:r>
                        <a:rPr lang="en-US" sz="800" b="0">
                          <a:solidFill>
                            <a:srgbClr val="000000"/>
                          </a:solidFill>
                          <a:latin typeface="微软雅黑" panose="020B0503020204020204" charset="-122"/>
                        </a:rPr>
                        <a:t>137</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功特听者：儿童能够根据包括2种语言成分的指令在书中或自然环境中找到正确的物品，不少于25个。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绘本</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儿童能够根据包括2种语言成分的指令在书中或自然环境中找到正确的物品不少于25个。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儿童不能根据包括2种语言成分的指令在书中或自然环境中找到正确的物品不少于25个。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儿童能够指认15个物品。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06425">
                <a:tc>
                  <a:txBody>
                    <a:bodyPr/>
                    <a:p>
                      <a:pPr indent="0">
                        <a:buNone/>
                      </a:pPr>
                      <a:r>
                        <a:rPr lang="en-US" sz="800" b="0">
                          <a:solidFill>
                            <a:srgbClr val="000000"/>
                          </a:solidFill>
                          <a:latin typeface="微软雅黑" panose="020B0503020204020204" charset="-122"/>
                        </a:rPr>
                        <a:t>138</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功特听者：儿童能够根据包括3种语言成分的指令在书中或自然环境中找到正确的物品不少于25个。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绘本</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儿童能够根据包括3种语言成分的指令在书中或自然环境中找到正确的物品不少于25个。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儿童能够根据包括3种语言成分的指令在书中或自然环境中找到正确的物品不少于25个。</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儿童能够指认15个物品。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058545">
                <a:tc>
                  <a:txBody>
                    <a:bodyPr/>
                    <a:p>
                      <a:pPr indent="0">
                        <a:buNone/>
                      </a:pPr>
                      <a:r>
                        <a:rPr lang="en-US" sz="800" b="0">
                          <a:solidFill>
                            <a:srgbClr val="000000"/>
                          </a:solidFill>
                          <a:latin typeface="微软雅黑" panose="020B0503020204020204" charset="-122"/>
                        </a:rPr>
                        <a:t>139</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功特听者：儿童能够根据某个主题不同的又有顺序的问题在书中找到正确物品。不少于25个主题。如，“她戴在头上的是什么？去哪里买的？谁买的？等。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绘本</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儿童能够根据某个主题不同的又有顺序的问题在书中找到正确物品。不少于25个主题。如，“她戴在头上的是什么？去哪里买的？谁买的？等。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儿童不能根据某个主题不同的又有顺序的问题在书中找到正确物品。不少于25个主题。如，“她戴在头上的是什么？去哪里买的？谁买的？等。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儿童能够指认15个主题。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766953"/>
          <a:ext cx="20703540" cy="1358900"/>
        </p:xfrm>
        <a:graphic>
          <a:graphicData uri="http://schemas.openxmlformats.org/drawingml/2006/table">
            <a:tbl>
              <a:tblPr/>
              <a:tblGrid>
                <a:gridCol w="675640"/>
                <a:gridCol w="2021205"/>
                <a:gridCol w="788035"/>
                <a:gridCol w="2747010"/>
                <a:gridCol w="1170305"/>
                <a:gridCol w="1292225"/>
                <a:gridCol w="1216660"/>
                <a:gridCol w="1061720"/>
              </a:tblGrid>
              <a:tr h="720090">
                <a:tc>
                  <a:txBody>
                    <a:bodyPr/>
                    <a:p>
                      <a:pPr indent="0" algn="ctr">
                        <a:buNone/>
                      </a:pPr>
                      <a:r>
                        <a:rPr lang="en-US" sz="800" b="0">
                          <a:solidFill>
                            <a:srgbClr val="FF0000"/>
                          </a:solidFill>
                          <a:latin typeface="微软雅黑" panose="020B0503020204020204" charset="-122"/>
                        </a:rPr>
                        <a:t>7M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儿童能够将名词词组和动词词组连接从而产生10个不同的语法正确的从句或句子，至少包含5个词。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绘本、常见物品的图片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儿童能够将名词词组和动词词组连接从而产生10个不同的语法正确的从句或句子，至少包含5个词。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儿童不能将名词词组和动词词组连接从而产生10个不同的语法正确的从句或句子，至少包含5个词。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儿童能够命名5个不同的句法正确的从句或句子。</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321945" y="2010410"/>
          <a:ext cx="11605895" cy="3804285"/>
        </p:xfrm>
        <a:graphic>
          <a:graphicData uri="http://schemas.openxmlformats.org/drawingml/2006/table">
            <a:tbl>
              <a:tblPr/>
              <a:tblGrid>
                <a:gridCol w="428625"/>
                <a:gridCol w="688340"/>
                <a:gridCol w="2058670"/>
                <a:gridCol w="802005"/>
                <a:gridCol w="2799715"/>
                <a:gridCol w="1191895"/>
                <a:gridCol w="1315720"/>
                <a:gridCol w="1239520"/>
                <a:gridCol w="1081405"/>
              </a:tblGrid>
              <a:tr h="458470">
                <a:tc>
                  <a:txBody>
                    <a:bodyPr/>
                    <a:p>
                      <a:pPr indent="0">
                        <a:buNone/>
                      </a:pPr>
                      <a:r>
                        <a:rPr lang="en-US" sz="800" b="0">
                          <a:solidFill>
                            <a:srgbClr val="000000"/>
                          </a:solidFill>
                          <a:latin typeface="微软雅黑" panose="020B0503020204020204" charset="-122"/>
                        </a:rPr>
                        <a:t>140</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儿童能够具备1000个不同的功能特性类别的听者反应。</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次数1000次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后台自动计算</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儿童能够具备1000个不同的功能特性类别的听者反应。</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儿童不能具备1000个不同的功能特性类别的听者反应。</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儿童能够具备750个不同的功能特性类别的听者反应。</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7025">
                <a:tc>
                  <a:txBody>
                    <a:bodyPr/>
                    <a:p>
                      <a:pPr indent="0">
                        <a:buNone/>
                      </a:pPr>
                      <a:r>
                        <a:rPr lang="en-US" sz="800" b="0">
                          <a:solidFill>
                            <a:srgbClr val="000000"/>
                          </a:solidFill>
                          <a:latin typeface="微软雅黑" panose="020B0503020204020204" charset="-122"/>
                        </a:rPr>
                        <a:t>141</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对话：儿童能够回答出自己的性别。</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儿童能够回答出自己的性别。</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儿童不能回答出自己的性别。</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03250">
                <a:tc>
                  <a:txBody>
                    <a:bodyPr/>
                    <a:p>
                      <a:pPr indent="0">
                        <a:buNone/>
                      </a:pPr>
                      <a:r>
                        <a:rPr lang="en-US" sz="800" b="0">
                          <a:solidFill>
                            <a:srgbClr val="000000"/>
                          </a:solidFill>
                          <a:latin typeface="微软雅黑" panose="020B0503020204020204" charset="-122"/>
                        </a:rPr>
                        <a:t>142</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对话：儿童能够根据任何顺序灵活的回答“谁”“什么”“哪里”“什么时候”的问题，不少于300个不同的对话。</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次数300次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后台自动计算</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儿童能够根据任何顺序灵活的回答“谁”“什么”“哪里”“什么时候”的问题。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儿童不能根据任何顺序灵活的回答“谁”“什么”“哪里”“什么时候”的问题。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儿童能够表现出200个对话。</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59105">
                <a:tc>
                  <a:txBody>
                    <a:bodyPr/>
                    <a:p>
                      <a:pPr indent="0">
                        <a:buNone/>
                      </a:pPr>
                      <a:r>
                        <a:rPr lang="en-US" sz="800" b="0">
                          <a:solidFill>
                            <a:srgbClr val="000000"/>
                          </a:solidFill>
                          <a:latin typeface="微软雅黑" panose="020B0503020204020204" charset="-122"/>
                        </a:rPr>
                        <a:t>143</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儿童能够描述动作或者活动的顺序步骤。不少于5个步骤。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做饭、洗手、洗澡、睡觉、乘坐交通工具</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儿童能够描述动作或者活动的顺序步骤。不少于5个步骤。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儿童不能描述动作或者活动的顺序步骤。不少于5个步骤。</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03250">
                <a:tc>
                  <a:txBody>
                    <a:bodyPr/>
                    <a:p>
                      <a:pPr indent="0">
                        <a:buNone/>
                      </a:pPr>
                      <a:r>
                        <a:rPr lang="en-US" sz="800" b="0">
                          <a:solidFill>
                            <a:srgbClr val="000000"/>
                          </a:solidFill>
                          <a:latin typeface="微软雅黑" panose="020B0503020204020204" charset="-122"/>
                        </a:rPr>
                        <a:t>144</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对话：儿童能够根据“功能”“特征”“类别”的描述回答物品的名称。不少于20个问题。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功能、特性、类别的对话</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儿童能够根据“功能”“特征”“类别”的描述回答物品的名称。不少于20个问题。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儿童不能根据“功能”“特征”“类别”的描述回答物品的名称。不少于20个问题。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02615">
                <a:tc>
                  <a:txBody>
                    <a:bodyPr/>
                    <a:p>
                      <a:pPr indent="0">
                        <a:buNone/>
                      </a:pPr>
                      <a:r>
                        <a:rPr lang="en-US" sz="800" b="0">
                          <a:solidFill>
                            <a:srgbClr val="000000"/>
                          </a:solidFill>
                          <a:latin typeface="微软雅黑" panose="020B0503020204020204" charset="-122"/>
                        </a:rPr>
                        <a:t>145</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对话：儿童能够回答包含2种特定成分描述的问题。不少于20个问题。如，“冷的食物有哪些”等。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儿童能够回答包含2种特定成分描述的问题。不少于20个问题。如，“冷的食物有哪些”等。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儿童不能回答包含2种特定成分描述的问题。不少于20个问题。如，“冷的食物有哪些”等。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50570">
                <a:tc>
                  <a:txBody>
                    <a:bodyPr/>
                    <a:p>
                      <a:pPr indent="0">
                        <a:buNone/>
                      </a:pPr>
                      <a:r>
                        <a:rPr lang="en-US" sz="800" b="0">
                          <a:solidFill>
                            <a:srgbClr val="000000"/>
                          </a:solidFill>
                          <a:latin typeface="微软雅黑" panose="020B0503020204020204" charset="-122"/>
                        </a:rPr>
                        <a:t>146</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对话：儿童能够回答包含3种特定成分描述的问题。不少于10个问题的4个反应。如，“动物园里大的动物有什么”等。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陆地上乘坐的交通工具有什么、吃起来甜甜的水果、动物园里在陆地上跑的动物、在家里睡觉用的床上用品、天上飞的动物有什么、卫生间里清洁的洗漱用品有什么？、厨房里做饭用的厨具有什么？可以吃的长长的蔬菜有什么？穿在身上的服装有什么？肯德基里可以吃的事物有什么？</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儿童能够回答包含3种特定成分描述的问题。不少于10个问题的4个反应。如，“动物园里大的动物有什么”等。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儿童能够回答包含3种特定成分描述的问题。不少于10个问题的4个反应。如，“动物园里大的动物有什么”等。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766953"/>
          <a:ext cx="20703540" cy="1358900"/>
        </p:xfrm>
        <a:graphic>
          <a:graphicData uri="http://schemas.openxmlformats.org/drawingml/2006/table">
            <a:tbl>
              <a:tblPr/>
              <a:tblGrid>
                <a:gridCol w="675640"/>
                <a:gridCol w="2021205"/>
                <a:gridCol w="788035"/>
                <a:gridCol w="2747010"/>
                <a:gridCol w="1170305"/>
                <a:gridCol w="1292225"/>
                <a:gridCol w="1216660"/>
                <a:gridCol w="1061720"/>
              </a:tblGrid>
              <a:tr h="720090">
                <a:tc>
                  <a:txBody>
                    <a:bodyPr/>
                    <a:p>
                      <a:pPr indent="0" algn="ctr">
                        <a:buNone/>
                      </a:pPr>
                      <a:r>
                        <a:rPr lang="en-US" sz="800" b="0">
                          <a:solidFill>
                            <a:srgbClr val="FF0000"/>
                          </a:solidFill>
                          <a:latin typeface="微软雅黑" panose="020B0503020204020204" charset="-122"/>
                        </a:rPr>
                        <a:t>7M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儿童能够将名词词组和动词词组连接从而产生10个不同的语法正确的从句或句子，至少包含5个词。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绘本、常见物品的图片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儿童能够将名词词组和动词词组连接从而产生10个不同的语法正确的从句或句子，至少包含5个词。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儿童不能将名词词组和动词词组连接从而产生10个不同的语法正确的从句或句子，至少包含5个词。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儿童能够命名5个不同的句法正确的从句或句子。</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360045" y="1699260"/>
          <a:ext cx="11490960" cy="4344670"/>
        </p:xfrm>
        <a:graphic>
          <a:graphicData uri="http://schemas.openxmlformats.org/drawingml/2006/table">
            <a:tbl>
              <a:tblPr/>
              <a:tblGrid>
                <a:gridCol w="424815"/>
                <a:gridCol w="681355"/>
                <a:gridCol w="2038350"/>
                <a:gridCol w="794385"/>
                <a:gridCol w="2770505"/>
                <a:gridCol w="1180465"/>
                <a:gridCol w="1303020"/>
                <a:gridCol w="1227455"/>
                <a:gridCol w="1070610"/>
              </a:tblGrid>
              <a:tr h="925195">
                <a:tc>
                  <a:txBody>
                    <a:bodyPr/>
                    <a:p>
                      <a:pPr indent="0">
                        <a:buNone/>
                      </a:pPr>
                      <a:r>
                        <a:rPr lang="en-US" sz="800" b="0">
                          <a:solidFill>
                            <a:srgbClr val="000000"/>
                          </a:solidFill>
                          <a:latin typeface="微软雅黑" panose="020B0503020204020204" charset="-122"/>
                        </a:rPr>
                        <a:t>147</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儿童能够根据所给的主题从功能、特征、类别等方面进行描述，至少20个物品的3个特征。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常见物品、交通工具、水果、动物类等图片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儿童能够根据所给的主题从功能、特征、类别等方面进行描述，至少20个物品的3个特征。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儿童不能根据所给的主题从功能、特征、类别等方面进行描述，至少20个物品的3个特征。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52170">
                <a:tc>
                  <a:txBody>
                    <a:bodyPr/>
                    <a:p>
                      <a:pPr indent="0">
                        <a:buNone/>
                      </a:pPr>
                      <a:r>
                        <a:rPr lang="en-US" sz="800" b="0">
                          <a:solidFill>
                            <a:srgbClr val="000000"/>
                          </a:solidFill>
                          <a:latin typeface="微软雅黑" panose="020B0503020204020204" charset="-122"/>
                        </a:rPr>
                        <a:t>148</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对话：儿童能够回答“之前”“之后”的问题，不少于10个问题。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睡觉之前要做什么？吃饭之前要做什么？乘坐交通工具之前要做什么？上学之前要做什么？吃完饭之后要做什么？玩具玩完之后要做什么？起床之后要做什么？穿好鞋子之后要做什么？吃薯片之前要做什么？衣服脏了之后要做什么？</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儿童能够回答“之前”“之后”的问题，不少于10个问题。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儿童不能回答“之前”“之后”的问题，不少于10个问题。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028700">
                <a:tc>
                  <a:txBody>
                    <a:bodyPr/>
                    <a:p>
                      <a:pPr indent="0">
                        <a:buNone/>
                      </a:pPr>
                      <a:r>
                        <a:rPr lang="en-US" sz="800" b="0">
                          <a:solidFill>
                            <a:srgbClr val="000000"/>
                          </a:solidFill>
                          <a:latin typeface="微软雅黑" panose="020B0503020204020204" charset="-122"/>
                        </a:rPr>
                        <a:t>149</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泛化对话：儿童能够回答不同方式提问的语言，不少于20个新问题。如，“你用汽车干什么？”“汽车可以用来做什么？”等。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什么、谁、哪里、怎么样、什么时候的问题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儿童能够回答不同方式提问的语言，不少于20个新问题。如，“你用汽车干什么？”“汽车可以用来做什么？”等。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儿童不能回答不同方式提问的语言，不少于20个新问题。如，“你用汽车干什么？”“汽车可以用来做什么？”等。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52805">
                <a:tc>
                  <a:txBody>
                    <a:bodyPr/>
                    <a:p>
                      <a:pPr indent="0">
                        <a:buNone/>
                      </a:pPr>
                      <a:r>
                        <a:rPr lang="en-US" sz="800" b="0">
                          <a:solidFill>
                            <a:srgbClr val="000000"/>
                          </a:solidFill>
                          <a:latin typeface="微软雅黑" panose="020B0503020204020204" charset="-122"/>
                        </a:rPr>
                        <a:t>150</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对话：当儿童听过成人阅读的故事后（15字以上），儿童能够回答关于故事的不少于2个的问题，共能回答25段故事。</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绘本</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当儿童听过成人阅读的故事后（15字以上），儿童能够回答关于故事的不少于2个的问题，共能回答25段故事。</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当儿童听过成人阅读的故事后（15字以上），儿童不能回答关于故事的不少于2个的问题，共能回答25段故事。</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儿童能够回答10字以上的25短故事中的1个问题。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85800">
                <a:tc>
                  <a:txBody>
                    <a:bodyPr/>
                    <a:p>
                      <a:pPr indent="0">
                        <a:buNone/>
                      </a:pPr>
                      <a:r>
                        <a:rPr lang="en-US" sz="800" b="0">
                          <a:solidFill>
                            <a:srgbClr val="000000"/>
                          </a:solidFill>
                          <a:latin typeface="微软雅黑" panose="020B0503020204020204" charset="-122"/>
                        </a:rPr>
                        <a:t>151</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对话：儿童能够回答关于、过去、现在和将来的问题，不少于4个不超过一个月的问题。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次数4次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儿童能够回答关于、过去、现在和将来的问题，不少于4个不超过一个月的问题。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儿童不能回答关于、过去、现在和将来的问题，不少于4个不超过一个月的问题。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766953"/>
          <a:ext cx="20703540" cy="1358900"/>
        </p:xfrm>
        <a:graphic>
          <a:graphicData uri="http://schemas.openxmlformats.org/drawingml/2006/table">
            <a:tbl>
              <a:tblPr/>
              <a:tblGrid>
                <a:gridCol w="675640"/>
                <a:gridCol w="2021205"/>
                <a:gridCol w="788035"/>
                <a:gridCol w="2747010"/>
                <a:gridCol w="1170305"/>
                <a:gridCol w="1292225"/>
                <a:gridCol w="1216660"/>
                <a:gridCol w="1061720"/>
              </a:tblGrid>
              <a:tr h="720090">
                <a:tc>
                  <a:txBody>
                    <a:bodyPr/>
                    <a:p>
                      <a:pPr indent="0" algn="ctr">
                        <a:buNone/>
                      </a:pPr>
                      <a:r>
                        <a:rPr lang="en-US" sz="800" b="0">
                          <a:solidFill>
                            <a:srgbClr val="FF0000"/>
                          </a:solidFill>
                          <a:latin typeface="微软雅黑" panose="020B0503020204020204" charset="-122"/>
                        </a:rPr>
                        <a:t>7M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儿童能够将名词词组和动词词组连接从而产生10个不同的语法正确的从句或句子，至少包含5个词。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绘本、常见物品的图片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儿童能够将名词词组和动词词组连接从而产生10个不同的语法正确的从句或句子，至少包含5个词。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儿童不能将名词词组和动词词组连接从而产生10个不同的语法正确的从句或句子，至少包含5个词。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儿童能够命名5个不同的句法正确的从句或句子。</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523240" y="1833880"/>
          <a:ext cx="11221720" cy="4032250"/>
        </p:xfrm>
        <a:graphic>
          <a:graphicData uri="http://schemas.openxmlformats.org/drawingml/2006/table">
            <a:tbl>
              <a:tblPr/>
              <a:tblGrid>
                <a:gridCol w="414020"/>
                <a:gridCol w="666115"/>
                <a:gridCol w="1990090"/>
                <a:gridCol w="776605"/>
                <a:gridCol w="2705100"/>
                <a:gridCol w="1153160"/>
                <a:gridCol w="1273175"/>
                <a:gridCol w="1197610"/>
                <a:gridCol w="1045845"/>
              </a:tblGrid>
              <a:tr h="699770">
                <a:tc>
                  <a:txBody>
                    <a:bodyPr/>
                    <a:p>
                      <a:pPr indent="0">
                        <a:buNone/>
                      </a:pPr>
                      <a:r>
                        <a:rPr lang="en-US" sz="800" b="0">
                          <a:solidFill>
                            <a:srgbClr val="000000"/>
                          </a:solidFill>
                          <a:latin typeface="微软雅黑" panose="020B0503020204020204" charset="-122"/>
                        </a:rPr>
                        <a:t>152</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维持对话：儿童和成人或同伴能够维持不少于5个回合的对话，不少于10个主题对话。</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上学、喜欢的玩具、喜欢做的事情、做过什么事情、未来要做什么事情、早上\中午\晚上吃了什么、过生日、宠物、看过的书、看过的动画片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儿童和成人或同伴能够维持不少于5个回合的对话，不少于10个主题对话。</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儿童和成人或同伴不能维持不少于5个回合的对话，不少于10个主题对话。</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69950">
                <a:tc>
                  <a:txBody>
                    <a:bodyPr/>
                    <a:p>
                      <a:pPr indent="0">
                        <a:buNone/>
                      </a:pPr>
                      <a:r>
                        <a:rPr lang="en-US" sz="800" b="0">
                          <a:solidFill>
                            <a:srgbClr val="000000"/>
                          </a:solidFill>
                          <a:latin typeface="微软雅黑" panose="020B0503020204020204" charset="-122"/>
                        </a:rPr>
                        <a:t>153</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儿童能够使用不少于8个字来描述发生过的事情、看过的视频或听过的故事。不少于25个不同的事件。</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小猪佩奇、大耳朵图图</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绘本</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儿童能够使用不少于8个字来描述发生过的事情、看过的视频或听过的故事。不少于25个不同的事件。</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儿童不能使用不少于8个字来描述发生过的事情、看过的视频或听过的故事。不少于25个不同的事件。</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儿童能够用至少5个字描述12个不同的事件。</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98500">
                <a:tc>
                  <a:txBody>
                    <a:bodyPr/>
                    <a:p>
                      <a:pPr indent="0">
                        <a:buNone/>
                      </a:pPr>
                      <a:r>
                        <a:rPr lang="en-US" sz="800" b="0">
                          <a:solidFill>
                            <a:srgbClr val="000000"/>
                          </a:solidFill>
                          <a:latin typeface="微软雅黑" panose="020B0503020204020204" charset="-122"/>
                        </a:rPr>
                        <a:t>154</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主题对话：儿童能够根据某个主题回答4个关于特殊疑问句的对话。不少于10个主题。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上学、喜欢的玩具、喜欢做的事情、做过什么事情、未来要做什么事情、早上\中午\晚上吃了什么、过生日、宠物、看过的书、看过的动画片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儿童能够根据某个主题回答4个关于特殊疑问句的对话。不少于10个主题。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儿童不能根据某个主题回答4个关于特殊疑问句的对话。不少于10个主题。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儿童能够就5个主题回答3个问题。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32130">
                <a:tc>
                  <a:txBody>
                    <a:bodyPr/>
                    <a:p>
                      <a:pPr indent="0">
                        <a:buNone/>
                      </a:pPr>
                      <a:r>
                        <a:rPr lang="en-US" sz="800" b="0">
                          <a:solidFill>
                            <a:srgbClr val="000000"/>
                          </a:solidFill>
                          <a:latin typeface="微软雅黑" panose="020B0503020204020204" charset="-122"/>
                        </a:rPr>
                        <a:t>155</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语言结构：儿童能够在描述时正确的使用量词。如，“只、个、头”等。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一只鸟、一头大象、一辆汽车、一个桌子、一把椅子、一张床、一间房、一个电视、一条鱼、一头山羊</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儿童能够在描述时正确的使用量词。如，“只、个、头”等。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儿童不能在描述时正确的使用量词。如，“只、个、头”等。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99770">
                <a:tc>
                  <a:txBody>
                    <a:bodyPr/>
                    <a:p>
                      <a:pPr indent="0">
                        <a:buNone/>
                      </a:pPr>
                      <a:r>
                        <a:rPr lang="en-US" sz="800" b="0">
                          <a:solidFill>
                            <a:srgbClr val="000000"/>
                          </a:solidFill>
                          <a:latin typeface="微软雅黑" panose="020B0503020204020204" charset="-122"/>
                        </a:rPr>
                        <a:t>156</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语言结构：儿童能够在描述时恰当的使用复数，共达10个不同的名词。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一个小狗和小狗们、一个积木和一些积木、一个小鸟和小鸟们、一个珠子和一些珠子、一支笔和一些笔、一个人和人们、一条鱼和小鱼们、一片薯片和一些薯片、一只猪和小猪们、一双鞋和一些鞋子</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儿童能够在描述时恰当的使用复数，共达10个不同的名词。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儿童不能在描述时恰当的使用复数，共达10个不同的名词。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儿童能够命名10个复数但不能命名所有格。</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E1F2"/>
                    </a:solidFill>
                  </a:tcPr>
                </a:tc>
              </a:tr>
              <a:tr h="532130">
                <a:tc>
                  <a:txBody>
                    <a:bodyPr/>
                    <a:p>
                      <a:pPr indent="0">
                        <a:buNone/>
                      </a:pPr>
                      <a:r>
                        <a:rPr lang="en-US" sz="800" b="0">
                          <a:solidFill>
                            <a:srgbClr val="000000"/>
                          </a:solidFill>
                          <a:latin typeface="微软雅黑" panose="020B0503020204020204" charset="-122"/>
                        </a:rPr>
                        <a:t>157</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语言结构：儿童能够在描述时恰当的使用所有格，共达10个不同的名词。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你的、我的、他的、他们的、你们的、我们的</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绘本</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儿童能够在描述时恰当的使用所有格，共达10个不同的名词。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儿童不能在描述时恰当的使用所有格，共达10个不同的名词。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儿童能够命名10个所有格但不能命名复数。</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E1F2"/>
                    </a:solidFill>
                  </a:tcPr>
                </a:tc>
              </a:tr>
            </a:tbl>
          </a:graphicData>
        </a:graphic>
      </p:graphicFrame>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766953"/>
          <a:ext cx="20703540" cy="1358900"/>
        </p:xfrm>
        <a:graphic>
          <a:graphicData uri="http://schemas.openxmlformats.org/drawingml/2006/table">
            <a:tbl>
              <a:tblPr/>
              <a:tblGrid>
                <a:gridCol w="675640"/>
                <a:gridCol w="2021205"/>
                <a:gridCol w="788035"/>
                <a:gridCol w="2747010"/>
                <a:gridCol w="1170305"/>
                <a:gridCol w="1292225"/>
                <a:gridCol w="1216660"/>
                <a:gridCol w="1061720"/>
              </a:tblGrid>
              <a:tr h="720090">
                <a:tc>
                  <a:txBody>
                    <a:bodyPr/>
                    <a:p>
                      <a:pPr indent="0" algn="ctr">
                        <a:buNone/>
                      </a:pPr>
                      <a:r>
                        <a:rPr lang="en-US" sz="800" b="0">
                          <a:solidFill>
                            <a:srgbClr val="FF0000"/>
                          </a:solidFill>
                          <a:latin typeface="微软雅黑" panose="020B0503020204020204" charset="-122"/>
                        </a:rPr>
                        <a:t>7M</a:t>
                      </a:r>
                      <a:endParaRPr lang="en-US" altLang="en-US" sz="8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儿童能够将名词词组和动词词组连接从而产生10个不同的语法正确的从句或句子，至少包含5个词。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绘本、常见物品的图片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儿童能够将名词词组和动词词组连接从而产生10个不同的语法正确的从句或句子，至少包含5个词。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儿童不能将名词词组和动词词组连接从而产生10个不同的语法正确的从句或句子，至少包含5个词。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儿童能够命名5个不同的句法正确的从句或句子。</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264160" y="1959610"/>
          <a:ext cx="11586845" cy="4003040"/>
        </p:xfrm>
        <a:graphic>
          <a:graphicData uri="http://schemas.openxmlformats.org/drawingml/2006/table">
            <a:tbl>
              <a:tblPr/>
              <a:tblGrid>
                <a:gridCol w="427990"/>
                <a:gridCol w="687070"/>
                <a:gridCol w="2055495"/>
                <a:gridCol w="800735"/>
                <a:gridCol w="2794635"/>
                <a:gridCol w="1189990"/>
                <a:gridCol w="1313815"/>
                <a:gridCol w="1237615"/>
                <a:gridCol w="1079500"/>
              </a:tblGrid>
              <a:tr h="885825">
                <a:tc>
                  <a:txBody>
                    <a:bodyPr/>
                    <a:p>
                      <a:pPr indent="0">
                        <a:buNone/>
                      </a:pPr>
                      <a:r>
                        <a:rPr lang="en-US" sz="800" b="0">
                          <a:solidFill>
                            <a:srgbClr val="000000"/>
                          </a:solidFill>
                          <a:latin typeface="微软雅黑" panose="020B0503020204020204" charset="-122"/>
                        </a:rPr>
                        <a:t>158</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语言结构：儿童能够在描述时恰当的使用过去时态。如，“刚刚、已经”等，共达10个不同的动词。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积木、厨房玩具、医药箱玩具</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儿童能够在描述时恰当的使用过去时态。如，“刚刚、已经”等，共达10个不同的动词。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儿童不能在描述时恰当的使用过去时态。如，“刚刚、已经”等，共达10个不同的动词。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儿童能够命名过去时态但不能命名将来时态。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8CBAD"/>
                    </a:solidFill>
                  </a:tcPr>
                </a:tc>
              </a:tr>
              <a:tr h="885190">
                <a:tc>
                  <a:txBody>
                    <a:bodyPr/>
                    <a:p>
                      <a:pPr indent="0">
                        <a:buNone/>
                      </a:pPr>
                      <a:r>
                        <a:rPr lang="en-US" sz="800" b="0">
                          <a:solidFill>
                            <a:srgbClr val="000000"/>
                          </a:solidFill>
                          <a:latin typeface="微软雅黑" panose="020B0503020204020204" charset="-122"/>
                        </a:rPr>
                        <a:t>159</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语言结构：儿童能够在描述时恰当的使用现在时态。如，“正在”等，共达10个不同的动词。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积木、厨房玩具、医药箱玩具</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儿童能够在描述时恰当的使用现在时态。如，“正在”等，共达10个不同的动词。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儿童不能在描述时恰当的使用现在时态。如，“正在”等，共达10个不同的动词。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4555">
                <a:tc>
                  <a:txBody>
                    <a:bodyPr/>
                    <a:p>
                      <a:pPr indent="0">
                        <a:buNone/>
                      </a:pPr>
                      <a:r>
                        <a:rPr lang="en-US" sz="800" b="0">
                          <a:solidFill>
                            <a:srgbClr val="000000"/>
                          </a:solidFill>
                          <a:latin typeface="微软雅黑" panose="020B0503020204020204" charset="-122"/>
                        </a:rPr>
                        <a:t>160</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语言结构：儿童能够在描述时恰当的使用将来时态。如，“一会”等，共达10个不同的动词。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次数10次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积木、厨房玩具、医药箱玩具</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儿童能够在描述时恰当的使用将来时态。如，“一会”等，共达10个不同的动词。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儿童不能在描述时恰当的使用将来时态。如，“一会”等，共达10个不同的动词。</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儿童能够命名将来时态但不能命名过去时态。</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8CBAD"/>
                    </a:solidFill>
                  </a:tcPr>
                </a:tc>
              </a:tr>
              <a:tr h="673735">
                <a:tc>
                  <a:txBody>
                    <a:bodyPr/>
                    <a:p>
                      <a:pPr indent="0">
                        <a:buNone/>
                      </a:pPr>
                      <a:r>
                        <a:rPr lang="en-US" sz="800" b="0">
                          <a:solidFill>
                            <a:srgbClr val="000000"/>
                          </a:solidFill>
                          <a:latin typeface="微软雅黑" panose="020B0503020204020204" charset="-122"/>
                        </a:rPr>
                        <a:t>161</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语言结构：儿童能够在描述时恰当的使用连词。如，“和、但是、然后”等。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和、但是、然后、就是、跟</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绘本、常见物品的图片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儿童能够在描述时恰当的使用连词。如，“和、但是、然后”等。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儿童不能在描述时恰当的使用连词。如，“和、但是、然后”等。</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73735">
                <a:tc>
                  <a:txBody>
                    <a:bodyPr/>
                    <a:p>
                      <a:pPr indent="0">
                        <a:buNone/>
                      </a:pPr>
                      <a:r>
                        <a:rPr lang="en-US" sz="800" b="0">
                          <a:solidFill>
                            <a:srgbClr val="000000"/>
                          </a:solidFill>
                          <a:latin typeface="微软雅黑" panose="020B0503020204020204" charset="-122"/>
                        </a:rPr>
                        <a:t>162</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语言结构：儿童能够恰当的使用“更”“比较”“最”来描述比较关系。</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绘本、相对形容词图片</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儿童能够恰当的使用“更”“比较”“最”来描述比较关系。</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儿童不能恰当的使用“更”“比较”“最”来描述比较关系。</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62865"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829818"/>
          <a:ext cx="18701385" cy="1358900"/>
        </p:xfrm>
        <a:graphic>
          <a:graphicData uri="http://schemas.openxmlformats.org/drawingml/2006/table">
            <a:tbl>
              <a:tblPr/>
              <a:tblGrid>
                <a:gridCol w="748030"/>
                <a:gridCol w="2237740"/>
                <a:gridCol w="872490"/>
                <a:gridCol w="3041650"/>
                <a:gridCol w="1295400"/>
                <a:gridCol w="1430655"/>
                <a:gridCol w="1346835"/>
              </a:tblGrid>
              <a:tr h="797560">
                <a:tc>
                  <a:txBody>
                    <a:bodyPr/>
                    <a:p>
                      <a:pPr indent="0" algn="ctr">
                        <a:buNone/>
                      </a:pPr>
                      <a:r>
                        <a:rPr lang="en-US" sz="900" b="0">
                          <a:solidFill>
                            <a:srgbClr val="FF0000"/>
                          </a:solidFill>
                          <a:latin typeface="微软雅黑" panose="020B0503020204020204" charset="-122"/>
                        </a:rPr>
                        <a:t>8M</a:t>
                      </a:r>
                      <a:endParaRPr lang="en-US" altLang="en-US" sz="9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儿童能够使用不少于15字的描述展示或者介绍有关自己的事物，如，“喜欢的物件、喜欢做的事情等”。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上学、喜欢的玩具、喜欢做的事情、做过什么事情、未来要做什么事情、早上\中午\晚上吃了什么、过生日、宠物、看过的书、看过的动画片</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儿童能够使用不少于15字的描述展示或者介绍有关自己的事物，如，“喜欢的物件、喜欢做的事情等”。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儿童不能使用不少于15字的描述展示或者介绍有关自己的事物，如，“喜欢的物件、喜欢做的事情等”。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359410" y="1833880"/>
          <a:ext cx="11471910" cy="4147185"/>
        </p:xfrm>
        <a:graphic>
          <a:graphicData uri="http://schemas.openxmlformats.org/drawingml/2006/table">
            <a:tbl>
              <a:tblPr/>
              <a:tblGrid>
                <a:gridCol w="423545"/>
                <a:gridCol w="680720"/>
                <a:gridCol w="2034540"/>
                <a:gridCol w="793115"/>
                <a:gridCol w="2766695"/>
                <a:gridCol w="1178560"/>
                <a:gridCol w="1301115"/>
                <a:gridCol w="1224280"/>
                <a:gridCol w="1069340"/>
              </a:tblGrid>
              <a:tr h="676275">
                <a:tc>
                  <a:txBody>
                    <a:bodyPr/>
                    <a:p>
                      <a:pPr indent="0">
                        <a:buNone/>
                      </a:pPr>
                      <a:r>
                        <a:rPr lang="en-US" sz="800" b="0">
                          <a:solidFill>
                            <a:srgbClr val="000000"/>
                          </a:solidFill>
                          <a:latin typeface="微软雅黑" panose="020B0503020204020204" charset="-122"/>
                        </a:rPr>
                        <a:t>164</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提要求：儿童能够使用“什么时候”来提要求获取信息。</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儿童偏好的物品或者活动</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儿童能够使用“什么时候”来提要求获取信息。</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儿不能够使用“什么时候”来提要求获取信息。</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92760">
                <a:tc>
                  <a:txBody>
                    <a:bodyPr/>
                    <a:p>
                      <a:pPr indent="0">
                        <a:buNone/>
                      </a:pPr>
                      <a:r>
                        <a:rPr lang="en-US" sz="800" b="0">
                          <a:solidFill>
                            <a:srgbClr val="000000"/>
                          </a:solidFill>
                          <a:latin typeface="微软雅黑" panose="020B0503020204020204" charset="-122"/>
                        </a:rPr>
                        <a:t>165</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提要求：儿童能够使用“怎么样”来提要求获取信息。</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儿童偏好但是无法操作的玩具</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儿童能够使用“怎么样”来提要求获取信息。</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儿童能够使用“怎么样”来提要求获取信息。</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94030">
                <a:tc>
                  <a:txBody>
                    <a:bodyPr/>
                    <a:p>
                      <a:pPr indent="0">
                        <a:buNone/>
                      </a:pPr>
                      <a:r>
                        <a:rPr lang="en-US" sz="800" b="0">
                          <a:solidFill>
                            <a:srgbClr val="000000"/>
                          </a:solidFill>
                          <a:latin typeface="微软雅黑" panose="020B0503020204020204" charset="-122"/>
                        </a:rPr>
                        <a:t>166</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提要求：儿童能够使用“为什么”提要去获取信息。</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绘本</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儿童能够使用“为什么”提要去获取信息。</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儿童不能使用“为什么”提要去获取信息。</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76275">
                <a:tc>
                  <a:txBody>
                    <a:bodyPr/>
                    <a:p>
                      <a:pPr indent="0">
                        <a:buNone/>
                      </a:pPr>
                      <a:r>
                        <a:rPr lang="en-US" sz="800" b="0">
                          <a:solidFill>
                            <a:srgbClr val="000000"/>
                          </a:solidFill>
                          <a:latin typeface="微软雅黑" panose="020B0503020204020204" charset="-122"/>
                        </a:rPr>
                        <a:t>167</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宋体" panose="02010600030101010101" pitchFamily="2"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对话：儿童能够回答“什么时候”的问题，不少于50个问题。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次数50次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儿童能够回答“什么时候”的问题，不少于50个问题。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儿童不能回答“什么时候”的问题，不少于50个问题。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76910">
                <a:tc>
                  <a:txBody>
                    <a:bodyPr/>
                    <a:p>
                      <a:pPr indent="0">
                        <a:buNone/>
                      </a:pPr>
                      <a:r>
                        <a:rPr lang="en-US" sz="800" b="0">
                          <a:solidFill>
                            <a:srgbClr val="000000"/>
                          </a:solidFill>
                          <a:latin typeface="微软雅黑" panose="020B0503020204020204" charset="-122"/>
                        </a:rPr>
                        <a:t>168</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对话：儿童能够回答“怎么样”的问题，不少于20个问题。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儿童能够回答“怎么样”的问题，不少于20个问题。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儿童不能回答“怎么样”的问题，不少于20个问题。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76275">
                <a:tc>
                  <a:txBody>
                    <a:bodyPr/>
                    <a:p>
                      <a:pPr indent="0">
                        <a:buNone/>
                      </a:pPr>
                      <a:r>
                        <a:rPr lang="en-US" sz="800" b="0">
                          <a:solidFill>
                            <a:srgbClr val="000000"/>
                          </a:solidFill>
                          <a:latin typeface="微软雅黑" panose="020B0503020204020204" charset="-122"/>
                        </a:rPr>
                        <a:t>169</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对话：儿童能够回答“为什么”的问题，不少于20个问题。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次数20次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儿童能够回答“为什么”的问题，不少于20个问题。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儿童不能回答“为什么”的问题，不少于20个问题。</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54660">
                <a:tc>
                  <a:txBody>
                    <a:bodyPr/>
                    <a:p>
                      <a:pPr indent="0">
                        <a:buNone/>
                      </a:pPr>
                      <a:r>
                        <a:rPr lang="en-US" sz="800" b="0">
                          <a:solidFill>
                            <a:srgbClr val="000000"/>
                          </a:solidFill>
                          <a:latin typeface="微软雅黑" panose="020B0503020204020204" charset="-122"/>
                        </a:rPr>
                        <a:t>170</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对话：儿童能够说出家长的电话。</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次数2次</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无</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儿童能够说出家长的电话。</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800" b="0">
                          <a:solidFill>
                            <a:srgbClr val="000000"/>
                          </a:solidFill>
                          <a:latin typeface="Arial" panose="020B0604020202020204" pitchFamily="34" charset="0"/>
                          <a:ea typeface="微软雅黑" panose="020B0503020204020204" charset="-122"/>
                        </a:rPr>
                        <a:t>儿童不能说出家长的电话。</a:t>
                      </a: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8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62865"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609600" y="829818"/>
          <a:ext cx="18701385" cy="1358900"/>
        </p:xfrm>
        <a:graphic>
          <a:graphicData uri="http://schemas.openxmlformats.org/drawingml/2006/table">
            <a:tbl>
              <a:tblPr/>
              <a:tblGrid>
                <a:gridCol w="748030"/>
                <a:gridCol w="2237740"/>
                <a:gridCol w="872490"/>
                <a:gridCol w="3041650"/>
                <a:gridCol w="1295400"/>
                <a:gridCol w="1430655"/>
                <a:gridCol w="1346835"/>
              </a:tblGrid>
              <a:tr h="797560">
                <a:tc>
                  <a:txBody>
                    <a:bodyPr/>
                    <a:p>
                      <a:pPr indent="0" algn="ctr">
                        <a:buNone/>
                      </a:pPr>
                      <a:r>
                        <a:rPr lang="en-US" sz="900" b="0">
                          <a:solidFill>
                            <a:srgbClr val="FF0000"/>
                          </a:solidFill>
                          <a:latin typeface="微软雅黑" panose="020B0503020204020204" charset="-122"/>
                        </a:rPr>
                        <a:t>8M</a:t>
                      </a:r>
                      <a:endParaRPr lang="en-US" altLang="en-US" sz="9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儿童能够使用不少于15字的描述展示或者介绍有关自己的事物，如，“喜欢的物件、喜欢做的事情等”。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上学、喜欢的玩具、喜欢做的事情、做过什么事情、未来要做什么事情、早上\中午\晚上吃了什么、过生日、宠物、看过的书、看过的动画片</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儿童能够使用不少于15字的描述展示或者介绍有关自己的事物，如，“喜欢的物件、喜欢做的事情等”。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儿童不能使用不少于15字的描述展示或者介绍有关自己的事物，如，“喜欢的物件、喜欢做的事情等”。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8" name="表格 7"/>
          <p:cNvGraphicFramePr/>
          <p:nvPr>
            <p:custDataLst>
              <p:tags r:id="rId7"/>
            </p:custDataLst>
          </p:nvPr>
        </p:nvGraphicFramePr>
        <p:xfrm>
          <a:off x="532765" y="1869440"/>
          <a:ext cx="11289030" cy="3872865"/>
        </p:xfrm>
        <a:graphic>
          <a:graphicData uri="http://schemas.openxmlformats.org/drawingml/2006/table">
            <a:tbl>
              <a:tblPr/>
              <a:tblGrid>
                <a:gridCol w="459740"/>
                <a:gridCol w="738505"/>
                <a:gridCol w="2208530"/>
                <a:gridCol w="861060"/>
                <a:gridCol w="3001645"/>
                <a:gridCol w="1278255"/>
                <a:gridCol w="1412240"/>
                <a:gridCol w="1329055"/>
              </a:tblGrid>
              <a:tr h="591820">
                <a:tc>
                  <a:txBody>
                    <a:bodyPr/>
                    <a:p>
                      <a:pPr indent="0">
                        <a:buNone/>
                      </a:pPr>
                      <a:r>
                        <a:rPr lang="en-US" sz="900" b="0">
                          <a:solidFill>
                            <a:srgbClr val="000000"/>
                          </a:solidFill>
                          <a:latin typeface="微软雅黑" panose="020B0503020204020204" charset="-122"/>
                        </a:rPr>
                        <a:t>171</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对话：儿童能够说出自己的生日。</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次数2次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儿童能够说出自己的生日。</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儿童不能说出自己的生日。</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91820">
                <a:tc>
                  <a:txBody>
                    <a:bodyPr/>
                    <a:p>
                      <a:pPr indent="0">
                        <a:buNone/>
                      </a:pPr>
                      <a:r>
                        <a:rPr lang="en-US" sz="900" b="0">
                          <a:solidFill>
                            <a:srgbClr val="000000"/>
                          </a:solidFill>
                          <a:latin typeface="微软雅黑" panose="020B0503020204020204" charset="-122"/>
                        </a:rPr>
                        <a:t>172</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对话：儿童能够说出家长的姓名。</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次数2次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儿童能够说出家长的姓名。</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儿童不能说出家长的姓名。</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04240">
                <a:tc>
                  <a:txBody>
                    <a:bodyPr/>
                    <a:p>
                      <a:pPr indent="0">
                        <a:buNone/>
                      </a:pPr>
                      <a:r>
                        <a:rPr lang="en-US" sz="900" b="0">
                          <a:solidFill>
                            <a:srgbClr val="000000"/>
                          </a:solidFill>
                          <a:latin typeface="微软雅黑" panose="020B0503020204020204" charset="-122"/>
                        </a:rPr>
                        <a:t>173</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儿童能够辨认天气，不少于5种，如“晴天、雨天”等。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晴天、雨天、刮风、闪电、阴天</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儿童能够辨认天气，不少于5种，如“晴天、雨天”等。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儿童不能辨认天气，不少于5种，如“晴天、雨天”等。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04875">
                <a:tc>
                  <a:txBody>
                    <a:bodyPr/>
                    <a:p>
                      <a:pPr indent="0">
                        <a:buNone/>
                      </a:pPr>
                      <a:r>
                        <a:rPr lang="en-US" sz="900" b="0">
                          <a:solidFill>
                            <a:srgbClr val="000000"/>
                          </a:solidFill>
                          <a:latin typeface="微软雅黑" panose="020B0503020204020204" charset="-122"/>
                        </a:rPr>
                        <a:t>174</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传话：儿童能够将他人说的话传递给第三人，并转换人称代词。</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次数2次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传话：儿童能够将他人说的话传递给第三人，并转换人称代词。</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儿童不能将他人说的话传递给第三人，并转换人称代词。</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0110">
                <a:tc>
                  <a:txBody>
                    <a:bodyPr/>
                    <a:p>
                      <a:pPr indent="0">
                        <a:buNone/>
                      </a:pPr>
                      <a:r>
                        <a:rPr lang="en-US" sz="900" b="0">
                          <a:solidFill>
                            <a:srgbClr val="000000"/>
                          </a:solidFill>
                          <a:latin typeface="微软雅黑" panose="020B0503020204020204" charset="-122"/>
                        </a:rPr>
                        <a:t>175</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当儿童在说话时被打断，能够等待他人说完后继续。</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次数2次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当儿童在说话时被打断，能够等待他人说完后继续。</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当儿童在说话时被打断，不能等待他人说完后继续。</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4787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graphicFrame>
        <p:nvGraphicFramePr>
          <p:cNvPr id="5" name="表格 4"/>
          <p:cNvGraphicFramePr/>
          <p:nvPr/>
        </p:nvGraphicFramePr>
        <p:xfrm>
          <a:off x="734060" y="937133"/>
          <a:ext cx="18701385" cy="546100"/>
        </p:xfrm>
        <a:graphic>
          <a:graphicData uri="http://schemas.openxmlformats.org/drawingml/2006/table">
            <a:tbl>
              <a:tblPr/>
              <a:tblGrid>
                <a:gridCol w="748030"/>
                <a:gridCol w="2237740"/>
                <a:gridCol w="872490"/>
                <a:gridCol w="3041650"/>
                <a:gridCol w="1295400"/>
                <a:gridCol w="1430655"/>
                <a:gridCol w="1346835"/>
              </a:tblGrid>
              <a:tr h="320675">
                <a:tc>
                  <a:txBody>
                    <a:bodyPr/>
                    <a:p>
                      <a:pPr indent="0" algn="ctr">
                        <a:buNone/>
                      </a:pPr>
                      <a:r>
                        <a:rPr lang="en-US" sz="900" b="0">
                          <a:solidFill>
                            <a:srgbClr val="FF0000"/>
                          </a:solidFill>
                          <a:latin typeface="微软雅黑" panose="020B0503020204020204" charset="-122"/>
                        </a:rPr>
                        <a:t>9M</a:t>
                      </a:r>
                      <a:endParaRPr lang="en-US" altLang="en-US" sz="9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儿童可以察觉语句中的隐含意义。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绘本、图片（包括、地点、人物、事件）</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儿童可以察觉语句中的隐含意义。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儿童不能察觉语句中的隐含意义。</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7"/>
            </p:custDataLst>
          </p:nvPr>
        </p:nvGraphicFramePr>
        <p:xfrm>
          <a:off x="532765" y="1727200"/>
          <a:ext cx="11376660" cy="3430270"/>
        </p:xfrm>
        <a:graphic>
          <a:graphicData uri="http://schemas.openxmlformats.org/drawingml/2006/table">
            <a:tbl>
              <a:tblPr/>
              <a:tblGrid>
                <a:gridCol w="463550"/>
                <a:gridCol w="744220"/>
                <a:gridCol w="2225040"/>
                <a:gridCol w="868045"/>
                <a:gridCol w="3025140"/>
                <a:gridCol w="1288415"/>
                <a:gridCol w="1422400"/>
                <a:gridCol w="1339850"/>
              </a:tblGrid>
              <a:tr h="913130">
                <a:tc>
                  <a:txBody>
                    <a:bodyPr/>
                    <a:p>
                      <a:pPr indent="0">
                        <a:buNone/>
                      </a:pPr>
                      <a:r>
                        <a:rPr lang="en-US" sz="900" b="0">
                          <a:solidFill>
                            <a:srgbClr val="000000"/>
                          </a:solidFill>
                          <a:latin typeface="微软雅黑" panose="020B0503020204020204" charset="-122"/>
                        </a:rPr>
                        <a:t>177</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儿童能够理解并准确使用“把”字句进行描述。</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绘本、图片（包括、地点、人物、事件）</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儿童能够理解并准确使用“把”字句进行描述。</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儿童不能理解并准确使用“把”字句进行描述。</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13765">
                <a:tc>
                  <a:txBody>
                    <a:bodyPr/>
                    <a:p>
                      <a:pPr indent="0">
                        <a:buNone/>
                      </a:pPr>
                      <a:r>
                        <a:rPr lang="en-US" sz="900" b="0">
                          <a:solidFill>
                            <a:srgbClr val="000000"/>
                          </a:solidFill>
                          <a:latin typeface="微软雅黑" panose="020B0503020204020204" charset="-122"/>
                        </a:rPr>
                        <a:t>178</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儿童能够理解并准确使用“被”字句进行描述。</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绘本、图片（包括、地点、人物、事件）</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儿童能够理解并准确使用“被”字句进行描述。</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儿童不能理解并准确使用“被”字句进行描述。</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64845">
                <a:tc>
                  <a:txBody>
                    <a:bodyPr/>
                    <a:p>
                      <a:pPr indent="0">
                        <a:buNone/>
                      </a:pPr>
                      <a:r>
                        <a:rPr lang="en-US" sz="900" b="0">
                          <a:solidFill>
                            <a:srgbClr val="000000"/>
                          </a:solidFill>
                          <a:latin typeface="微软雅黑" panose="020B0503020204020204" charset="-122"/>
                        </a:rPr>
                        <a:t>179</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9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儿童能够向他人解释清楚规则。</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玩具操作、物品操作、活动规则</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儿童能够向他人解释清楚规则。</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儿童不能向他人解释清楚规则。</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938530">
                <a:tc>
                  <a:txBody>
                    <a:bodyPr/>
                    <a:p>
                      <a:pPr indent="0">
                        <a:buNone/>
                      </a:pPr>
                      <a:r>
                        <a:rPr lang="en-US" sz="900" b="0">
                          <a:solidFill>
                            <a:srgbClr val="000000"/>
                          </a:solidFill>
                          <a:latin typeface="微软雅黑" panose="020B0503020204020204" charset="-122"/>
                        </a:rPr>
                        <a:t>180</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9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儿童能够和他人讨论关于生活的常识知识。</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石头进入水中会沉下去、冰块在太阳下会融化、蜡烛燃烧后会变短、铁钉遇到吸铁石会被吸住、游泳圈进入水里会浮起来</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儿童能够和他人讨论关于生活的常识知识。</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儿童不能和他人讨论关于生活的常识知识。</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32180" y="363220"/>
            <a:ext cx="1523365" cy="384810"/>
          </a:xfrm>
          <a:prstGeom prst="rect">
            <a:avLst/>
          </a:prstGeom>
        </p:spPr>
      </p:pic>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2"/>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1323320" y="5962650"/>
            <a:ext cx="812165" cy="811530"/>
          </a:xfrm>
          <a:prstGeom prst="rect">
            <a:avLst/>
          </a:prstGeom>
        </p:spPr>
      </p:pic>
      <p:cxnSp>
        <p:nvCxnSpPr>
          <p:cNvPr id="2" name="直接连接符 1"/>
          <p:cNvCxnSpPr/>
          <p:nvPr userDrawn="1">
            <p:custDataLst>
              <p:tags r:id="rId5"/>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6"/>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graphicFrame>
        <p:nvGraphicFramePr>
          <p:cNvPr id="4" name="表格 3"/>
          <p:cNvGraphicFramePr/>
          <p:nvPr/>
        </p:nvGraphicFramePr>
        <p:xfrm>
          <a:off x="792480" y="961581"/>
          <a:ext cx="18701385" cy="812800"/>
        </p:xfrm>
        <a:graphic>
          <a:graphicData uri="http://schemas.openxmlformats.org/drawingml/2006/table">
            <a:tbl>
              <a:tblPr/>
              <a:tblGrid>
                <a:gridCol w="748030"/>
                <a:gridCol w="2237740"/>
                <a:gridCol w="872490"/>
                <a:gridCol w="3041650"/>
                <a:gridCol w="1295400"/>
                <a:gridCol w="1430655"/>
                <a:gridCol w="1346835"/>
              </a:tblGrid>
              <a:tr h="476885">
                <a:tc>
                  <a:txBody>
                    <a:bodyPr/>
                    <a:p>
                      <a:pPr indent="0" algn="ctr">
                        <a:buNone/>
                      </a:pPr>
                      <a:r>
                        <a:rPr lang="en-US" sz="900" b="0">
                          <a:solidFill>
                            <a:srgbClr val="FF0000"/>
                          </a:solidFill>
                          <a:latin typeface="微软雅黑" panose="020B0503020204020204" charset="-122"/>
                        </a:rPr>
                        <a:t>10M</a:t>
                      </a:r>
                      <a:endParaRPr lang="en-US" altLang="en-US" sz="900" b="0">
                        <a:solidFill>
                          <a:srgbClr val="FF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儿童可以使用复杂句进行沟通，语言能力接近成人水平。</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次数2次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警察局玩具</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儿童可以使用复杂句进行沟通，语言能力接近成人水平。</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儿童不能使用复杂句进行沟通，语言能力接近成人水平。</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5" name="表格 4"/>
          <p:cNvGraphicFramePr/>
          <p:nvPr>
            <p:custDataLst>
              <p:tags r:id="rId7"/>
            </p:custDataLst>
          </p:nvPr>
        </p:nvGraphicFramePr>
        <p:xfrm>
          <a:off x="523875" y="2375535"/>
          <a:ext cx="11423650" cy="1761490"/>
        </p:xfrm>
        <a:graphic>
          <a:graphicData uri="http://schemas.openxmlformats.org/drawingml/2006/table">
            <a:tbl>
              <a:tblPr/>
              <a:tblGrid>
                <a:gridCol w="465455"/>
                <a:gridCol w="746760"/>
                <a:gridCol w="2235200"/>
                <a:gridCol w="870585"/>
                <a:gridCol w="3037840"/>
                <a:gridCol w="1293495"/>
                <a:gridCol w="1428750"/>
                <a:gridCol w="1345565"/>
              </a:tblGrid>
              <a:tr h="1761490">
                <a:tc>
                  <a:txBody>
                    <a:bodyPr/>
                    <a:p>
                      <a:pPr indent="0">
                        <a:buNone/>
                      </a:pPr>
                      <a:r>
                        <a:rPr lang="en-US" sz="900" b="0">
                          <a:solidFill>
                            <a:srgbClr val="000000"/>
                          </a:solidFill>
                          <a:latin typeface="微软雅黑" panose="020B0503020204020204" charset="-122"/>
                        </a:rPr>
                        <a:t>182</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儿童能够理解并准确使用双重否定句进行描述。</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次数5次</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无</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绘本、图片（包括、地点、人物、事件）</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儿童能够理解并准确使用双重否定句进行描述。</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900" b="0">
                          <a:solidFill>
                            <a:srgbClr val="000000"/>
                          </a:solidFill>
                          <a:latin typeface="Arial" panose="020B0604020202020204" pitchFamily="34" charset="0"/>
                          <a:ea typeface="微软雅黑" panose="020B0503020204020204" charset="-122"/>
                        </a:rPr>
                        <a:t>儿童不能理解并准确使用双重否定句进行描述。</a:t>
                      </a:r>
                      <a:endParaRPr lang="en-US" altLang="en-US" sz="900" b="0">
                        <a:solidFill>
                          <a:srgbClr val="000000"/>
                        </a:solidFill>
                        <a:latin typeface="微软雅黑" panose="020B0503020204020204" charset="-122"/>
                      </a:endParaRPr>
                    </a:p>
                  </a:txBody>
                  <a:tcPr marL="12700" marR="12700" marT="12700"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53_5*l_h_i*1_1_2"/>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FILL_FORE_SCHEMECOLOR_INDEX" val="5"/>
  <p:tag name="KSO_WM_DIAGRAM_MAX_ITEMCNT" val="6"/>
  <p:tag name="KSO_WM_DIAGRAM_MIN_ITEMCNT" val="2"/>
  <p:tag name="KSO_WM_DIAGRAM_VIRTUALLY_FRAME" val="{&quot;height&quot;:374.0294494628906,&quot;width&quot;:861.988891601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14,&quot;transparency&quot;:0},&quot;type&quot;:1},&quot;shadow&quot;:{&quot;brightness&quot;:-0.25,&quot;colorType&quot;:1,&quot;foreColorIndex&quot;:5,&quot;transparency&quot;:0.860000014305114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353_5*l_h_i*1_1_3"/>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374.0294494628906,&quot;width&quot;:861.988891601562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77999997138977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53_5*l_h_i*1_2_2"/>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FILL_FORE_SCHEMECOLOR_INDEX" val="6"/>
  <p:tag name="KSO_WM_DIAGRAM_MAX_ITEMCNT" val="6"/>
  <p:tag name="KSO_WM_DIAGRAM_MIN_ITEMCNT" val="2"/>
  <p:tag name="KSO_WM_DIAGRAM_VIRTUALLY_FRAME" val="{&quot;height&quot;:374.0294494628906,&quot;width&quot;:861.9888916015625}"/>
  <p:tag name="KSO_WM_DIAGRAM_COLOR_MATCH_VALUE" val="{&quot;shape&quot;:{&quot;fill&quot;:{&quot;solid&quot;:{&quot;brightness&quot;:0,&quot;colorType&quot;:1,&quot;foreColorIndex&quot;:6,&quot;transparency&quot;:0},&quot;type&quot;:1},&quot;glow&quot;:{&quot;colorType&quot;:0},&quot;line&quot;:{&quot;solidLine&quot;:{&quot;brightness&quot;:0,&quot;colorType&quot;:1,&quot;foreColorIndex&quot;:14,&quot;transparency&quot;:0},&quot;type&quot;:1},&quot;shadow&quot;:{&quot;brightness&quot;:-0.25,&quot;colorType&quot;:1,&quot;foreColorIndex&quot;:6,&quot;transparency&quot;:0.860000014305114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0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53_5*l_h_f*1_1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PRESET_TEXT" val="单击此处输入你的正文，文字是您思想的提炼，为了最终演示发布的良好效果。"/>
  <p:tag name="KSO_WM_DIAGRAM_MAX_ITEMCNT" val="6"/>
  <p:tag name="KSO_WM_DIAGRAM_MIN_ITEMCNT" val="2"/>
  <p:tag name="KSO_WM_DIAGRAM_VIRTUALLY_FRAME" val="{&quot;height&quot;:374.0294494628906,&quot;width&quot;:861.988891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0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53_5*l_h_f*1_2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PRESET_TEXT" val="单击此处输入你的正文，文字是您思想的提炼，为了最终演示发布的良好效果。"/>
  <p:tag name="KSO_WM_DIAGRAM_MAX_ITEMCNT" val="6"/>
  <p:tag name="KSO_WM_DIAGRAM_MIN_ITEMCNT" val="2"/>
  <p:tag name="KSO_WM_DIAGRAM_VIRTUALLY_FRAME" val="{&quot;height&quot;:374.0294494628906,&quot;width&quot;:861.988891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353_5*l_h_i*1_1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TEXT_FILL_FORE_SCHEMECOLOR_INDEX" val="5"/>
  <p:tag name="KSO_WM_DIAGRAM_MAX_ITEMCNT" val="6"/>
  <p:tag name="KSO_WM_DIAGRAM_MIN_ITEMCNT" val="2"/>
  <p:tag name="KSO_WM_DIAGRAM_VIRTUALLY_FRAME" val="{&quot;height&quot;:374.0294494628906,&quot;width&quot;:861.988891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353_5*l_h_i*1_2_3"/>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374.0294494628906,&quot;width&quot;:861.988891601562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8,&quot;transparency&quot;:0.77999997138977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353_5*l_h_i*1_2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TEXT_FILL_FORE_SCHEMECOLOR_INDEX" val="6"/>
  <p:tag name="KSO_WM_DIAGRAM_MAX_ITEMCNT" val="6"/>
  <p:tag name="KSO_WM_DIAGRAM_MIN_ITEMCNT" val="2"/>
  <p:tag name="KSO_WM_DIAGRAM_VIRTUALLY_FRAME" val="{&quot;height&quot;:374.0294494628906,&quot;width&quot;:861.988891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53_5*l_h_i*1_3_2"/>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FILL_FORE_SCHEMECOLOR_INDEX" val="7"/>
  <p:tag name="KSO_WM_DIAGRAM_MAX_ITEMCNT" val="6"/>
  <p:tag name="KSO_WM_DIAGRAM_MIN_ITEMCNT" val="2"/>
  <p:tag name="KSO_WM_DIAGRAM_VIRTUALLY_FRAME" val="{&quot;height&quot;:374.0294494628906,&quot;width&quot;:861.9888916015625}"/>
  <p:tag name="KSO_WM_DIAGRAM_COLOR_MATCH_VALUE" val="{&quot;shape&quot;:{&quot;fill&quot;:{&quot;solid&quot;:{&quot;brightness&quot;:0,&quot;colorType&quot;:1,&quot;foreColorIndex&quot;:7,&quot;transparency&quot;:0},&quot;type&quot;:1},&quot;glow&quot;:{&quot;colorType&quot;:0},&quot;line&quot;:{&quot;solidLine&quot;:{&quot;brightness&quot;:0,&quot;colorType&quot;:1,&quot;foreColorIndex&quot;:14,&quot;transparency&quot;:0},&quot;type&quot;:1},&quot;shadow&quot;:{&quot;brightness&quot;:-0.25,&quot;colorType&quot;:1,&quot;foreColorIndex&quot;:7,&quot;transparency&quot;:0.860000014305114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353_5*l_h_i*1_3_3"/>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374.0294494628906,&quot;width&quot;:861.988891601562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6,&quot;transparency&quot;:0.77999997138977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353_5*l_h_i*1_4_2"/>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FILL_FORE_SCHEMECOLOR_INDEX" val="8"/>
  <p:tag name="KSO_WM_DIAGRAM_MAX_ITEMCNT" val="6"/>
  <p:tag name="KSO_WM_DIAGRAM_MIN_ITEMCNT" val="2"/>
  <p:tag name="KSO_WM_DIAGRAM_VIRTUALLY_FRAME" val="{&quot;height&quot;:374.0294494628906,&quot;width&quot;:861.9888916015625}"/>
  <p:tag name="KSO_WM_DIAGRAM_COLOR_MATCH_VALUE" val="{&quot;shape&quot;:{&quot;fill&quot;:{&quot;solid&quot;:{&quot;brightness&quot;:0,&quot;colorType&quot;:1,&quot;foreColorIndex&quot;:8,&quot;transparency&quot;:0},&quot;type&quot;:1},&quot;glow&quot;:{&quot;colorType&quot;:0},&quot;line&quot;:{&quot;solidLine&quot;:{&quot;brightness&quot;:0,&quot;colorType&quot;:1,&quot;foreColorIndex&quot;:14,&quot;transparency&quot;:0},&quot;type&quot;:1},&quot;shadow&quot;:{&quot;brightness&quot;:-0.25,&quot;colorType&quot;:1,&quot;foreColorIndex&quot;:8,&quot;transparency&quot;:0.860000014305114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53_5*l_h_f*1_3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PRESET_TEXT" val="单击此处输入你的正文，文字是您思想的提炼，为了最终演示发布的良好效果。"/>
  <p:tag name="KSO_WM_DIAGRAM_MAX_ITEMCNT" val="6"/>
  <p:tag name="KSO_WM_DIAGRAM_MIN_ITEMCNT" val="2"/>
  <p:tag name="KSO_WM_DIAGRAM_VIRTUALLY_FRAME" val="{&quot;height&quot;:374.0294494628906,&quot;width&quot;:861.988891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353_5*l_h_f*1_4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PRESET_TEXT" val="单击此处输入你的正文，文字是您思想的提炼，为了最终演示发布的良好效果。"/>
  <p:tag name="KSO_WM_DIAGRAM_MAX_ITEMCNT" val="6"/>
  <p:tag name="KSO_WM_DIAGRAM_MIN_ITEMCNT" val="2"/>
  <p:tag name="KSO_WM_DIAGRAM_VIRTUALLY_FRAME" val="{&quot;height&quot;:374.0294494628906,&quot;width&quot;:861.988891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353_5*l_h_i*1_3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TEXT_FILL_FORE_SCHEMECOLOR_INDEX" val="7"/>
  <p:tag name="KSO_WM_DIAGRAM_MAX_ITEMCNT" val="6"/>
  <p:tag name="KSO_WM_DIAGRAM_MIN_ITEMCNT" val="2"/>
  <p:tag name="KSO_WM_DIAGRAM_VIRTUALLY_FRAME" val="{&quot;height&quot;:374.0294494628906,&quot;width&quot;:861.988891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353_5*l_h_i*1_4_3"/>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374.0294494628906,&quot;width&quot;:861.988891601562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9,&quot;transparency&quot;:0.77999997138977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353_5*l_h_i*1_4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TEXT_FILL_FORE_SCHEMECOLOR_INDEX" val="8"/>
  <p:tag name="KSO_WM_DIAGRAM_MAX_ITEMCNT" val="6"/>
  <p:tag name="KSO_WM_DIAGRAM_MIN_ITEMCNT" val="2"/>
  <p:tag name="KSO_WM_DIAGRAM_VIRTUALLY_FRAME" val="{&quot;height&quot;:374.0294494628906,&quot;width&quot;:861.988891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1353_5*l_h_i*1_5_2"/>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FILL_FORE_SCHEMECOLOR_INDEX" val="9"/>
  <p:tag name="KSO_WM_DIAGRAM_MAX_ITEMCNT" val="6"/>
  <p:tag name="KSO_WM_DIAGRAM_MIN_ITEMCNT" val="2"/>
  <p:tag name="KSO_WM_DIAGRAM_VIRTUALLY_FRAME" val="{&quot;height&quot;:374.0294494628906,&quot;width&quot;:861.9888916015625}"/>
  <p:tag name="KSO_WM_DIAGRAM_COLOR_MATCH_VALUE" val="{&quot;shape&quot;:{&quot;fill&quot;:{&quot;solid&quot;:{&quot;brightness&quot;:0,&quot;colorType&quot;:1,&quot;foreColorIndex&quot;:9,&quot;transparency&quot;:0},&quot;type&quot;:1},&quot;glow&quot;:{&quot;colorType&quot;:0},&quot;line&quot;:{&quot;solidLine&quot;:{&quot;brightness&quot;:0,&quot;colorType&quot;:1,&quot;foreColorIndex&quot;:14,&quot;transparency&quot;:0},&quot;type&quot;:1},&quot;shadow&quot;:{&quot;brightness&quot;:-0.25,&quot;colorType&quot;:1,&quot;foreColorIndex&quot;:9,&quot;transparency&quot;:0.860000014305114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31353_5*l_h_i*1_5_3"/>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374.0294494628906,&quot;width&quot;:861.988891601562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6,&quot;transparency&quot;:0.77999997138977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31353_5*l_h_i*1_6_2"/>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FILL_FORE_SCHEMECOLOR_INDEX" val="10"/>
  <p:tag name="KSO_WM_DIAGRAM_MAX_ITEMCNT" val="6"/>
  <p:tag name="KSO_WM_DIAGRAM_MIN_ITEMCNT" val="2"/>
  <p:tag name="KSO_WM_DIAGRAM_VIRTUALLY_FRAME" val="{&quot;height&quot;:374.0294494628906,&quot;width&quot;:861.9888916015625}"/>
  <p:tag name="KSO_WM_DIAGRAM_COLOR_MATCH_VALUE" val="{&quot;shape&quot;:{&quot;fill&quot;:{&quot;solid&quot;:{&quot;brightness&quot;:0,&quot;colorType&quot;:1,&quot;foreColorIndex&quot;:10,&quot;transparency&quot;:0},&quot;type&quot;:1},&quot;glow&quot;:{&quot;colorType&quot;:0},&quot;line&quot;:{&quot;solidLine&quot;:{&quot;brightness&quot;:0,&quot;colorType&quot;:1,&quot;foreColorIndex&quot;:14,&quot;transparency&quot;:0},&quot;type&quot;:1},&quot;shadow&quot;:{&quot;brightness&quot;:-0.25,&quot;colorType&quot;:1,&quot;foreColorIndex&quot;:10,&quot;transparency&quot;:0.860000014305114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1353_5*l_h_f*1_5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PRESET_TEXT" val="单击此处输入你的正文，文字是您思想的提炼，为了最终演示发布的良好效果。"/>
  <p:tag name="KSO_WM_DIAGRAM_MAX_ITEMCNT" val="6"/>
  <p:tag name="KSO_WM_DIAGRAM_MIN_ITEMCNT" val="2"/>
  <p:tag name="KSO_WM_DIAGRAM_VIRTUALLY_FRAME" val="{&quot;height&quot;:374.0294494628906,&quot;width&quot;:861.988891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31353_5*l_h_f*1_6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PRESET_TEXT" val="单击此处输入你的正文，文字是您思想的提炼，为了最终演示发布的良好效果。"/>
  <p:tag name="KSO_WM_DIAGRAM_MAX_ITEMCNT" val="6"/>
  <p:tag name="KSO_WM_DIAGRAM_MIN_ITEMCNT" val="2"/>
  <p:tag name="KSO_WM_DIAGRAM_VIRTUALLY_FRAME" val="{&quot;height&quot;:374.0294494628906,&quot;width&quot;:861.988891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31353_5*l_h_i*1_5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TEXT_FILL_FORE_SCHEMECOLOR_INDEX" val="9"/>
  <p:tag name="KSO_WM_DIAGRAM_MAX_ITEMCNT" val="6"/>
  <p:tag name="KSO_WM_DIAGRAM_MIN_ITEMCNT" val="2"/>
  <p:tag name="KSO_WM_DIAGRAM_VIRTUALLY_FRAME" val="{&quot;height&quot;:374.0294494628906,&quot;width&quot;:861.988891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31353_5*l_h_i*1_6_3"/>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374.0294494628906,&quot;width&quot;:861.988891601562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9,&quot;transparency&quot;:0.77999997138977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231353_5*l_h_i*1_6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TEXT_FILL_FORE_SCHEMECOLOR_INDEX" val="10"/>
  <p:tag name="KSO_WM_DIAGRAM_MAX_ITEMCNT" val="6"/>
  <p:tag name="KSO_WM_DIAGRAM_MIN_ITEMCNT" val="2"/>
  <p:tag name="KSO_WM_DIAGRAM_VIRTUALLY_FRAME" val="{&quot;height&quot;:374.0294494628906,&quot;width&quot;:861.988891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0,&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MEDIACOVER_FLAG" val="1"/>
  <p:tag name="KSO_WM_UNIT_MEDIACOVER_BTN_STATE" val="1"/>
  <p:tag name="KSO_WM_UNIT_MEDIACOVER_BTNRECT" val="2337*3902*794*794"/>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148.xml><?xml version="1.0" encoding="utf-8"?>
<p:tagLst xmlns:p="http://schemas.openxmlformats.org/presentationml/2006/main">
  <p:tag name="KSO_WM_MEDIACOVER_FLAG" val="1"/>
  <p:tag name="KSO_WM_UNIT_MEDIACOVER_BTN_STATE" val="1"/>
  <p:tag name="KSO_WM_UNIT_MEDIACOVER_BTNRECT" val="2299*3902*794*794"/>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MEDIACOVER_FLAG" val="1"/>
  <p:tag name="KSO_WM_UNIT_MEDIACOVER_BTN_STATE" val="1"/>
  <p:tag name="KSO_WM_UNIT_MEDIACOVER_BTNRECT" val="2134*3704*794*794"/>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156.xml><?xml version="1.0" encoding="utf-8"?>
<p:tagLst xmlns:p="http://schemas.openxmlformats.org/presentationml/2006/main">
  <p:tag name="KSO_WM_MEDIACOVER_FLAG" val="1"/>
  <p:tag name="KSO_WM_UNIT_MEDIACOVER_BTN_STATE" val="1"/>
  <p:tag name="KSO_WM_UNIT_MEDIACOVER_BTNRECT" val="2023*3704*794*794"/>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MEDIACOVER_FLAG" val="1"/>
  <p:tag name="KSO_WM_UNIT_MEDIACOVER_BTN_STATE" val="1"/>
  <p:tag name="KSO_WM_UNIT_MEDIACOVER_BTNRECT" val="2364*3840*696*69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161.xml><?xml version="1.0" encoding="utf-8"?>
<p:tagLst xmlns:p="http://schemas.openxmlformats.org/presentationml/2006/main">
  <p:tag name="KSO_WM_MEDIACOVER_FLAG" val="1"/>
  <p:tag name="KSO_WM_UNIT_MEDIACOVER_BTN_STATE" val="1"/>
  <p:tag name="KSO_WM_UNIT_MEDIACOVER_BTNRECT" val="2192*3839*696*69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TABLE_ENDDRAG_ORIGIN_RECT" val="836*87"/>
  <p:tag name="TABLE_ENDDRAG_RECT" val="48*69*836*87"/>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TABLE_ENDDRAG_ORIGIN_RECT" val="869*255"/>
  <p:tag name="TABLE_ENDDRAG_RECT" val="42*152*869*255"/>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TABLE_ENDDRAG_ORIGIN_RECT" val="871*382"/>
  <p:tag name="TABLE_ENDDRAG_RECT" val="34*131*871*382"/>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TABLE_ENDDRAG_ORIGIN_RECT" val="862*176"/>
  <p:tag name="TABLE_ENDDRAG_RECT" val="49*180*862*176"/>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TABLE_ENDDRAG_ORIGIN_RECT" val="887*365"/>
  <p:tag name="TABLE_ENDDRAG_RECT" val="39*149*887*365"/>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TABLE_ENDDRAG_ORIGIN_RECT" val="864*290"/>
  <p:tag name="TABLE_ENDDRAG_RECT" val="48*199*864*290"/>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TABLE_ENDDRAG_ORIGIN_RECT" val="864*213"/>
  <p:tag name="TABLE_ENDDRAG_RECT" val="48*223*864*213"/>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TABLE_ENDDRAG_ORIGIN_RECT" val="891*315"/>
  <p:tag name="TABLE_ENDDRAG_RECT" val="41*136*892*315"/>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TABLE_ENDDRAG_ORIGIN_RECT" val="880*37"/>
  <p:tag name="TABLE_ENDDRAG_RECT" val="38*72*880*37"/>
</p:tagLst>
</file>

<file path=ppt/tags/tag201.xml><?xml version="1.0" encoding="utf-8"?>
<p:tagLst xmlns:p="http://schemas.openxmlformats.org/presentationml/2006/main">
  <p:tag name="TABLE_ENDDRAG_ORIGIN_RECT" val="902*310"/>
  <p:tag name="TABLE_ENDDRAG_RECT" val="23*157*902*310"/>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TABLE_ENDDRAG_ORIGIN_RECT" val="880*37"/>
  <p:tag name="TABLE_ENDDRAG_RECT" val="38*72*880*37"/>
</p:tagLst>
</file>

<file path=ppt/tags/tag204.xml><?xml version="1.0" encoding="utf-8"?>
<p:tagLst xmlns:p="http://schemas.openxmlformats.org/presentationml/2006/main">
  <p:tag name="TABLE_ENDDRAG_ORIGIN_RECT" val="923*303"/>
  <p:tag name="TABLE_ENDDRAG_RECT" val="23*151*923*303"/>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TABLE_ENDDRAG_ORIGIN_RECT" val="880*37"/>
  <p:tag name="TABLE_ENDDRAG_RECT" val="38*72*880*37"/>
</p:tagLst>
</file>

<file path=ppt/tags/tag207.xml><?xml version="1.0" encoding="utf-8"?>
<p:tagLst xmlns:p="http://schemas.openxmlformats.org/presentationml/2006/main">
  <p:tag name="TABLE_ENDDRAG_ORIGIN_RECT" val="891*299"/>
  <p:tag name="TABLE_ENDDRAG_RECT" val="28*157*891*299"/>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TABLE_ENDDRAG_ORIGIN_RECT" val="893*320"/>
  <p:tag name="TABLE_ENDDRAG_RECT" val="29*134*893*320"/>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TABLE_ENDDRAG_ORIGIN_RECT" val="920*311"/>
  <p:tag name="TABLE_ENDDRAG_RECT" val="28*159*920*311"/>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TABLE_ENDDRAG_ORIGIN_RECT" val="913*318"/>
  <p:tag name="TABLE_ENDDRAG_RECT" val="29*152*913*318"/>
</p:tagLst>
</file>

<file path=ppt/tags/tag22.xml><?xml version="1.0" encoding="utf-8"?>
<p:tagLst xmlns:p="http://schemas.openxmlformats.org/presentationml/2006/main">
  <p:tag name="TABLE_ENDDRAG_ORIGIN_RECT" val="827*53"/>
  <p:tag name="TABLE_ENDDRAG_RECT" val="39*94*827*53"/>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TABLE_ENDDRAG_ORIGIN_RECT" val="879*285"/>
  <p:tag name="TABLE_ENDDRAG_RECT" val="32*199*879*285"/>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TABLE_ENDDRAG_ORIGIN_RECT" val="909*335"/>
  <p:tag name="TABLE_ENDDRAG_RECT" val="30*134*909*335"/>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TABLE_ENDDRAG_ORIGIN_RECT" val="800*315"/>
  <p:tag name="TABLE_ENDDRAG_RECT" val="48*172*800*315"/>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TABLE_ENDDRAG_ORIGIN_RECT" val="905*309"/>
  <p:tag name="TABLE_ENDDRAG_RECT" val="32*143*905*309"/>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TABLE_ENDDRAG_ORIGIN_RECT" val="869*294"/>
  <p:tag name="TABLE_ENDDRAG_RECT" val="42*143*869*294"/>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TABLE_ENDDRAG_ORIGIN_RECT" val="899*355"/>
  <p:tag name="TABLE_ENDDRAG_RECT" val="24*128*899*355"/>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TABLE_ENDDRAG_ORIGIN_RECT" val="892*327"/>
  <p:tag name="TABLE_ENDDRAG_RECT" val="32*130*892*327"/>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MEDIACOVER_FLAG" val="1"/>
  <p:tag name="KSO_WM_UNIT_MEDIACOVER_BTN_STATE" val="1"/>
  <p:tag name="KSO_WM_UNIT_MEDIACOVER_BTNRECT" val="2159*3225*696*69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TABLE_ENDDRAG_ORIGIN_RECT" val="893*316"/>
  <p:tag name="TABLE_ENDDRAG_RECT" val="27*140*893*316"/>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TABLE_ENDDRAG_ORIGIN_RECT" val="895*309"/>
  <p:tag name="TABLE_ENDDRAG_RECT" val="25*155*895*309"/>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MEDIACOVER_FLAG" val="1"/>
  <p:tag name="KSO_WM_UNIT_MEDIACOVER_BTN_STATE" val="1"/>
  <p:tag name="KSO_WM_UNIT_MEDIACOVER_BTNRECT" val="1771*3225*696*69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TABLE_ENDDRAG_ORIGIN_RECT" val="940*326"/>
  <p:tag name="TABLE_ENDDRAG_RECT" val="10*143*940*326"/>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TABLE_ENDDRAG_ORIGIN_RECT" val="907*328"/>
  <p:tag name="TABLE_ENDDRAG_RECT" val="28*134*907*328"/>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MEDIACOVER_FLAG" val="1"/>
  <p:tag name="KSO_WM_UNIT_MEDIACOVER_BTN_STATE" val="1"/>
  <p:tag name="KSO_WM_UNIT_MEDIACOVER_BTNRECT" val="2900*2425*696*69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TABLE_ENDDRAG_ORIGIN_RECT" val="896*318"/>
  <p:tag name="TABLE_ENDDRAG_RECT" val="29*152*896*318"/>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TABLE_ENDDRAG_ORIGIN_RECT" val="901*331"/>
  <p:tag name="TABLE_ENDDRAG_RECT" val="33*149*901*331"/>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TABLE_ENDDRAG_ORIGIN_RECT" val="904*354"/>
  <p:tag name="TABLE_ENDDRAG_RECT" val="16*123*904*354"/>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TABLE_ENDDRAG_ORIGIN_RECT" val="913*299"/>
  <p:tag name="TABLE_ENDDRAG_RECT" val="25*158*913*299"/>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TABLE_ENDDRAG_ORIGIN_RECT" val="904*342"/>
  <p:tag name="TABLE_ENDDRAG_RECT" val="28*133*904*342"/>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TABLE_ENDDRAG_ORIGIN_RECT" val="883*317"/>
  <p:tag name="TABLE_ENDDRAG_RECT" val="41*144*883*317"/>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TABLE_ENDDRAG_ORIGIN_RECT" val="891*264"/>
  <p:tag name="TABLE_ENDDRAG_RECT" val="20*205*891*264"/>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TABLE_ENDDRAG_ORIGIN_RECT" val="903*326"/>
  <p:tag name="TABLE_ENDDRAG_RECT" val="28*144*903*326"/>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TABLE_ENDDRAG_ORIGIN_RECT" val="888*304"/>
  <p:tag name="TABLE_ENDDRAG_RECT" val="41*147*888*304"/>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TABLE_ENDDRAG_ORIGIN_RECT" val="895*270"/>
  <p:tag name="TABLE_ENDDRAG_RECT" val="41*136*895*270"/>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TABLE_ENDDRAG_ORIGIN_RECT" val="899*138"/>
  <p:tag name="TABLE_ENDDRAG_RECT" val="41*187*899*138"/>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TABLE_ENDDRAG_ORIGIN_RECT" val="864*209"/>
  <p:tag name="TABLE_ENDDRAG_RECT" val="48*165*864*209"/>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MEDIACOVER_FLAG" val="1"/>
  <p:tag name="KSO_WM_UNIT_MEDIACOVER_BTN_STATE" val="1"/>
  <p:tag name="KSO_WM_UNIT_MEDIACOVER_BTNRECT" val="3441*1907*696*69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TABLE_ENDDRAG_ORIGIN_RECT" val="883*258"/>
  <p:tag name="TABLE_ENDDRAG_RECT" val="48*186*883*258"/>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TABLE_ENDDRAG_ORIGIN_RECT" val="897*242"/>
  <p:tag name="TABLE_ENDDRAG_RECT" val="48*192*897*242"/>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TABLE_ENDDRAG_ORIGIN_RECT" val="889*247"/>
  <p:tag name="TABLE_ENDDRAG_RECT" val="48*199*889*247"/>
</p:tagLst>
</file>

<file path=ppt/tags/tag33.xml><?xml version="1.0" encoding="utf-8"?>
<p:tagLst xmlns:p="http://schemas.openxmlformats.org/presentationml/2006/main">
  <p:tag name="KSO_WM_MEDIACOVER_FLAG" val="1"/>
  <p:tag name="KSO_WM_UNIT_MEDIACOVER_BTN_STATE" val="1"/>
  <p:tag name="KSO_WM_UNIT_MEDIACOVER_BTNRECT" val="1726*2625*696*69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TABLE_ENDDRAG_ORIGIN_RECT" val="908*301"/>
  <p:tag name="TABLE_ENDDRAG_RECT" val="33*174*908*301"/>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TABLE_ENDDRAG_ORIGIN_RECT" val="881*229"/>
  <p:tag name="TABLE_ENDDRAG_RECT" val="30*174*881*229"/>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MEDIACOVER_FLAG" val="1"/>
  <p:tag name="KSO_WM_UNIT_MEDIACOVER_BTN_STATE" val="1"/>
  <p:tag name="KSO_WM_UNIT_MEDIACOVER_BTNRECT" val="2048*2706*696*69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TABLE_ENDDRAG_ORIGIN_RECT" val="884*215"/>
  <p:tag name="TABLE_ENDDRAG_RECT" val="27*169*884*215"/>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TABLE_ENDDRAG_ORIGIN_RECT" val="918*299"/>
  <p:tag name="TABLE_ENDDRAG_RECT" val="23*147*918*299"/>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TABLE_ENDDRAG_ORIGIN_RECT" val="895*301"/>
  <p:tag name="TABLE_ENDDRAG_RECT" val="35*147*895*301"/>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TABLE_ENDDRAG_ORIGIN_RECT" val="908*327"/>
  <p:tag name="TABLE_ENDDRAG_RECT" val="34*142*908*327"/>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TABLE_ENDDRAG_ORIGIN_RECT" val="890*286"/>
  <p:tag name="TABLE_ENDDRAG_RECT" val="40*142*890*286"/>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TABLE_ENDDRAG_ORIGIN_RECT" val="911*264"/>
  <p:tag name="TABLE_ENDDRAG_RECT" val="30*176*911*264"/>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TABLE_ENDDRAG_ORIGIN_RECT" val="895*327"/>
  <p:tag name="TABLE_ENDDRAG_RECT" val="31*148*895*327"/>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TABLE_ENDDRAG_ORIGIN_RECT" val="877*186"/>
  <p:tag name="TABLE_ENDDRAG_RECT" val="51*167*877*186"/>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TABLE_ENDDRAG_ORIGIN_RECT" val="874*184"/>
  <p:tag name="TABLE_ENDDRAG_RECT" val="48*240*874*184"/>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TABLE_ENDDRAG_ORIGIN_RECT" val="924*287"/>
  <p:tag name="TABLE_ENDDRAG_RECT" val="35*191*924*287"/>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TABLE_ENDDRAG_ORIGIN_RECT" val="868*195"/>
  <p:tag name="TABLE_ENDDRAG_RECT" val="43*185*868*195"/>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TABLE_ENDDRAG_ORIGIN_RECT" val="864*281"/>
  <p:tag name="TABLE_ENDDRAG_RECT" val="28*174*864*281"/>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TABLE_ENDDRAG_ORIGIN_RECT" val="905*284"/>
  <p:tag name="TABLE_ENDDRAG_RECT" val="35*158*905*284"/>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TABLE_ENDDRAG_ORIGIN_RECT" val="870*191"/>
  <p:tag name="TABLE_ENDDRAG_RECT" val="41*202*870*191"/>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TABLE_ENDDRAG_ORIGIN_RECT" val="888*245"/>
  <p:tag name="TABLE_ENDDRAG_RECT" val="32*178*888*245"/>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TABLE_ENDDRAG_ORIGIN_RECT" val="920*284"/>
  <p:tag name="TABLE_ENDDRAG_RECT" val="22*180*920*284"/>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TABLE_ENDDRAG_ORIGIN_RECT" val="882*235"/>
  <p:tag name="TABLE_ENDDRAG_RECT" val="48*203*882*235"/>
</p:tagLst>
</file>

<file path=ppt/tags/tag39.xml><?xml version="1.0" encoding="utf-8"?>
<p:tagLst xmlns:p="http://schemas.openxmlformats.org/presentationml/2006/main">
  <p:tag name="KSO_WM_MEDIACOVER_FLAG" val="1"/>
  <p:tag name="KSO_WM_UNIT_MEDIACOVER_BTN_STATE" val="1"/>
  <p:tag name="KSO_WM_UNIT_MEDIACOVER_BTNRECT" val="2208*2827*696*69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TABLE_ENDDRAG_ORIGIN_RECT" val="884*258"/>
  <p:tag name="TABLE_ENDDRAG_RECT" val="48*204*884*258"/>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TABLE_ENDDRAG_ORIGIN_RECT" val="909*260"/>
  <p:tag name="TABLE_ENDDRAG_RECT" val="27*181*909*260"/>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MEDIACOVER_FLAG" val="1"/>
  <p:tag name="KSO_WM_UNIT_MEDIACOVER_BTN_STATE" val="1"/>
  <p:tag name="KSO_WM_UNIT_MEDIACOVER_BTNRECT" val="2221*2754*696*69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TABLE_ENDDRAG_ORIGIN_RECT" val="913*287"/>
  <p:tag name="TABLE_ENDDRAG_RECT" val="13*188*913*287"/>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TABLE_ENDDRAG_ORIGIN_RECT" val="907*302"/>
  <p:tag name="TABLE_ENDDRAG_RECT" val="32*166*907*302"/>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TABLE_ENDDRAG_ORIGIN_RECT" val="895*280"/>
  <p:tag name="TABLE_ENDDRAG_RECT" val="48*170*895*280"/>
</p:tagLst>
</file>

<file path=ppt/tags/tag41.xml><?xml version="1.0" encoding="utf-8"?>
<p:tagLst xmlns:p="http://schemas.openxmlformats.org/presentationml/2006/main">
  <p:tag name="KSO_WM_MEDIACOVER_FLAG" val="1"/>
  <p:tag name="KSO_WM_UNIT_MEDIACOVER_BTN_STATE" val="1"/>
  <p:tag name="KSO_WM_UNIT_MEDIACOVER_BTNRECT" val="1969*3215*696*69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TABLE_ENDDRAG_ORIGIN_RECT" val="918*254"/>
  <p:tag name="TABLE_ENDDRAG_RECT" val="16*178*918*254"/>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TABLE_ENDDRAG_ORIGIN_RECT" val="949*290"/>
  <p:tag name="TABLE_ENDDRAG_RECT" val="6*180*949*290"/>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TABLE_ENDDRAG_ORIGIN_RECT" val="904*66"/>
  <p:tag name="TABLE_ENDDRAG_RECT" val="27*66*904*66"/>
</p:tagLst>
</file>

<file path=ppt/tags/tag422.xml><?xml version="1.0" encoding="utf-8"?>
<p:tagLst xmlns:p="http://schemas.openxmlformats.org/presentationml/2006/main">
  <p:tag name="TABLE_ENDDRAG_ORIGIN_RECT" val="926*325"/>
  <p:tag name="TABLE_ENDDRAG_RECT" val="13*145*926*325"/>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TABLE_ENDDRAG_ORIGIN_RECT" val="904*66"/>
  <p:tag name="TABLE_ENDDRAG_RECT" val="27*66*904*66"/>
</p:tagLst>
</file>

<file path=ppt/tags/tag427.xml><?xml version="1.0" encoding="utf-8"?>
<p:tagLst xmlns:p="http://schemas.openxmlformats.org/presentationml/2006/main">
  <p:tag name="TABLE_ENDDRAG_ORIGIN_RECT" val="931*324"/>
  <p:tag name="TABLE_ENDDRAG_RECT" val="16*146*931*324"/>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TABLE_ENDDRAG_ORIGIN_RECT" val="814*341"/>
  <p:tag name="TABLE_ENDDRAG_RECT" val="32*141*814*341"/>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TABLE_ENDDRAG_ORIGIN_RECT" val="891*50"/>
  <p:tag name="TABLE_ENDDRAG_RECT" val="35*67*891*50"/>
</p:tagLst>
</file>

<file path=ppt/tags/tag434.xml><?xml version="1.0" encoding="utf-8"?>
<p:tagLst xmlns:p="http://schemas.openxmlformats.org/presentationml/2006/main">
  <p:tag name="TABLE_ENDDRAG_ORIGIN_RECT" val="921*359"/>
  <p:tag name="TABLE_ENDDRAG_RECT" val="23*126*921*359"/>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TABLE_ENDDRAG_ORIGIN_RECT" val="891*50"/>
  <p:tag name="TABLE_ENDDRAG_RECT" val="35*67*891*50"/>
</p:tagLst>
</file>

<file path=ppt/tags/tag439.xml><?xml version="1.0" encoding="utf-8"?>
<p:tagLst xmlns:p="http://schemas.openxmlformats.org/presentationml/2006/main">
  <p:tag name="TABLE_ENDDRAG_ORIGIN_RECT" val="915*280"/>
  <p:tag name="TABLE_ENDDRAG_RECT" val="28*176*915*280"/>
</p:tagLst>
</file>

<file path=ppt/tags/tag44.xml><?xml version="1.0" encoding="utf-8"?>
<p:tagLst xmlns:p="http://schemas.openxmlformats.org/presentationml/2006/main">
  <p:tag name="KSO_WM_BEAUTIFY_FLAG" val=""/>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TABLE_ENDDRAG_ORIGIN_RECT" val="921*91"/>
  <p:tag name="TABLE_ENDDRAG_RECT" val="23*78*921*91"/>
</p:tagLst>
</file>

<file path=ppt/tags/tag442.xml><?xml version="1.0" encoding="utf-8"?>
<p:tagLst xmlns:p="http://schemas.openxmlformats.org/presentationml/2006/main">
  <p:tag name="TABLE_ENDDRAG_ORIGIN_RECT" val="939*204"/>
  <p:tag name="TABLE_ENDDRAG_RECT" val="15*250*939*204"/>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TABLE_ENDDRAG_ORIGIN_RECT" val="921*91"/>
  <p:tag name="TABLE_ENDDRAG_RECT" val="23*78*921*91"/>
</p:tagLst>
</file>

<file path=ppt/tags/tag445.xml><?xml version="1.0" encoding="utf-8"?>
<p:tagLst xmlns:p="http://schemas.openxmlformats.org/presentationml/2006/main">
  <p:tag name="TABLE_ENDDRAG_ORIGIN_RECT" val="923*198"/>
  <p:tag name="TABLE_ENDDRAG_RECT" val="21*252*923*198"/>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TABLE_ENDDRAG_ORIGIN_RECT" val="904*63"/>
  <p:tag name="TABLE_ENDDRAG_RECT" val="28*63*904*63"/>
</p:tagLst>
</file>

<file path=ppt/tags/tag45.xml><?xml version="1.0" encoding="utf-8"?>
<p:tagLst xmlns:p="http://schemas.openxmlformats.org/presentationml/2006/main">
  <p:tag name="KSO_WM_BEAUTIFY_FLAG" val=""/>
</p:tagLst>
</file>

<file path=ppt/tags/tag450.xml><?xml version="1.0" encoding="utf-8"?>
<p:tagLst xmlns:p="http://schemas.openxmlformats.org/presentationml/2006/main">
  <p:tag name="TABLE_ENDDRAG_ORIGIN_RECT" val="917*326"/>
  <p:tag name="TABLE_ENDDRAG_RECT" val="28*156*917*326"/>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TABLE_ENDDRAG_ORIGIN_RECT" val="904*63"/>
  <p:tag name="TABLE_ENDDRAG_RECT" val="28*63*904*63"/>
</p:tagLst>
</file>

<file path=ppt/tags/tag455.xml><?xml version="1.0" encoding="utf-8"?>
<p:tagLst xmlns:p="http://schemas.openxmlformats.org/presentationml/2006/main">
  <p:tag name="TABLE_ENDDRAG_ORIGIN_RECT" val="932*327"/>
  <p:tag name="TABLE_ENDDRAG_RECT" val="12*152*932*327"/>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TABLE_ENDDRAG_ORIGIN_RECT" val="896*72"/>
  <p:tag name="TABLE_ENDDRAG_RECT" val="28*55*896*72"/>
</p:tagLst>
</file>

<file path=ppt/tags/tag46.xml><?xml version="1.0" encoding="utf-8"?>
<p:tagLst xmlns:p="http://schemas.openxmlformats.org/presentationml/2006/main">
  <p:tag name="KSO_WM_MEDIACOVER_FLAG" val="1"/>
  <p:tag name="KSO_WM_UNIT_MEDIACOVER_BTN_STATE" val="1"/>
  <p:tag name="KSO_WM_UNIT_MEDIACOVER_BTNRECT" val="2473*3540*696*69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TABLE_ENDDRAG_ORIGIN_RECT" val="888*285"/>
  <p:tag name="TABLE_ENDDRAG_RECT" val="23*178*888*285"/>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TABLE_ENDDRAG_ORIGIN_RECT" val="888*187"/>
  <p:tag name="TABLE_ENDDRAG_RECT" val="23*218*888*187"/>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TABLE_ENDDRAG_ORIGIN_RECT" val="900*99"/>
  <p:tag name="TABLE_ENDDRAG_RECT" val="27*60*900*99"/>
</p:tagLst>
</file>

<file path=ppt/tags/tag469.xml><?xml version="1.0" encoding="utf-8"?>
<p:tagLst xmlns:p="http://schemas.openxmlformats.org/presentationml/2006/main">
  <p:tag name="TABLE_ENDDRAG_ORIGIN_RECT" val="922*244"/>
  <p:tag name="TABLE_ENDDRAG_RECT" val="15*199*922*244"/>
</p:tagLst>
</file>

<file path=ppt/tags/tag47.xml><?xml version="1.0" encoding="utf-8"?>
<p:tagLst xmlns:p="http://schemas.openxmlformats.org/presentationml/2006/main">
  <p:tag name="KSO_WM_MEDIACOVER_FLAG" val="1"/>
  <p:tag name="KSO_WM_UNIT_MEDIACOVER_BTN_STATE" val="1"/>
  <p:tag name="KSO_WM_UNIT_MEDIACOVER_BTNRECT" val="1917*3540*696*69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TABLE_ENDDRAG_ORIGIN_RECT" val="920*81"/>
  <p:tag name="TABLE_ENDDRAG_RECT" val="16*57*920*81"/>
</p:tagLst>
</file>

<file path=ppt/tags/tag472.xml><?xml version="1.0" encoding="utf-8"?>
<p:tagLst xmlns:p="http://schemas.openxmlformats.org/presentationml/2006/main">
  <p:tag name="TABLE_ENDDRAG_ORIGIN_RECT" val="908*276"/>
  <p:tag name="TABLE_ENDDRAG_RECT" val="23*183*908*276"/>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TABLE_ENDDRAG_ORIGIN_RECT" val="920*81"/>
  <p:tag name="TABLE_ENDDRAG_RECT" val="16*57*920*81"/>
</p:tagLst>
</file>

<file path=ppt/tags/tag475.xml><?xml version="1.0" encoding="utf-8"?>
<p:tagLst xmlns:p="http://schemas.openxmlformats.org/presentationml/2006/main">
  <p:tag name="TABLE_ENDDRAG_ORIGIN_RECT" val="913*267"/>
  <p:tag name="TABLE_ENDDRAG_RECT" val="23*191*913*267"/>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TABLE_ENDDRAG_ORIGIN_RECT" val="920*81"/>
  <p:tag name="TABLE_ENDDRAG_RECT" val="16*57*920*81"/>
</p:tagLst>
</file>

<file path=ppt/tags/tag478.xml><?xml version="1.0" encoding="utf-8"?>
<p:tagLst xmlns:p="http://schemas.openxmlformats.org/presentationml/2006/main">
  <p:tag name="TABLE_ENDDRAG_ORIGIN_RECT" val="943*309"/>
  <p:tag name="TABLE_ENDDRAG_RECT" val="5*178*943*309"/>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MEDIACOVER_FLAG" val="1"/>
  <p:tag name="KSO_WM_UNIT_MEDIACOVER_BTN_STATE" val="1"/>
  <p:tag name="KSO_WM_UNIT_MEDIACOVER_BTNRECT" val="2196*3541*696*69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480.xml><?xml version="1.0" encoding="utf-8"?>
<p:tagLst xmlns:p="http://schemas.openxmlformats.org/presentationml/2006/main">
  <p:tag name="TABLE_ENDDRAG_ORIGIN_RECT" val="920*81"/>
  <p:tag name="TABLE_ENDDRAG_RECT" val="16*57*920*81"/>
</p:tagLst>
</file>

<file path=ppt/tags/tag481.xml><?xml version="1.0" encoding="utf-8"?>
<p:tagLst xmlns:p="http://schemas.openxmlformats.org/presentationml/2006/main">
  <p:tag name="TABLE_ENDDRAG_ORIGIN_RECT" val="926*274"/>
  <p:tag name="TABLE_ENDDRAG_RECT" val="16*177*926*274"/>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TABLE_ENDDRAG_ORIGIN_RECT" val="920*81"/>
  <p:tag name="TABLE_ENDDRAG_RECT" val="16*57*920*81"/>
</p:tagLst>
</file>

<file path=ppt/tags/tag484.xml><?xml version="1.0" encoding="utf-8"?>
<p:tagLst xmlns:p="http://schemas.openxmlformats.org/presentationml/2006/main">
  <p:tag name="TABLE_ENDDRAG_ORIGIN_RECT" val="926*240"/>
  <p:tag name="TABLE_ENDDRAG_RECT" val="16*182*926*240"/>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TABLE_ENDDRAG_ORIGIN_RECT" val="915*283"/>
  <p:tag name="TABLE_ENDDRAG_RECT" val="15*167*915*283"/>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490.xml><?xml version="1.0" encoding="utf-8"?>
<p:tagLst xmlns:p="http://schemas.openxmlformats.org/presentationml/2006/main">
  <p:tag name="TABLE_ENDDRAG_ORIGIN_RECT" val="865*100"/>
  <p:tag name="TABLE_ENDDRAG_RECT" val="48*64*865*100"/>
</p:tagLst>
</file>

<file path=ppt/tags/tag491.xml><?xml version="1.0" encoding="utf-8"?>
<p:tagLst xmlns:p="http://schemas.openxmlformats.org/presentationml/2006/main">
  <p:tag name="TABLE_ENDDRAG_ORIGIN_RECT" val="901*274"/>
  <p:tag name="TABLE_ENDDRAG_RECT" val="29*213*901*274"/>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TABLE_ENDDRAG_ORIGIN_RECT" val="894*88"/>
  <p:tag name="TABLE_ENDDRAG_RECT" val="33*69*894*88"/>
</p:tagLst>
</file>

<file path=ppt/tags/tag496.xml><?xml version="1.0" encoding="utf-8"?>
<p:tagLst xmlns:p="http://schemas.openxmlformats.org/presentationml/2006/main">
  <p:tag name="TABLE_ENDDRAG_ORIGIN_RECT" val="912*266"/>
  <p:tag name="TABLE_ENDDRAG_RECT" val="15*203*912*266"/>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00.xml><?xml version="1.0" encoding="utf-8"?>
<p:tagLst xmlns:p="http://schemas.openxmlformats.org/presentationml/2006/main">
  <p:tag name="TABLE_ENDDRAG_ORIGIN_RECT" val="872*223"/>
  <p:tag name="TABLE_ENDDRAG_RECT" val="39*131*872*223"/>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TABLE_ENDDRAG_ORIGIN_RECT" val="890*271"/>
  <p:tag name="TABLE_ENDDRAG_RECT" val="20*160*890*271"/>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TABLE_ENDDRAG_ORIGIN_RECT" val="923*335"/>
  <p:tag name="TABLE_ENDDRAG_RECT" val="21*138*923*335"/>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TABLE_ENDDRAG_ORIGIN_RECT" val="868*91"/>
  <p:tag name="TABLE_ENDDRAG_RECT" val="37*90*868*91"/>
</p:tagLst>
</file>

<file path=ppt/tags/tag513.xml><?xml version="1.0" encoding="utf-8"?>
<p:tagLst xmlns:p="http://schemas.openxmlformats.org/presentationml/2006/main">
  <p:tag name="TABLE_ENDDRAG_ORIGIN_RECT" val="873*94"/>
  <p:tag name="TABLE_ENDDRAG_RECT" val="37*312*873*94"/>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TABLE_ENDDRAG_ORIGIN_RECT" val="885*104"/>
  <p:tag name="TABLE_ENDDRAG_RECT" val="38*65*885*104"/>
</p:tagLst>
</file>

<file path=ppt/tags/tag516.xml><?xml version="1.0" encoding="utf-8"?>
<p:tagLst xmlns:p="http://schemas.openxmlformats.org/presentationml/2006/main">
  <p:tag name="TABLE_ENDDRAG_ORIGIN_RECT" val="910*265"/>
  <p:tag name="TABLE_ENDDRAG_RECT" val="23*202*910*265"/>
</p:tagLst>
</file>

<file path=ppt/tags/tag517.xml><?xml version="1.0" encoding="utf-8"?>
<p:tagLst xmlns:p="http://schemas.openxmlformats.org/presentationml/2006/main">
  <p:tag name="KSO_WM_BEAUTIFY_FLAG" val=""/>
</p:tagLst>
</file>

<file path=ppt/tags/tag518.xml><?xml version="1.0" encoding="utf-8"?>
<p:tagLst xmlns:p="http://schemas.openxmlformats.org/presentationml/2006/main">
  <p:tag name="TABLE_ENDDRAG_ORIGIN_RECT" val="896*265"/>
  <p:tag name="TABLE_ENDDRAG_RECT" val="48*198*896*265"/>
</p:tagLst>
</file>

<file path=ppt/tags/tag519.xml><?xml version="1.0" encoding="utf-8"?>
<p:tagLst xmlns:p="http://schemas.openxmlformats.org/presentationml/2006/main">
  <p:tag name="KSO_WM_BEAUTIFY_FLAG" val=""/>
</p:tagLst>
</file>

<file path=ppt/tags/tag52.xml><?xml version="1.0" encoding="utf-8"?>
<p:tagLst xmlns:p="http://schemas.openxmlformats.org/presentationml/2006/main">
  <p:tag name="TABLE_ENDDRAG_ORIGIN_RECT" val="895*247"/>
  <p:tag name="TABLE_ENDDRAG_RECT" val="29*175*895*247"/>
</p:tagLst>
</file>

<file path=ppt/tags/tag520.xml><?xml version="1.0" encoding="utf-8"?>
<p:tagLst xmlns:p="http://schemas.openxmlformats.org/presentationml/2006/main">
  <p:tag name="TABLE_ENDDRAG_ORIGIN_RECT" val="913*211"/>
  <p:tag name="TABLE_ENDDRAG_RECT" val="23*247*913*211"/>
</p:tagLst>
</file>

<file path=ppt/tags/tag521.xml><?xml version="1.0" encoding="utf-8"?>
<p:tagLst xmlns:p="http://schemas.openxmlformats.org/presentationml/2006/main">
  <p:tag name="KSO_WM_BEAUTIFY_FLAG" val=""/>
</p:tagLst>
</file>

<file path=ppt/tags/tag522.xml><?xml version="1.0" encoding="utf-8"?>
<p:tagLst xmlns:p="http://schemas.openxmlformats.org/presentationml/2006/main">
  <p:tag name="KSO_WM_BEAUTIFY_FLAG" val=""/>
</p:tagLst>
</file>

<file path=ppt/tags/tag523.xml><?xml version="1.0" encoding="utf-8"?>
<p:tagLst xmlns:p="http://schemas.openxmlformats.org/presentationml/2006/main">
  <p:tag name="KSO_WM_BEAUTIFY_FLAG" val=""/>
</p:tagLst>
</file>

<file path=ppt/tags/tag524.xml><?xml version="1.0" encoding="utf-8"?>
<p:tagLst xmlns:p="http://schemas.openxmlformats.org/presentationml/2006/main">
  <p:tag name="TABLE_ENDDRAG_ORIGIN_RECT" val="939*266"/>
  <p:tag name="TABLE_ENDDRAG_RECT" val="6*213*939*266"/>
</p:tagLst>
</file>

<file path=ppt/tags/tag525.xml><?xml version="1.0" encoding="utf-8"?>
<p:tagLst xmlns:p="http://schemas.openxmlformats.org/presentationml/2006/main">
  <p:tag name="KSO_WM_BEAUTIFY_FLAG" val=""/>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BEAUTIFY_FLAG" val=""/>
</p:tagLst>
</file>

<file path=ppt/tags/tag528.xml><?xml version="1.0" encoding="utf-8"?>
<p:tagLst xmlns:p="http://schemas.openxmlformats.org/presentationml/2006/main">
  <p:tag name="TABLE_ENDDRAG_ORIGIN_RECT" val="890*132"/>
  <p:tag name="TABLE_ENDDRAG_RECT" val="32*65*890*132"/>
</p:tagLst>
</file>

<file path=ppt/tags/tag529.xml><?xml version="1.0" encoding="utf-8"?>
<p:tagLst xmlns:p="http://schemas.openxmlformats.org/presentationml/2006/main">
  <p:tag name="TABLE_ENDDRAG_ORIGIN_RECT" val="930*248"/>
  <p:tag name="TABLE_ENDDRAG_RECT" val="13*210*930*248"/>
</p:tagLst>
</file>

<file path=ppt/tags/tag53.xml><?xml version="1.0" encoding="utf-8"?>
<p:tagLst xmlns:p="http://schemas.openxmlformats.org/presentationml/2006/main">
  <p:tag name="KSO_WM_BEAUTIFY_FLAG" val=""/>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BEAUTIFY_FLAG" val=""/>
</p:tagLst>
</file>

<file path=ppt/tags/tag532.xml><?xml version="1.0" encoding="utf-8"?>
<p:tagLst xmlns:p="http://schemas.openxmlformats.org/presentationml/2006/main">
  <p:tag name="KSO_WM_BEAUTIFY_FLAG" val=""/>
</p:tagLst>
</file>

<file path=ppt/tags/tag533.xml><?xml version="1.0" encoding="utf-8"?>
<p:tagLst xmlns:p="http://schemas.openxmlformats.org/presentationml/2006/main">
  <p:tag name="TABLE_ENDDRAG_ORIGIN_RECT" val="890*132"/>
  <p:tag name="TABLE_ENDDRAG_RECT" val="32*65*890*132"/>
</p:tagLst>
</file>

<file path=ppt/tags/tag534.xml><?xml version="1.0" encoding="utf-8"?>
<p:tagLst xmlns:p="http://schemas.openxmlformats.org/presentationml/2006/main">
  <p:tag name="TABLE_ENDDRAG_ORIGIN_RECT" val="929*258"/>
  <p:tag name="TABLE_ENDDRAG_RECT" val="13*211*929*258"/>
</p:tagLst>
</file>

<file path=ppt/tags/tag535.xml><?xml version="1.0" encoding="utf-8"?>
<p:tagLst xmlns:p="http://schemas.openxmlformats.org/presentationml/2006/main">
  <p:tag name="KSO_WM_BEAUTIFY_FLAG" val=""/>
</p:tagLst>
</file>

<file path=ppt/tags/tag536.xml><?xml version="1.0" encoding="utf-8"?>
<p:tagLst xmlns:p="http://schemas.openxmlformats.org/presentationml/2006/main">
  <p:tag name="TABLE_ENDDRAG_ORIGIN_RECT" val="901*291"/>
  <p:tag name="TABLE_ENDDRAG_RECT" val="20*175*901*292"/>
</p:tagLst>
</file>

<file path=ppt/tags/tag537.xml><?xml version="1.0" encoding="utf-8"?>
<p:tagLst xmlns:p="http://schemas.openxmlformats.org/presentationml/2006/main">
  <p:tag name="KSO_WM_BEAUTIFY_FLAG" val=""/>
</p:tagLst>
</file>

<file path=ppt/tags/tag538.xml><?xml version="1.0" encoding="utf-8"?>
<p:tagLst xmlns:p="http://schemas.openxmlformats.org/presentationml/2006/main">
  <p:tag name="KSO_WM_BEAUTIFY_FLAG" val=""/>
</p:tagLst>
</file>

<file path=ppt/tags/tag539.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40.xml><?xml version="1.0" encoding="utf-8"?>
<p:tagLst xmlns:p="http://schemas.openxmlformats.org/presentationml/2006/main">
  <p:tag name="TABLE_ENDDRAG_ORIGIN_RECT" val="914*184"/>
  <p:tag name="TABLE_ENDDRAG_RECT" val="23*232*914*184"/>
</p:tagLst>
</file>

<file path=ppt/tags/tag541.xml><?xml version="1.0" encoding="utf-8"?>
<p:tagLst xmlns:p="http://schemas.openxmlformats.org/presentationml/2006/main">
  <p:tag name="KSO_WM_BEAUTIFY_FLAG" val=""/>
</p:tagLst>
</file>

<file path=ppt/tags/tag542.xml><?xml version="1.0" encoding="utf-8"?>
<p:tagLst xmlns:p="http://schemas.openxmlformats.org/presentationml/2006/main">
  <p:tag name="TABLE_ENDDRAG_ORIGIN_RECT" val="898*116"/>
  <p:tag name="TABLE_ENDDRAG_RECT" val="35*275*898*116"/>
</p:tagLst>
</file>

<file path=ppt/tags/tag543.xml><?xml version="1.0" encoding="utf-8"?>
<p:tagLst xmlns:p="http://schemas.openxmlformats.org/presentationml/2006/main">
  <p:tag name="KSO_WM_BEAUTIFY_FLAG" val=""/>
</p:tagLst>
</file>

<file path=ppt/tags/tag544.xml><?xml version="1.0" encoding="utf-8"?>
<p:tagLst xmlns:p="http://schemas.openxmlformats.org/presentationml/2006/main">
  <p:tag name="KSO_WM_BEAUTIFY_FLAG" val=""/>
</p:tagLst>
</file>

<file path=ppt/tags/tag545.xml><?xml version="1.0" encoding="utf-8"?>
<p:tagLst xmlns:p="http://schemas.openxmlformats.org/presentationml/2006/main">
  <p:tag name="KSO_WM_BEAUTIFY_FLAG" val=""/>
</p:tagLst>
</file>

<file path=ppt/tags/tag546.xml><?xml version="1.0" encoding="utf-8"?>
<p:tagLst xmlns:p="http://schemas.openxmlformats.org/presentationml/2006/main">
  <p:tag name="TABLE_ENDDRAG_ORIGIN_RECT" val="876*84"/>
  <p:tag name="TABLE_ENDDRAG_RECT" val="41*79*876*84"/>
</p:tagLst>
</file>

<file path=ppt/tags/tag547.xml><?xml version="1.0" encoding="utf-8"?>
<p:tagLst xmlns:p="http://schemas.openxmlformats.org/presentationml/2006/main">
  <p:tag name="TABLE_ENDDRAG_ORIGIN_RECT" val="929*253"/>
  <p:tag name="TABLE_ENDDRAG_RECT" val="16*190*929*253"/>
</p:tagLst>
</file>

<file path=ppt/tags/tag548.xml><?xml version="1.0" encoding="utf-8"?>
<p:tagLst xmlns:p="http://schemas.openxmlformats.org/presentationml/2006/main">
  <p:tag name="KSO_WM_BEAUTIFY_FLAG" val=""/>
</p:tagLst>
</file>

<file path=ppt/tags/tag549.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50.xml><?xml version="1.0" encoding="utf-8"?>
<p:tagLst xmlns:p="http://schemas.openxmlformats.org/presentationml/2006/main">
  <p:tag name="KSO_WM_BEAUTIFY_FLAG" val=""/>
</p:tagLst>
</file>

<file path=ppt/tags/tag551.xml><?xml version="1.0" encoding="utf-8"?>
<p:tagLst xmlns:p="http://schemas.openxmlformats.org/presentationml/2006/main">
  <p:tag name="TABLE_ENDDRAG_ORIGIN_RECT" val="876*84"/>
  <p:tag name="TABLE_ENDDRAG_RECT" val="41*79*876*84"/>
</p:tagLst>
</file>

<file path=ppt/tags/tag552.xml><?xml version="1.0" encoding="utf-8"?>
<p:tagLst xmlns:p="http://schemas.openxmlformats.org/presentationml/2006/main">
  <p:tag name="TABLE_ENDDRAG_ORIGIN_RECT" val="925*282"/>
  <p:tag name="TABLE_ENDDRAG_RECT" val="15*176*925*282"/>
</p:tagLst>
</file>

<file path=ppt/tags/tag553.xml><?xml version="1.0" encoding="utf-8"?>
<p:tagLst xmlns:p="http://schemas.openxmlformats.org/presentationml/2006/main">
  <p:tag name="KSO_WM_BEAUTIFY_FLAG" val=""/>
</p:tagLst>
</file>

<file path=ppt/tags/tag554.xml><?xml version="1.0" encoding="utf-8"?>
<p:tagLst xmlns:p="http://schemas.openxmlformats.org/presentationml/2006/main">
  <p:tag name="KSO_WM_BEAUTIFY_FLAG" val=""/>
</p:tagLst>
</file>

<file path=ppt/tags/tag555.xml><?xml version="1.0" encoding="utf-8"?>
<p:tagLst xmlns:p="http://schemas.openxmlformats.org/presentationml/2006/main">
  <p:tag name="KSO_WM_BEAUTIFY_FLAG" val=""/>
</p:tagLst>
</file>

<file path=ppt/tags/tag556.xml><?xml version="1.0" encoding="utf-8"?>
<p:tagLst xmlns:p="http://schemas.openxmlformats.org/presentationml/2006/main">
  <p:tag name="TABLE_ENDDRAG_ORIGIN_RECT" val="872*77"/>
  <p:tag name="TABLE_ENDDRAG_RECT" val="48*71*872*77"/>
</p:tagLst>
</file>

<file path=ppt/tags/tag557.xml><?xml version="1.0" encoding="utf-8"?>
<p:tagLst xmlns:p="http://schemas.openxmlformats.org/presentationml/2006/main">
  <p:tag name="TABLE_ENDDRAG_ORIGIN_RECT" val="932*257"/>
  <p:tag name="TABLE_ENDDRAG_RECT" val="14*177*932*257"/>
</p:tagLst>
</file>

<file path=ppt/tags/tag558.xml><?xml version="1.0" encoding="utf-8"?>
<p:tagLst xmlns:p="http://schemas.openxmlformats.org/presentationml/2006/main">
  <p:tag name="KSO_WM_BEAUTIFY_FLAG" val=""/>
</p:tagLst>
</file>

<file path=ppt/tags/tag559.xml><?xml version="1.0" encoding="utf-8"?>
<p:tagLst xmlns:p="http://schemas.openxmlformats.org/presentationml/2006/main">
  <p:tag name="TABLE_ENDDRAG_ORIGIN_RECT" val="864*64"/>
  <p:tag name="TABLE_ENDDRAG_RECT" val="33*64*864*64"/>
</p:tagLst>
</file>

<file path=ppt/tags/tag56.xml><?xml version="1.0" encoding="utf-8"?>
<p:tagLst xmlns:p="http://schemas.openxmlformats.org/presentationml/2006/main">
  <p:tag name="KSO_WM_BEAUTIFY_FLAG" val=""/>
</p:tagLst>
</file>

<file path=ppt/tags/tag560.xml><?xml version="1.0" encoding="utf-8"?>
<p:tagLst xmlns:p="http://schemas.openxmlformats.org/presentationml/2006/main">
  <p:tag name="TABLE_ENDDRAG_ORIGIN_RECT" val="935*313"/>
  <p:tag name="TABLE_ENDDRAG_RECT" val="10*143*935*313"/>
</p:tagLst>
</file>

<file path=ppt/tags/tag561.xml><?xml version="1.0" encoding="utf-8"?>
<p:tagLst xmlns:p="http://schemas.openxmlformats.org/presentationml/2006/main">
  <p:tag name="KSO_WM_BEAUTIFY_FLAG" val=""/>
</p:tagLst>
</file>

<file path=ppt/tags/tag562.xml><?xml version="1.0" encoding="utf-8"?>
<p:tagLst xmlns:p="http://schemas.openxmlformats.org/presentationml/2006/main">
  <p:tag name="TABLE_ENDDRAG_ORIGIN_RECT" val="864*64"/>
  <p:tag name="TABLE_ENDDRAG_RECT" val="33*64*864*64"/>
</p:tagLst>
</file>

<file path=ppt/tags/tag563.xml><?xml version="1.0" encoding="utf-8"?>
<p:tagLst xmlns:p="http://schemas.openxmlformats.org/presentationml/2006/main">
  <p:tag name="TABLE_ENDDRAG_ORIGIN_RECT" val="891*291"/>
  <p:tag name="TABLE_ENDDRAG_RECT" val="21*152*891*291"/>
</p:tagLst>
</file>

<file path=ppt/tags/tag565.xml><?xml version="1.0" encoding="utf-8"?>
<p:tagLst xmlns:p="http://schemas.openxmlformats.org/presentationml/2006/main">
  <p:tag name="COMMONDATA" val="eyJoZGlkIjoiODkxYzdkZGM4MGU4NjY5OGFkNzJiOWNiM2M3MDc2NzIifQ=="/>
  <p:tag name="commondata" val="eyJoZGlkIjoiZTRjNjhmZWNiMjdkZWNhNzg3N2ZhN2FkYzNkMjQzMWMifQ=="/>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MEDIACOVER_FLAG" val="1"/>
  <p:tag name="KSO_WM_UNIT_MEDIACOVER_BTN_STATE" val="1"/>
  <p:tag name="KSO_WM_UNIT_MEDIACOVER_BTNRECT" val="2550*3748*696*69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MEDIACOVER_FLAG" val="1"/>
  <p:tag name="KSO_WM_UNIT_MEDIACOVER_BTN_STATE" val="1"/>
  <p:tag name="KSO_WM_UNIT_MEDIACOVER_BTNRECT" val="2326*3747*696*69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MEDIACOVER_FLAG" val="1"/>
  <p:tag name="KSO_WM_UNIT_MEDIACOVER_BTN_STATE" val="1"/>
  <p:tag name="KSO_WM_UNIT_MEDIACOVER_BTNRECT" val="0*0*0*0"/>
</p:tagLst>
</file>

<file path=ppt/tags/tag68.xml><?xml version="1.0" encoding="utf-8"?>
<p:tagLst xmlns:p="http://schemas.openxmlformats.org/presentationml/2006/main">
  <p:tag name="KSO_WM_MEDIACOVER_FLAG" val="1"/>
  <p:tag name="KSO_WM_UNIT_MEDIACOVER_BTN_STATE" val="1"/>
  <p:tag name="KSO_WM_UNIT_MEDIACOVER_BTNRECT" val="2609*4028*696*69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MEDIACOVER_FLAG" val="1"/>
  <p:tag name="KSO_WM_UNIT_MEDIACOVER_BTN_STATE" val="1"/>
  <p:tag name="KSO_WM_UNIT_MEDIACOVER_BTNRECT" val="2564*3872*696*69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74.xml><?xml version="1.0" encoding="utf-8"?>
<p:tagLst xmlns:p="http://schemas.openxmlformats.org/presentationml/2006/main">
  <p:tag name="KSO_WM_MEDIACOVER_FLAG" val="1"/>
  <p:tag name="KSO_WM_UNIT_MEDIACOVER_BTN_STATE" val="1"/>
  <p:tag name="KSO_WM_UNIT_MEDIACOVER_BTNRECT" val="2815*3872*696*69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MEDIACOVER_FLAG" val="1"/>
  <p:tag name="KSO_WM_UNIT_MEDIACOVER_BTN_STATE" val="1"/>
  <p:tag name="KSO_WM_UNIT_MEDIACOVER_BTNRECT" val="2244*3846*696*69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MEDIACOVER_FLAG" val="1"/>
  <p:tag name="KSO_WM_UNIT_MEDIACOVER_BTN_STATE" val="1"/>
  <p:tag name="KSO_WM_UNIT_MEDIACOVER_BTNRECT" val="2313*3773*696*69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MEDIACOVER_FLAG" val="1"/>
  <p:tag name="KSO_WM_UNIT_MEDIACOVER_BTN_STATE" val="1"/>
  <p:tag name="KSO_WM_UNIT_MEDIACOVER_BTNRECT" val="2703*3755*696*69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TABLE_ENDDRAG_ORIGIN_RECT" val="883*295"/>
  <p:tag name="TABLE_ENDDRAG_RECT" val="28*177*883*295"/>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TABLE_ENDDRAG_ORIGIN_RECT" val="897*268"/>
  <p:tag name="TABLE_ENDDRAG_RECT" val="41*190*897*268"/>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TABLE_ENDDRAG_ORIGIN_RECT" val="875*226"/>
  <p:tag name="TABLE_ENDDRAG_RECT" val="36*226*875*226"/>
</p:tagLst>
</file>

<file path=ppt/theme/theme1.xml><?xml version="1.0" encoding="utf-8"?>
<a:theme xmlns:a="http://schemas.openxmlformats.org/drawingml/2006/main" name="WPS">
  <a:themeElements>
    <a:clrScheme name="WPS">
      <a:dk1>
        <a:srgbClr val="000000"/>
      </a:dk1>
      <a:lt1>
        <a:srgbClr val="FFFFFF"/>
      </a:lt1>
      <a:dk2>
        <a:srgbClr val="0F1423"/>
      </a:dk2>
      <a:lt2>
        <a:srgbClr val="FFFFFF"/>
      </a:lt2>
      <a:accent1>
        <a:srgbClr val="4874CB"/>
      </a:accent1>
      <a:accent2>
        <a:srgbClr val="E6724B"/>
      </a:accent2>
      <a:accent3>
        <a:srgbClr val="EFBB1F"/>
      </a:accent3>
      <a:accent4>
        <a:srgbClr val="75BD42"/>
      </a:accent4>
      <a:accent5>
        <a:srgbClr val="30C0B4"/>
      </a:accent5>
      <a:accent6>
        <a:srgbClr val="E05269"/>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ECB019B1-382A-4266-B25C-5B523AA43C14-1">
      <extobjdata type="ECB019B1-382A-4266-B25C-5B523AA43C14" data="ewoJIkZpbGVJZCIgOiAiMjcxNDY4MzE3MjE1IiwKCSJHcm91cElkIiA6ICIyMjg2ODU1OTgiLAoJIkltYWdlIiA6ICJpVkJPUncwS0dnb0FBQUFOU1VoRVVnQUFBNTBBQUFOQ0NBWUFBQURsUktpd0FBQUFBWE5TUjBJQXJzNGM2UUFBSUFCSlJFRlVlSnpzM1hkNGxGWGF4L0h2bVpiZUlSQUNvWVJlQkd5SXZXSlg3THAyZlYxMVhWMTEzVjEzZFhYWExlcGFWOWZlZSs5ZGlvQUtpaEI2aDRRa0pBRUM2WFhhZWYrWVpDQ0dKaVFNSkwvUGRYRmQ1Sm5uT2M4OUEwbm1ubk9mKzRD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1pZXprUTZBQkVSa1QyZHRUWUtpQVBjUUhUVDRVeWdGNUFBT0lCS29BeFkzdlM0Ri9BQmRVQzlNY2J1enBoRlJFVDJGRW82UlVSRXRzQmEyeFVZQ0F3RFJnQWpnUXlnL3c0T1VRQ3NBeFlDODRBRndBcGpUR0hiUnlzaUlyTG5VdElwSWlLeUdXdnRJY0JWaEpMTmRFS0pwcnY1OFVxdmowcWZENzhOVWx6ZjBPTGFMbEVlWXAwdUV0MXVrajN1elIveUErdUJVbUExOENyd2dURW0wSzVQUmtSRVpBK2dwRk5FUkRvOWE2MkhVS25zWGNDdnJMVUVMQVJza0VxZm40V1ZsY3lwcUdCWmRRMitZSENIeG5RQVdYRng3SnVjeElHcHFTUjUzTGlNd1drTXhoaUFHY0FmZ05uR21JWnREaVlpSXJJWFU5SXBJaUtkbHJVMkVUZ1JPQXNZQnlSVmVMMHNyS3hpZVhVTmhmVjFGTlhWNDdPN3RoelRBWFNManFaWGJBeDk0K0lZbFp4TXQrZ29qREgxd0ZUZ0krQTlZMHpwTGo0bEVSR1JQWTZTVGhFUjZaU3N0YjJCT3dnbG5FbDFmajg1NVJWTVdWL0ttdnA2R25kd1J2T1hjaHBEdDZnb3huUko1WmowZE9KY0xvQkdZREp3cXpGbWZydmNXRVJFSkVLVWRJcUlTS2RpclhVUWFnYjBOakRTR3dpU1UxSEIyNFdGbEh0OXV6V1dPS2VURXpLNmMxUjYxK2Jrc3hpNENQaldHT1BmcmNHSWlJaTBFeVdkSWlMU2FWaHJrNEN6Z1h1RDFxYXRxYS9uMDZJU2Npb3FDT3hpQ2UydUdKZ1F6NW1abVdUSHgrTnltSHJnUDhEVHhwamlpQVVsSWlMU1JwUjBpb2hJcDlDMDErWmp3SGxCYStObmxaWHpZVkV4SlExN1JnK2ZaTGViNDd0MzQ1aHU2YmdkRGkvd0xYQ0ZNYVlnMHJHSmlJanNDaVdkSWlMUzRUVWxuSzhBNS9pQ1FUNHJMdUdqNHBKSWg3VkZvMU9TdWF4UGJ4SmNMb3d4UzRFampESHJJeDJYaUlqSXpsTFNLU0lpSFpxMU5oMjREN2lreXVmai9hSmlwcTdmczV2RTlvdUw0OHArZmNpSWpzWVk4d053cVRGbWVhVGpFaEVSMlJsS09rVkVwTU95MXJxQU80RS8rb0pCejR1cjg1bTVzUXgvQk5kdjdnZ0Q5SStQNStyc2ZxUkZlUUtFdGxTNTNCaFR0VHZ1MzlSc2FWOWdQT0RjSGZjVUVla0VsaHBqWG9wMEVKR2dwRk5FUkRvc2ErMjV3RnYrWUpDbmN2T1lWVlllNlpCK2tlN1IwZHcyZEREeG9jNjJmd1h1TnNZRTJ2T2UxdG9ZNEFMZ2NTQ3FQZThsSXRMSkJJQWtZMHh0cEFQWjNaUjBpb2hJaDJTdFBRaVk1QTBHWXo4ckx1SGpQWFFONS9hTVNVdmxvdDVaellublplMzVLWG5UelBBVndELzl3V0RYM05yYTNiNk5qSWhJUjJHQUlZa0pKTGpkelllZUJxN3JqRnRpdVNJZGdJaUlTRnV6MW5ZSDdyTFd4aTZwckdMU3VyMjNEMDlPV1RuWmNYRWMzUzBkcHpHM1dHdG5HMk1XdHRQdGpnY2VBYUxtVmxUeXhNcFZCTnZwUmlJaUhkM1l0RlJHSkNjQldPQlY0SmJPbUhBQ09DSWRnSWlJU0Z1eTFocmdQT0N3aG1DUVQwcEtxQTIwYTBWcXUvSlp5MmNsYXluemVnR0dBOWRZYTkzYnVld1hzZFpHV1d2UEE5NzFCb05SMzVkdTRFa2xuQ0lpTzIxa1VpTG45T3BKak5NWkJENEIvbVNNcVk1MFhKR2lwRk5FUkRxYUpPQlNJUHFMNHJXc3F0bjdsODVVK255OFhWQklJTlFBNlR5Z1QxdU4zVlJTZXpId3FEOFlqUDZ1ZEFOdkZCU3k5NmJwSWlLUmRVVFhMbHpacnk4cEhrOFFlQUs0MGhpemQ2N3hhQ05LT2tWRXBLTTVGOWdudjdhV0w5ZXRpM1FzYlNhbnZJS0ZsWlVBWFlBcjIzRG9VNEQvQVYzblZsVHlXbjdCWGowekxDSVNTV1BUVWprdnF4Y0picmNGWGdadU5jWnNpSFJja2FaR1FpSWkwbUZZYStPQk5VRFNFeXR6bVZsVzF1NzNkQnZET2IxNmNsaDYxL0F2MVZsbDVUeWJtOWZtOStvZkg4Y2ZCdy9DN1hBQVpCcGppbmQyTEd0dEZIQTI4THczR1BUOHRMR01GL0pXYTRaVFJHUW5qVXhLNU5LK2ZacG5PRDhDcmpYR2RKeFBQM2VCWmpwRlJLUWpPUk5JV2xWVFEyNU5UYnZmYkVSU0VuZU5HTVp4M2JzUjdYQVExZlRIN1dpZnozU0w2eHVZVzFIUi9PWHZkM2FjcHBMYUM0QUhBa0hyK1dIRFJ0NHFYS09FVTBSa0o0MU5TK1d5VFFubmk4QTFTamczVWZkYUVSSHBFSm9TcVRPc3RheXNycVhjMTM1YmZReEpUT0RrSGhrTVMweHN0M3RzU1YwZ3dPTEtLa1lsSitOMk9JNjIxcVliWTNhbU5lOEp3S05BM1B6S1NsN1BMNkF4dEY1VVJFUitvVEdwS2Z3cXF4ZnhvWkxhTjRBL0dHUGF2OVJtTDZLa1UwUkVPb3FCd0dDL3RTeXZybTV1dXRObWt0MXVEa3hMNWJDdVhlZ1pFOU9tWS84U3ViVjFOQVNDdUIyT0xPQmc0TU1kdmRaYTZ3SE9BRjcyQllPZWVlVVZQTGtxVnpPY0lpSTdhVmhpQXVlRkVzNGdNQkVsbkZ1a3BGTkVSRHFLWVVCR1l6RElzdXEyN1VyZk15YUd1MFlNMnlNYUlSVFYxMVB1OVpMZ2RpVUFRNnkxSHhsanRwdGhOODBFL3dwNHdCOE1lcVp2Mk1oN2E0cVVjSXFJN0tSRHU2UnhkcStlSklVU3poZUJQKzlrOVVtSHB6V2RJaUt5MTJ0S3FJWUNDWGsxdFczZWZkWGxNSHRFd2drUXNKWTVvWFdkYmtMN2RpYnM0S1hOSmJVcGN5dENKYlhWL2s2NVI3bUl5QzRiazVyQ2ViMTZrZFN5cEZZSjUxWW82UlFSa1k0Z0ZoZ0pPTnA2bG5OYjhtcnJkdHU5TnJjZ3RIVUtoQkx0NUcyZGE2MzFXR3ZQQTk3ekJZUHgwemRzTkUrc1hJVlhhemhGUkhiS3BwSmFWeENZZ0VwcXQwdEpwNGlJZEFSUlFGK0FuRTNkWGR0TmhjL0hHd1dGM0wxNFNidmZhMHNLYSt2d0JZTUFQWUN0TGpCdG1nRStDM2cwWUsxbjVzWXlYczh2SUxpYjRoUVI2V2dPVEUzaHluNTltN3ZVdmdGY2Jvd3BpWFJjZXpxdDZSUVJrWTRnQ3NnQ0tLbHZhUFBCcllWeXI0OFZOZFg4VkZiTzNQSUsvTlpHN0pOYnI3V3NiMmdrTXpZbUhValp4cW5IRUNxcFRaMWZVY25yQllYVXRYSHBzWWhJWjdGL1NqSVhaUFVpMmVPeHdOdkF6U3FwM1RGS09rVkVwQ053QXFrRjdWVHVtbDlYeDgxejU3WEwyRHVydExHQnpOZ1lDRFZRK21Ieng1cTYxSjREUE84TEJqMC9sWlh6WEc2ZVpqaEZSSGJTNk9Ra2Z0VTdpK1RRRE9kWHdJMUtPSGVjeW10RlJLUWpHQWxRMVk1N2MrNXAxamQ2bS8vYVkvUGpUU1cxNXdIL1ZVbXRpTWl1T3pBMWhVdjY5TjY4cFBZS1k4eTZTTWUxTjlGTXA0aUlkQVF4RUZwcjJWbVVOalkyLzdYSHp4NDZBWGdZU0ZGSnJZaklydG1zcERhSVNtcDNtcEpPRVJHUnZaQTMySEx1MGxyckJrNEIzdklIZys2NUZaVThzWEtWWmpnN29hRGZULzdreVhRZE1ZTDRqSXp3OGZ3cDMrRDBSTkhqd0FOeHVMYjhGdEFHZ3dTODN2QWZmME1EL3ZwNmZMVzFlR3VxNlRwaUJORkoyMnlZM0c2S2Y1b0pRVXYzL2ZiYmF2eDdtZzFMbHBDUW1VbFVZdUlPblcrdHhRYURPSnpPZG81TWRzVHd4TVNmbDlRcTRkeEplOGQzcklpSXlMYjFqSFFBa1dTdGRRTGpnZjhGckhYbmxGZndxa3BxZDd2aW4yWXk0OTU3cUM0czVPSnAzK0dNaWdLZ1lPb1VKdi94RHdBWXA1UHp2dml5UmVJVzhQbDQ2NFJ4ZUd0cUFEajZQL2VSZGNTUk94MUh3YlNwVFAzcmJTUm5aM1BTTTgvaWlZdW5mTlVxcHQzeFY0SitQMGZmZHorOURqazBmUDVYdi8wTjYrYk9KZWozaDdwbWJjUCsxLytPNFJkZEJNRDhGMTlnL29zdmNPSlR6NUEyYUJDekhuMkUyblhyNkgvcXFVeTQ0WG9HbkhZNldVY2V5Y0pYWHVhUTIrOGdzV2RQTml4WndtZFhYczdnczg5aHpNMi9iekgyakh2dVp0a0g3M1A2NjIrU2twM2Q2dDRMWG42Smtwa3pHWHIrQlN4Kzg0MnR4bmprM2ZmUTUraGpBTWg1OGdubXYvQjhxOWUwcXJDUTk4OCtrNnpEaitEbysrN2Y3bXY2M2xsblVMMW1EYithT0JsUFFnTFdXb3paOXU2OXpmY2VjTnJwSEhMYjdWczhaK1dubjdEa25YZlk3N3JmMHVQQUExbjErV2Q4ZDlmZjZiN2ZmdlE4K05CVzU2Y002RS9tbUlNQVdQWDU1MHkvKzE4Yzk4aWpkQis5TDk3YUdoYS84UVp6bjNtYWs1OS9rYVNzTEFBOENUdTZsYTgwTThEbzVHUXU2cFBWWEZMN0lmQmJkYW5kZVVvNlJVU2tJK2pzUFFxT0JmNExkRjFRVWNGcitRVlUrLzJSanFuVFdEZDNMajg5OGpBYkZpM2E3cmsyRUtCZ3loUUduajQrZkt4b3hveHd3cmtyR2lzcm1mUDBVd0JFSlNaUlUxTEN6QWNld0JVVFEvSE1Id2swTnBMUXF4ZEYwNmRUTW5NbUI5NTBNd0NaQjQybHNhSVNaMVFVemlnUHpxZ29TaGNzd0Z0ZFRkYVJSeEhmdlR1dW1CaGMwZEVrTmlVeVpjdVhVVjFVaEwrK252SVZ5Nm5JeldYZDNMbHNXTEtZaHNyUXRrWHI1OCtqWU9vVUFsNHZDMTk1aWYxL2V3TmdzWUVBdHFua2U5a0hIN0IyOWs4YzhMdWJ0dm5jZlBYMXJKODNqK1IrL2NLenQ1bGp4NUtRdWVuenBySVZ5MWsvYjlzTnYzS2VlSnlhdFNYNDYrb0IyTEIwQ2RQdS9Dc0EvVTg2aFI1anhnQlFOR002My8vclgrejdtOS9RLzZTVFc0M3p3YmxuWXdNQnhyL3hGczZvS0lLQkFJRk5KZThBOUQ3eUtCYSs4akpycG45UHpkcTFyV1k3M2JHeDFKZVhVN1ppT1RQdStUZkgvKzl4Y3A1OEFvQzFzMmV6ZHZic1Z2Y2RPSDQ4M1Vmdnk3dW5uNGEvc1lHQTE4dmtQLzZCUVdlY3lmSVBQNkN4YVEvZno2NjRMSHpOcFROK3hEZzYrNC9JWDJaMGNqSVg5bTZSY042Z2hIUFhLT2tVRVpHT29ERFNBVVJRWCtBVGZ6RG96aWt2NTZsVjZsSzd1NjNObWMyR1JZdEk2dE9IeXRXcnQzcGVZbFlXVlFVRnJKNDBxVVhTdVhyU0JBRGlNektvS2RuNTk3VysybHFXdnZzT3h1RUlsNSt1K3ZJTGJDQ0F3K1hDNmZGUXQyNGRTOTk3RjZmYkhVNDZoMTkwTWNNdnVyakZXSjljZWdrYmx5NWh4TVVYMDNYNGlGYjMrdWJQdDFLOVpnMEEzLzNqTGdhY2RqcUJ4a2JHL3VsV0FQb2VlMXo0M05KRmk4ai81aHRHWFhWMXEzRTJMRjVFM29RSmpMenkvL0EzSlcxTDMzbWJob3B5eWxhczROZ0hIeWFwZDIrS1pzd2cwTmhJcjBNUEMxODc0TFRUd3pPYUFBdGZmYlZGMHZuZW1lT3BYUmZxOVRMMXI3ZXp6NldYc1hINU1pcno4Z2o2UTBsdlkyVmwrSm9lVFRPSUFLV0xGMU5YdXA2WTFOUldNWmN1WEVoVlFRR1pZOGUybU0yZTh1ZGJXNTBMVUw5aEErK2VmbXFyNCtkL05ZRVJGMTlDOTMzM283R3lrbm5QUDBmZCt2VWNkZTkvU0IreEQyK2ZlaktwQXdaeThuUFBzL0RWVjhoNTRuSDZIamNPNDNDUWRjUVJWQmJrczNiMmJMcU5IRW5xZ0lIc2UrMTE1SDc1QmV2bXplWEFHMjlpOWVUSnJKODNGN1l6SXlzdERVOU0zSHlHOHlzMHc5a21sSFNLaUVoSHNPMmF3QTdJczJubTR2Q0F0ZTVaWmVXOFZxQ1Mya2pJT09BQXVvMGFUVnozYnJ4M3h2aXRucGVTM1ovYWRlc29tZlVURFpVVlJDY2xFMmhzcEhEYXQ2UU9Ha1NnWWR0N3pCYk5tTTdVMjIrajErRkhjTmlkZjl2cWVYM0hqZVB3di84RGdMblBQTTNjWjUvaGtOdnZJUHZFRXdINDdJckxLVnV4UEh6K2tyZmZvbXpGaWhaajFLd052Y2VlLzlLTFJDZHYyZ28yWS8vOTZYZjhDUno5bi90Wjh2YWJMUC93UXc2NzgrLzBIVGVPdWM4OXk2eEgvdHNxbnFpa0pDNzRlaUpsSzFidzNUL3VBaUIvOG1UY2NYR1VMVjhHd01jWFgwU3dxUkhZeXM4L3d4TVhUMzNaeG5EeW5QdkY1d0NrRFI1TVhXa3BBS3MrLzR6U2hRdkM5OW00WkVtTCszYmRaeDlZdUpEcXdrS1MrMlVUMDZVTFI5ejFUd0NxaTR2NTVKS0x5Tmh2Znc2LzZ4L2hhNEorUHc2WGkvekprd0JZTjJjT21RZU5iVEh1dk9lZUJjQVZFeHMrRnBPYUZqNHZHUERqY0xaK2kyMmIxbUUzenpvNjNDNzhEUTJzK2U1YkZyenlNaWMrOVF3OXhoeEU1a0ZqbVhibkhkaEFnSTFMbHpEem9RY1lmdEVsSlBUSUpHUC9BNmhkdDQ2b2xCUk1ZZWl6dHZKVnF5aWFNWjIxT1RrRXZJMGs5dXpGMFBNdm9LcXdnUFh6NWxKZFZJVDErMG5xMDZkVlRMTEp6MHBxQThCSEtPRnNNMG82UlVTa3c0aDFkWjdtRzMzajRwci9Hak92dklMWENncW84YXRMYlNTa2o5Z0hnSnJpNG0yZVo1d09laDV5S1BtVEo0VkxiTmZNbUk2dnJwWStSeC9EaWs4LzJlYjFHNVlzd1Z0VHc3bzVPZHM4TDIvQ0JBcW1UZ1VJSjNMVC8vMVBadHg3TndDQnhzWVdqWGlLZnZpQk5kOS90OFd4Q3FkTmEvRzEwK09oMy9FbmtKS2RUV3lYcmdERWRPbUN0N2FHUUdNRDNwb2FEdjd6WDNESGh2NS9Mbno5TldxS2k0RFFUR3pGcWxVQTFKZHRaTUZMTDRiSDdUSmtDTjZhR2lweWN6bjV1ZWRaOWZubkxIcjlOUnh1TjdYcjExSFlITjltczNhRjMzNjd6ZGZoOEwvZEZWNVhPZkx5eXlsZnRZclhqejI2eFRscnBuL2Y0dGk0UngvRFcxTkQrY3FWdU9QaW1QL2lDemc4bnZEakt6Ly9qRFhUdjhjVkcwdis1RW5NZWVwSlJsOTlEZDFHamVLWUJ4NWsycDEvWmNQaXhaejV6bnV0bWgzbGZmMDFNeDkra0tIbm5jK0lTeStqdnF5TWp5NDduOXAxNjRqcDBvVTEzMzFMd090bDVzTVBVcjloQTcwT1A1ekVYcjFZOU5wcjVFMllRTytqamlibzk1TSthaVR6bjM4T2g5c05RR3lYTHFRTkhreGpWU1dGMzM2THQ2YUcyWTgvUnNBYityZlBtL0ExYTJmUDR2ai9QYjdOMTZ1ekc1eVF3UGxadlpwbk9EOGd0QStuRXM0Mm9xUlRSRVE2Z2xrQWFadTlPZXpvMHB2Syt2ekJJTjl1MkVDZEVzNDluZzBFNlR0dUhQbVRKN0Y2NGtRR25qNmUxUk1uQW9TU3prOCszdWIxd3krNm1JU2VQZWt5ZU1nMnowc2JOSWpzcG5XSWE2Wi9UOUgwNmZRNTlqaTZEQjBLd0tMWFhxTis0NGJ3K1dOdnZUVzh4ckhaTjMvK0V4VzV1Unp4ejMrVE9tQkErSGh6VTVxQXowZmRodENNNDRUZlhjOXhqenhLU3Y4QjlEN3FhSXArK0NGOGZuejM3aVQzNlVQQTZ5VjluMzA0OGFtbitlTHFYek53L0JtazlPL1A2b2tUV1RkM0RvZmM5bGNXdi9rR0ZibTVHSWN6dk9iVEdlVmgvdlBQaDc4R0dIejJPUXc0N1hRQVpqLzJLRXZmZlpmRC9uWVhXVWNjMFhSTlZQamNnRGUwbjIzQnRLbDBINzF2dUtTNFdYMVpHYVVMNXBPUTJaT1UvdjF4eDhZdzlmYS80SXlLNHBUblgrUzd1LzdPL0JlZXgra08vV3haOHRhYnVLS2pPZW5wWjhoNThrbm1QZjhjaWIxN2szM0NpVGhjTHZ4MTlkUVVGNVA3MVpmMFAvbVVGdmRhK3Y2NzFHL2NTRlJTRWdBeHFhbEVwNlNRY2NDQkhIampUZno0d1Aycyt1Sno0cnAzNTRBYmIyTEl1ZWZoY0RwSkhUQ0llYzgveS9JUFA4RHA4ZERudU9NNDRZbW5XUFhGNTZ6NCtDTU92T2xteWxhdXBIam1UR0s3ZGlXNVh6YkZNMmVTZGRoaDRaZ0huSHJhTnYvUENLUkhSNUhvZGdIVUFCTUI3Y1BaaHBSMGlvaElSOUFJVkdURXhFUm1MNGNJaUdvcTBYTTVITDRyKy9WMXY1NWZ5TXlORzFIcXVXZnJlZkFodUdKaktaazlpN3JTVWdxLy80N1VnUVBERFhxMnhlbngwRy9jOGRzOUwrajM0NityQy8yOWFhWXo2UE9HajlsZ29NVzUwVW5KOExOdFVKeE5IK0RFZEVscnNlMUs4elh2amorTitnMmh4TFhMc0dGVTV1V3grTzIzc1A0QVFiK2ZvTjhYM25ZbDZQUGhyYTNobVBzZUNDZUVEcGVMSWVlY1M5bnk1YXliTzZmVmMyaGUzK21PanNIZnNDa2hyaWtwYVZIQ3UzNytmQ0EwbTdkeHllTHc4V0VYWHNUSGwxeEVZMFdvcWRIS1R6L0ZFNStBY2Jac3FGTlRYTUxhbkJ4OGRYVjRFaFBvMitONGt2djJZOERwcDVQVXB3OUgzZnNmeW5OWDhjTi83c1ZYVjh1eER6NU1kWEV4cVFNR2N0Z2RkekxyMFVkYXJETWRjdDU1ckpuK1BZdGVmNjFGMGxtZXU0cDFjK1lRMnpXZDdNMk9ILy9ZRTNqaTR3SFkvL3JyV1pzekcxZDBOT243akF4dm01Sjk0b2xrbjNnaWxmbjVSQ1VsNFhBNm1YVEx6ZmhxYTBrYlBKalVnWU1vWGJnUVQzdzh4ejc0RUtrREIrR3RxY0ZiVmNYU2Q5OGxHUEF6OEl3eldyM0cwdExzOG5KNnhjWnlWSHJYUkljeGZ3ZXN0ZllaWTB5blc3N1JIcFIwaW9oSVIrQUZpajBPUjNLSzIwMTUweHZ0aml3dHlnTlFCY3lLY3pxUFBxZFhKalYrSHdzcXF5SWNtV3lMS3pxYVhvY2VSdDdYWHpIdnVXZngxOVhSNTVoajIvUWVaY3VYVTdaOGVZdGplUk1ta0RkaFF2anI1cVJ5NnUyM2tmL041SzJPOWVVMXJadi9qTGprMGxEeTQzSlJ1M1l0WTM1L0M3RmQwM0hIeHVMd2VLZ3VLbUxPazAvUVk4eEJETHZ3UWh4T0Y5RXBLVnNZZmN0V2ZQd1JSVC9Nd0JVYml6TXFpdVMrL2NnKzhTUldmZkU1RGVYbExQLzRJeUNVVUFlYnVqU3YrZjQ3WE5IUjRmTGI3Sk5QSVQ2akIrN1lXR3FLaXhsOXpiVTQzVzVtUGZySUZ1KzVjZWxTTmk1ZHlwQ3p6Mlhjby85anhqMTNoMmVoZ1hDQ1BmT2hCekZPSjB2ZmZRY0l6UkkzSjQwUWFrYVUwTE1uNVN0WHNtN3VITHFOR2cyRVpoc0JobDE0SWM2bXN0aUt2RncrdVdSVEF5ZHJiZmhEZ2krditmVVc0NHhOVCtlczl6NWc5TlhYVUxac0dmR1ptU3g0K1NYeXY1bE1mVmtaS3ovL25LanZOcFZLRHpyckxGTDY5eWVoUitZT3ZmYWRXWTAvd0x0cjF1QUxCaG5YdlZzM2h6SDNBaDdnZjVHT3JTTlEwaWtpSWgxQkE3QUNHTHBQY2hKVFN6ZHM3L3k5V3ArNFdHSkQ2OFZXQS85bmpIa294ZU01NmZyKzJlNUhWNnhpVVZXVkdncnR3Zm9lTjQ2OHI3OEtKMCtiZDJEZGxvRFh5K3BKaytneWRDaEp2WHUzZWp5Mld6Zk8rZVRURnNjV3ZmNDZpOTk0blRHL3Y0V3NJemZmK3pPVW5DWDE3VXQ2MmNoV1k1V3RXSUcvcm82VS9nTnd4OFcyZUN3K0k0TVRuM3lhSlcrOXlkeG5ud0dnSWpjMzNDU29XZkdQUDFEOFk2alV0dWNoaDNMc2d3L3QwUE9zWGJlV2h2SnlSbHh5S1FEOVR6NkZtTlEwVm4zeE9WMkdEdVdpS2RPb0tTbmg4NnYrajdyUzllSHIrbzQ3bm9QL2NsdDQvOHhUWDN3cHZLWXpwVjgvZWg1eUtONm1EcitudlBBU01hbXBsUHcwazhsLy9BT0R6ejZiL2E2N0hsZE1ETVlZMWkrWUgyNVlCSnRtWHRmTm05c2lWdi9QbWo4Wlk4Zys2V1RtUHYwVXk5NS9uMjZqUmxPN2ZoMHJQL3VNcUtRa0JvN2ZOT01Zblp6Q1BwZGZBWVE2SUpmODlCTUpQWHVHWjBodE1NaWkxMS9EVjF2TG9EUFBJclpyVjl4TmE3bHIxNjFsNVdjdC82MEJGci94ZXF0alF5LzRGYjJQUEdxSFh2dk9yaUVRNU1PaVl0d093eEZkdXlhN0hJNS9XV3U5d1BQR0dPMUR0UXVVZElxSVNFZlFBQ3dINkF4SjUvQk4rLzNsQXBYQTVjQkRicWZ6Z3F1eSszcGV6eS9rcDdJeWxkcnVvVExIanNVVEg0KzNwbWFIUzJzQkZyN3lNbk9lZm9yNGpBek8vckRsK3MrS3ZEdyt2ZnpTVnRjMHo1ek5ldlFSWmovK1dLdkhMNW95cmRVeDJMUmx5c0YvL3ZNV3QwelpuTCsrQWVNd0hIbjNQUUJVRlJTUzg4UmpaQnh3QUlQT1BBc0l6YXcyYjE4Q29UMDhtL2VrL0xrUmwxN080WC8vQjkvOTR5N1d6cDVOOS8zMmEvRjRkVkVSRTI2OGdjYXFTcnJ2dXk5cmMzTElPdndJVm56OEVZMFZGUno4bDl1Mk9MUHFjTGxJNkpHSnQ2cUttUS9jejdFUFBSeWU4WFU0WGJoak55WFhaNzd6WG90cjN6dnJES3JYck9IY1R6NExyMnZkbXV3VFQyVDVoeDhRMTcwN0FBdGZlWVdnejhmUTg4N0hIUk1UUGk4NkpZV1JWMXpKaHNXTG1QL2lDNkhYeWUwaDZQZlRiZFJvbHI3N0RyN2FXZ2FPSHgvZWlxYlp2dGRleDZqL0M4MkdMbnJqZGVZKy9SUkR6anVmZmErNU5ueE8zc1FKVFAvWFAxdnREeXJiMWhnTThsRlJDUWJEa1p0S2JZUEFzNUdPYlcrbXBGTkVSUFo2eGhpdnRYWWhVTmMzTGk0Mnl1R2dNZGh4NS9xR0pDVkM2RTNRUXFEU0dCT3cxdjRKNkJMdmNwMThibFpQcXYxK0ZsV3AxSFpQNUhTN3lUcmlTRlorOXVrdktxMU5HendFZDF3YzZhTkd0WHJNRlJORGp3TU9iSFc4TW44MWxmbjVKUGZMSmk0OWZZZnVFL0I2dzQyR0hPNnROK2NLTm4yUDFhd3RJZWZ4VFoxUmcvNVFvbHU2WUFHVnEvUER4M3NjTklhaUdUT0FVQWx3VEdvYXNkMjZoZTdwODVKMTVKSEVaMlFRbjVGQlZXRWhlUk8reHQ5UTN5THBYSnVUdy9SLy93dHZkVFdIM2ZsM05pNWR3dHFjSFBxZGVDSlJTVW1zK09SalNtYlA0dFNYWHlXeFo4OFc2MWNCQnB4Nktua1R2cWJMc0dFQWVHdHJnVTNOaDhxV0wyUGhhNisyZXE3MVpXVUFUTC9uMzYyNjBuWWR2ZytOVlpVdHVnb245ZTdOaHNXTCtPcTN2d212TzEzei9mZXMzZXljNFJkZlF1YVlnK2d5ZEJqSFAvWTRTOTk3bC94Sms4SmJza0FvV1kvUHlHVERraVdrRFJvVTNtN0Y2WGJqcTYxbDRhdXZzUERWVi9Ba0pqTDh3b3RhSk02MVRYdStOamN1a2gxWDdmZno3cG9pQXRaeVRMZjA3ZzVqN3JYV3Vvd3hUMFk2dHIyVmtrNFJFZWtvRmdFbGNTNVhkbFpzTEN0cWFpSWRUN3ZvRmhWRlptaTJwQnBZWW93SkFCaGoxbGxyenpUR2ZKWGk4UngyL1lCczUvMUxsN09xdHJiemJXSWFJZkU5ZW5EWmp6KzFPcDUxeEpHdGpoOTZ4NTBjZXNlZExZNmQ5ZDRIMnh5LzV5R0hjT0hrS1Z1K2QvZnVISDNmL2EyT04rL1RPZlQ4QzhMN2RHN04xemRjejhabFM3RitQOTZhR3B3ZUQ4bGIyZHR4N25QUHN1TEREd0hvTW1RbzUzNzZHU1d6ZnFKMDRTSTJMbHRLL3VSSkREcnJMQTY0NGNid05Ya1RKN0R5azArSVNVdWozL0VuMFAvVVV5bjQ1aHNBdnYvWHYramFsQWpPZWZJSlNtYk5BaURqWjRsMFRGb2FBYStYZy85eUc5a25uY1RHcFp2MjVqejRMN2ZoU1V5Z1lsVXVpVDE3OHUzZjdxVG9oMUNTNjlvc0dUdm1nUWVaODlTVDRabFVDSlVaQTlTdVgwL3VsMTl1OVRYYWZKMW5NeHNJRVBRSEtQbXA5Yi85NWtvWExXenhkZllKSnpMaGR6ZXdmdjU4ZkhXMTRlUE9xQ2g2SDNrVURyZWJnbWxUeVhuaU1YS2VlSXk0YnQwNDQrMTNLVis1a3B3bkhtZjkvSGtFdkY2aWtwSTQ5c0dIaU92V2pad25uNkF5UDUrZ3owdnhqejhDa0RabzhEYmpraTJyRHdSNGYwMFJVUTRIaDNidGt1b3c1aDVyYlIzd3FqR200MzZxMlU2VWRJcUlTRWV4QkZqdE5pWjdaSElTSzJ0cU9tU3lsUjBmUjB5b3EyVUowR0p6eGFZWjMzT0FKNk9jenROK082Qy8rNlhWK2N5cnFOQWFUOW11TGtPSFVqenpSNXdlRDRtOXNoajk2NnRiYkQreXVkQ2VuTlgwR0hOUWVIMXBZMlVsT1U4K2p0UGpJWFhRb0JickZ3SFM5eG5Kc1EvOWx4NWp4b1E3czhha3BGSXllemFsQythMzZEN3I5SGpDdkd2MUFBQWdBRWxFUVZUSU92SW9CcDQrdnNVWVNiMTdNLzdOdDdiWUdNYzRIQnh3dzQzaGRaWUJueGRmWFIwWkJ4eEF0NUdiWm9lZGJqYzFKY1dzbmpnUjQzQ1FkY1NSOUQzMk9BQXl4eDdNaGQ5TS9VV3ZtOFBsQW1zSi91eERoTzF4ZWp6NDZodncxZFVTMXoyRGxPeHN1Z3dkUnJlUkk4T3ZlOUR2cCtTbm1heWVOSW1rUG4xd1JVZVRuSjFOUlc0dXJwZ1lCcDV4SnFPdS9ML3diR2JBNjZYdzIyazRYQzVpMHRJWWNQcDR1ZzRmL292aWtrMGFna0hlTHlyQ1pReGp1NlFsR1dQK1RhaHgzWnVSam0xdlk3Wi9pb2lJeU43Qld2dDc0UDZsVmRVOHZTcTMzYnZZT29EbkR0eS8xZkdaWldVOHNUSzN6ZThYNVhCd1llOHNEdXZhQmVBRlk4d1ZXenJQV3BzQlBHdXRQYW5jNitQNXZOVXF0Wlh0c3RhR20vQjBkTDY2T29KK1ArNjR1SEFDdkRlcEtTNG1OajI5VmFtdnRJOVlwNU96ZW1aeVZIcFhqREViZ1R1Tk1hMFhTY3RXT2JaL2lvaUl5RjdqT2FCcVlFSTgyUW54MnoxNWI1UHE4VEFxT2J3KzYrbXRuV2VNS1FIT01NWk1TWTN5Qks4ZmtFM2Z1Rmg5MGl6YjFGa1NUZ0IzYkN4UmlZbDdaY0lKb1ZKdUpaeTdUMTBnd0x1RmEvaCt3MGFDMXFZQjkxcHJmMld0VlM2MWd6clBUeGNSRWVrVXJMVjNBN2ZPcTZqZ2tlVXJPMVJaNlNWOWVuTlVlbGVBZDQweDUyenZmR3R0VjBMSjZTa1ZYcS9yeGJ4OEZsUldkcWpYUkVSa2QwbDJ1em1uVjAvR3BxVmlqQ2tFL21DTWVTdlNjZTBObEoyTGlFaEg4d2lRUHl3cGlRUFRVaU1kUzV2cEZ4ZkgyTkR6S1FQdTJaRnJqREdsd0UzQXRDUzNtd3Q2OTZKL2ZNZWJBUllSMlIwcWZEN2VMQ2hrV3VrR3JMVzlnSWV0dFpkRU9xNjlnWkpPRVJIcGFOWURyN3FNOForZjFZdXVXMm1Fc2plSmNUcTVvSGN2b2tPbGdGOFRhcHEwUTR3eHE0R1RqVEZ6dWtWSGMrUEEvbVJHUjdkWHFDSWlIVnExMzg4YkJZWE1LaS9IV3RzZCtKKzE5clJJeDdXblU5SXBJaUlkU3RNV0lpOENzeE5kTHM3STdFRzBZKy85ZGVjQWprcnZTdS9RbGc5cmdDZU1NWFcvWkF4alRBTndFdkJWak1zVnVIblFBSVlrSk9oTmdJaklUbWdNQm5tcllBMXp5aXV3MWlZQUQxbHJUNDUwWEhzeS9iNFJFWkVPeHhpekVyalBHTVBJNUNUMlRVMkpkRWc3clc5Y0hFZW5kOFVkU3B5ZkJMN2ZtWEdNTVd1QjN3RGZwM2c4WE5Lbk40TVNFdG93VWhHUnptT2oxOHRMcS9PYlMyMzdBYytvMUhicmxIU0tpRWhIOVJIdzExaVhpd3V6c3VpK0Y1YVVKcm5kWE4yL0gybWhFdUV2Z0FlYVpuSjNpakVtRnpqSkdMT3dlMHcwMXcvc1Q3Y09VSDRzSWhJSlZVMmx0azB6bmhuQW81cngzRElsblNJaTBpRVpZL3pBZmNCcnNTNm4vODlEQmpGNEx5b3A3UllWeGZVRHN1a2FGUlVFcGdBWE5aWEo3aEpqVEMxd1BEQWh4dW4wM3pKNElJUDJvdGRGUkdSUDBoZ004a1pCSWZNcUtyRFdKaElxdFQwaDBuSHRhZlE3UmtSRU9peGpUQ053QnpBandlWGlvajVaREVyYzgwdEtVejBlTHVxVFJkKzRPSUFDNERaalRGbGJqVytNS1FadUFMNUw4M2k0cUhjVy9kVFZWa1JrcDJ6d2Vua2x2NENaWldWWWF3Y0FUMWhyejR4MFhIc1M3ZE1wSWlJZG5yVTJDL2phV2p1bzNPZmoyVlY1TEttdWpuUllXNVFlRmNWdit2ZWpWMndzRG1OcWdCT0FHY2FZTnQ5ZTAxcWJEbnhuclIxUTRmUHhyOFZMMmVqMXR2VnRSRVE2aFRpbms2dXkrekl5T1JtZ2xGQ0Z5dGNSRG11UG9LUlRSRVE2aGFZRTYzM2dBSDh3NlBtOFpDMFQxNjJuMnUrUGRHZ0FlQndPRGtwTDVmeXNYc1E0blVFZ0Q3alVHTE5UallOMmxMVzJOL0E2TUdaZFE0UHpxVlc1cks2dHc3Ym5UVVZFT3FqdTBWRmMycWMzZ3hNVEFSWUQxeGhqdm8xd1dCR25wRk5FUkRxTnBoblBhNEViZmNGZzlPS3FLajR0WHN2S21wcUl4cFhtOFhCbXowejJUVWx1M292ekRlQmVZTDR4cHQzelAydnRVT0J4YSswUmErcnJlWGwxUGl0cmF0djd0aUlpSFZLYXg4UDVXYjNZUDlRNWZSVndzekhtNHdpSEZWRktPa1ZFcEZPeDFrWVRLbGw5ekZyYm84cnY1OHVTdFV3cjNVQmRZS2Nidys0VWx6SHNuNUxDK0o0OVNJK0thdDVQOHhiZ1pXUE1icTMvYlpvSi9zRmEyN2ZDNStPZmk1WlE1dlB0emhCRVJEcU1lSmVMWDJmM1pVUlNFc0I2NEZmR21Fa1JEaXRpbEhTS2lFaW5aSzNkbjlCczRxR0FaMTFEQTUrWHJHVkJSU1dWUGg5dHZvQ3lpUUVTM0M2eVltTTVyVWNHQTBKN1pRYUFwY0NmZ005M3grem1sbGhyK3hLYVpkMS9iWDJEODlYOC9EMm0vRmhFWkcvVFBUcWE4N042a2VMeFFLalU5aXBqelBRSWh4VVJTanBGUktUVHN0Wm1BdWNEWndQN0FlN2NtbG9XVkZheXBLcWE0dnI2Tmt1NllweE91a2RIMHo4K2p0RXB5YUZ0U2tMTmdWWUFId0J2R1dQbXRzbk5kcEsxMWdEN0Vwb0ZIbE1YQ05BWWFLLzBXMFNrNDR0M3UvQTR3aHVHTEFBT004WlVSakNraUZEU0tTSWluWjYxTmhVWVIyaGZ6NTVCYTJrSUJLZ0xCTWlycldWK1pSV0xLNnNvKzRXZFhXT2RUZ1lsSkRBcU9Za2hTWW5FT0oxRU94eTRRbTlBaW9IL0VtcmlVMktNMmIyMXZWdlJsSGoyQTc0QUJrUTRIQkdSam1RTjBHZFArWG0vT3lucEZCRVIyWXkxOWpwQ3M1OVpRREtRQUppQXRheHZhS0FoRUtTb3ZoNmZEVkx1OVZQaEN5V2kwUTRIR1RIUkFHVEZ4T0p4T2tpUGlpSXExQmpJQW5WQUJhRTIrdThDOXhwalZMc3FJaUlkbnBKT0VSR1JuN0hXeGhHYTVSc09qQWFHTnYzSkJKeS9ZS2dOaE5ieExBVG1OUDE5cVRHbXJFMERGaEVSMllNcDZSUVJFZGtHYTYwSFNHcjZFd3NrQW9PQWFHQjRSVVZGVEhsNWVXeFNVbEpkYW1ycUxLQWVXRXVvaktxUjBPeG1wVEdtUGlKUFFFUkVKTUtVZElxSWlPeUNlKzY1NTFhSHczRjNNQmk4NjlaYmI3MHowdkdJaUlqc2FSemJQMFZFUkVSRVJFUms1eWpwRkJFUkVSRVJrWGFqcEZORVJFUkVSRVRhalpKT0VSRVJFUkVSYVRkS09rVkVSRVJFUktUZEtPa1VFUkVSRVJHUmRxT2tVMFJFUkVSRVJOcU5razRSRVJFUkVSRnBOMG82UlVSRVJFUkVwTjI0SWgyQWlJakkzc3dZTXhHb044YjhHT2xZUkVSRVJFUkVSRVJFUkVSRVJFUkVSRVJFUkVSRVJFUkVaSTltSWgyQWlJakluczVhR3dYRUFXNGd1dWx3SnRBTFNDRFVtSzhTS0FPV056M3VCWHhBSGFFMW4zWjN4aXdpSXJLblVOSXBJaUt5QmRiYXJzQkFZQmd3QWhnSlpBRDlkM0NJQW1BZHNCQ1lCeXdBVmhoakN0cytXaEVSa1QyWGtrNFJFWkhOV0dzUEFhNGlsR3ltRTBvMDNjMlBWM3A5VlBwOCtHMlE0dnFHRnRkMmlmSVE2M1NSNkhhVDdIRnYvcEFmV0ErVUFxdUJWNEVQakRHQmRuMHlJaUlpZXdBbG5TSWkwdWxaYXoyRVNtWHZBbjVsclNWZ0lXQ0RWUHI4TEt5c1pFNUZCY3VxYS9BRmd6czBwZ1BJaW90ajMrUWtEa3hOSmNuanhtVU1UbU13eGdETUFQNEF6RGJHTkd4ek1CRVJrYjJZa2s0UkVlbTByTFdKd0luQVdjQTRJS25DNjJWaFpSWExxMnNvcksranFLNGVuOTIxNVpnT29GdDBOTDFpWStnYkY4ZW81R1M2UlVkaGpLa0hwZ0lmQWU4WlkwcDM4U21KaUlqc2NaUjBpb2hJcDJTdDdRM2NRU2poVEtyeis4a3ByMkRLK2xMVzFOZlR1SU16bXIrVTB4aTZSVVV4cGtzcXg2U25FK2R5QVRRQ2s0RmJqVEh6MitYR0lpSWlFYUtrVTBSRU9oVnJyWU5RTTZDM2daSGVRSkNjaWdyZUxpeWszT3ZicmJIRU9aMmNrTkdkbzlLN05pZWZ4Y0JGd0xmR0dQOXVEVVpFUktTZEtPa1VFWkZPdzFxYkJKd04zQnUwTm0xTmZUMmZGcFdRVTFGQllCZExhSGZGd0lSNHpzek1KRHMrSHBmRDFBUC9BWjQyeGhSSExDZ1JFWkUyb3FSVFJFUTZoYWE5Tmg4RHpndGFHeityckp3UGk0b3BhZGd6ZXZna3U5MGMzNzBieDNSTHgrMXdlSUZ2Z1N1TU1RV1JqazFFUkdSWEtPa1VFWkVPcnluaGZBVTR4eGNNOGxseENSOFZsMFE2ckMwYW5aTE1aWDE2aytCeVlZeFpDaHhoakZrZjZiaEVSRVIybHBKT0VSSHAwS3kxNmNCOXdDVlZQaC92RnhVemRmMmUzU1MyWDF3Y1YvYnJRMFowTk1hWUg0QkxqVEhMSXgyWGlJakl6bkJFT2dBUkVaSDJZcTExQWRjRDUvdUNRZDRxWE1QM3BSc2lIZFoyNWRYVzhtSmVQbVdoeGtZSEFIYzNiZThpSWlLeTE5Rk1aeWRnclkwbTFEaWpmNlJqRVJIWkFkV0VtdWhVNytwQTF0cHpnYmY4d1NCUDVlWXhxNng4MTZQYmpicEhSM1BiME1IRWh6cmIvaFc0MnhnVGlIQllJaUlpdjRpU3prN0FXanNlK0NEU2NZaUkvQUx6Z2N1Qk9jYVluV29yYTYwOUNKamtEUVpqUHlzdTRlTTlkQTNuOW94SlMrV2kzbG5OaWVkbHhwaVhJaDJUaUlqSUwrR0tkQUN5V3l3QjVnS2pndFpTVkY5UGFXTmpwR01TRWRtaTNyRnhwRVY1aGhQcU5Ic0pzT0tYam1HdDdRN2NaYTJOWFZKWnhhUjFlMjhmbnB5eWNyTGo0amk2V3pwT1kyNngxczQyeGl5TWRGd2lJaUk3U2tsbkoyQ01XV2F0dlJKNDIyRk10amNZNVBYOFFqWjZ2WkVPVFVTa2xYaW5rNzhQSCtaSWpmSWNCRXl6MW80MnhxemQwZXV0dFFZNER6aXNJUmprazVJU2FnTjdiMFdxejFvK0sxbkxxSlJrdWtaRkRRZXVzZGJlWkl6eFJUbzJFUkdSSGFGR1FwMkVNU1lIdUJSWWxoMGZ6Nit6KzlJdEtpclNZWW1JdEZJVENQREFzdVhrMXRRMnoxaCtaYTNkdnltWjNCRkpoSDdlUlg5UnZKWlZOYlh0Rit4dVV1bno4WFpCSVFGcklaUlE5NGx3U0NJaUlqdE1TV2NuWW96NUhyZ0N5Qm1Za01BVi9mcVFGUnNUNmJCRVJGb3BibWpnbGRYNXJHMW9CR2d1dFIyeGc1ZWZDK3lUWDF2TGwrdld0VmVJdTExT2VRVUxLeXNCdWdCWFJqZ2NFUkdSSGFaR1FwMlF0ZlpnNEZWcmJkK1ZOVFU4dlNxUERTcTFGWkU5VUpyYnpXMURoNUFTNWJGQUlYQ1FNV2FySFlHc3RmSEFHaURwaVpXNXpDd3JhL3VZUEI3MlQwMGhPejZlck5oWTR0MHVvaDBPR29KQnFudytjbXRxbVZkUndleXljb0p0Zk8vKzhYSDhjZkFnM0E0SFFLWXhwcmlOYnlFaUl0TG1sSFIyVXRiYUk0RVhnZDZMSzZ0NExtODFaVW84UldRUDFETW1tcXY2OWFObmJBd09ZK1lCRndNTHQ5VFYxbHA3Q2ZEU3Fwb2FubHlaMjZZZnFQV05pK09zbnBrTVRVcmNvVitlR3hxOVBKZWJ4OUxxWGQ3NUpTelc2ZVN5dnIwNUlEVVY0RUZqek8vYmJIQVJFWkYyb3ZMYVRzb1lNNFhRZGdUemhpWWxjbVhmUG1UR1JFYzZMQkdSVm9ycUczaDVkVDVGZGZVUUtyRjlEQmp5OC9Pc3RTN2dER3N0SzZ0cktmZTFYWitkZzlKUytldXdJUXpid1lRVG9FdVVoejhPR2NTWXROUTJpNk11RUdCeFpSVytZQkRnYUd0dGVwc05MaUlpMGs2VWRIWnVVNEFiZ0x6QmlRbjhLaXVMVkk4bjBqR0ppTFJnZ1ZXMXRmeHY1U3JLR3IwTzRCRGdQV3R0dDUrZE9oQVk3TGVXNWRYVnpVMTMya1NpMjcxVHBVRUd1S3BmWHpLaTIrNUR2ZHphT2hvQ1FZQXM0T0EyRzFoRVJLU2RLT25zeEl3eDFoZ3pEYmpTWVV6SjBLUkVMdXZUbXlTM2R0THBpSHoxOWF4Zk1IKzc1d1g5L2xiSDFzNmV6YnA1OHdoc1kzOVh1NU52OEwzVjFlUk5tTEJUMSs2SmZQWDFXM3dOWmRldGIyemtvZVVyS0txcmQxaHJCd05mV0d1SGJOYlZkaGlRMFJnTXNxd05TMXEzSkdBdEsydHErSEZqR2QrV2JtQkpWVFgrclh3UE9JM2hqSjZaYlhidm92cDZ5a05sd3duQWtGL1ExVmRFUkNRaWxGMEl4cGh2ckxXWEFnK1BTRTRhK3V0Ky9YZzF2NENTaG9aSWh4WVI2K2ZQWitFckw3Tmh5V0o4dFhXa0RPalBmcis1am02alJnTlFNSFVLay8vNEJ3Q00wOGw1WDN4SmRGSnkrUHFBejhkYko0ekRXMU1Ed05IL3VZK3NJNDdjcVZqcU4yN2toL3Z2WTU5TEx5T3VlM2NXdmY0YUk2KzRFbGZUck1tWDExN04ycHdjTHA3MkhjNXRiSUZUdjNFakgxNXdIdjZHQms1LzdRMFNlL1hhNG5rYmx5NWx5dTEvWWVUbFY5RC81Rk9BVUJMNnpaLy9oTCtoZ1hNLy9YeXI5L25pNnF0d1JjZHc3RU1QWXh3T2JOTytpTE1mK3grTFhuK040eDU1bEl6OTlnZGpjRGlkUUNoQm0zVEw3MWszZHc3MVpSdUpTa3FpWU1xVUxZNC82S3l6NkhIQWdWdDhiUElmYnFGZzJsUk9mdTU1dWc3ZmNvUFR3dSsvWSs0enoxQ1p2eHFIeTBYWDRjUFovN3JyU2VuZlAzeE9lZTRxTmk1ZVROclFvYVQweXc3L1d3ODQ3WFFPdWUzMkxZNDc3YzYvc243ZVBJNTc1RkVxOC9LWWNlODlERG4zUFBhNTdQTHdPWjljZWdrYmx5N2h0RmRmSTNYQXdGWmpCQm9iZWVYd1F3RTQ0NjEzU09xajNUQzJwcWkrbmxmeUM3aTRkeGFac1RFakNaWGFYbWV0WFFFTUJSTHlhbXJiYlYvT0NwK1BUNHBLK0dIalJ1cCtkbzlVajRmcittZlRMejZ1MVhVams1TndHNE92RFdaZkE5WXlwNktDckxoWU42SE92Z2xBMVM0UExDSWkwazZVZEVxemljQzF3SXRERWhQNlh0S25OOC9tNXJHeEV6WVhtbjczdjZoY3ZacjRIajN3MXRTd2Z0NDhKdnp1Qms1NzdRMFNlL1pzY2E0TkJDaVlNb1dCcDQ4UEh5dWFNU09jY082cVFHTWpKVE4vWkczT2JHSlNVcW5JeXlXbGYzLzZqVHQrbTlmNUd4cXd3VTE5TTEweE1mUVljeEI1RTc0bTk4c3ZHSGJoUlMzT2Q3amRPTjF1WXJ0Mm9iR2lnaC91djQrMFFZUDU2TUlMV3B6M3huSEh0UGg2eENXWHN0OTF2NlYwNFVMV3o1dkhQbGRjaWNQcFpOVVhYL0R0Mys1b2NlNkVHNjRIUW9uNnBkTi9vS0c4bkVtL3Y1blNSUXRKSFRDUUFhZWN5dndYWHlEL204bGJmRTZaWThlR1g1TnBkN1ljZThPU3hRRE1mdnh4b2hJVE4xMXo4TUVNUE8xMEFFcCsvSkhhZFd0SjZkdVB5dnpWRkUyZnpzYWxTem43ZzQvQ1NYelI5Qm5NZXZTLzdILzk3MGpwbHgwZVorVm5uNUw3NVJmaHI3c01HOGFKVHo0TmhCTDZtcElTZ2o0L01XbGRhQ2d2Wjk1eno5TG42R05Jek1vQ0lPZ1ByUzNjMWdjRHNtTXNzS3k2bWtkV3JPUlBnd2M1VXFNOFJ3QWZBYWNDSXdGSGU4eHlXbXVac3I2VTEvTUx0cG80bG5tOVBMMHFsM3RHdHY3Z3crTncwRFU2aXVMNnR2a3diMEZsSmFkbjlvQlFvcDJNa2s0UkVkbURLZWtVSUZScUMweXoxbDVwakhsbGNHSkM1aFY5Ky9CMGJoNlZiZGlNWTIvUSs4aWpHSGpHbWNTbHA5TlFVY0VINTV4TlkxVWxhNzc3bHFIbmIwckNFck95cUNvb1lQV2tTUzJTenRXVFFxV2k4UmtaMUpSc2RXZUhIUkxmb3djakxydWMyZjk3bE1hS0NnNjQ4U1lLcGs3aDI3L2RDUkNlVFh6MXFDTUE4TVRIYzhIWEUvbjA4a3VweU0zZDRwaHpuMzJHdWM4KzArTFk0TFBQNGFBLy9KR1l0QzdzZDkxdm1mblFnNVN0WE1IZ3M4OWgxZWVmNDZ1dlk5RDRNekJOTTVUTnVvN1lCNEI1enoxTGJIbzZHZnZ0ejRRYmIyREFhZU01NW9FSEFWanh5U2NVVFBtRzBkZGNTK3FBQVJnVHF1cWYrUHViMkxCb0VVbDkrbkxzdy8vRkhSZkhxUCs3aWhHWFhMckZ1SjFOaVdFd0dLVG9oeGt0SGdzMGZUaFN1bkFCeHJGcDFVQjhSc2FtNTNqdWVlei91eHR4T0ozVXJsL1BPNmVkUWtOWkdWVUYrYVFPSExURmUyNCtUdGZodzhOZkovYmM4a3h4MStIREdYajZlSlo5OEQ0LzNIOGY0eDU1TkJSejAvZVEwNk9rczYwMGw5cGVrOTNQMFNNbWVvQXg1bDNBQ1pCVFVkSG05L3UyZEFNTndlMXZnTEt1c1pFS240OWt0N3ZWWS9HdXR2dVZXMWhiaHk4WXhPMXc5QUMwNGJLSWlPelJsSFJLQzAybHRoY0FUdzVOU2h4NmJYWS9YbHFkMzZsS2JVZGZmVTM0NzlISnljUjE3MFpqVlNXTm9VM1p3MUt5KzFPN2JoMGxzMzZpb2JLQzZLUmtBbzJORkU3N2x0UkJnd2hzNVRWYm01TkRWRklTS2RuWlczeDhjOFUvL3NpODU1OER3T0Z5TWZEMDhheWZOdzhiRE5MejRFTW9YYkNBeHFwS2Vvd1p3NGFGaThKSmFMZVJvNGhMNzRhMUZtdURPQnpPVm1NSC9YNGNUVytDay92MkRSOGZPUDRNZW93WlEwS1BUT0s3WjdEMDNYZm9mZlF4RER6alRMNjQraW9HblhFbUIvenV4dkQ1QmRPbXNXYjY5d3c5L3dMbVB2czA2K2ZQWitPeVpmanI2MFAzYVVxNDVyL3dmRGdoN0hYb1lZeTg0a3JtUHZNMGg5N3hONzY1OVkvc2U4MXZ5TmgvLyszT0JycGpZcmhveXJRV3g1ckxhMDk0L0ltdGx0ZHVQa3Z0cTYwQmEzRkZSeE9mMFdPYjl3UG92dTkrV3kydi9ibFJWLzJhVlY5OVNXWCthdW8yYkNDMlN4ZjhUV3RoWFRzdzB6bjE5dHR3L3F5aDErSC8rQ2NKbVcyM0pyQ2pLS3F2NStYVitWemNKNHVlc2JGREliUXRaa2tielNadWJrY1N6bWExZnY4V2s4NDZmOXVWL0hxdFpYMURJNW14TWVsQVNwc05MQ0lpMGc2VWRNcVdmRWVvcSsyekF4UGkrNXlVMFozWEN3cXBiNmMxVW51eThwVXJLVisxQ29CdW8vZHQ4Wmh4T3VoNXlLSGtUNTRVTHJGZE0yTTZ2cnBhK2h4OURDcysvYVRWZUtVTEYvRGx0VmZqOUhnNDc0dXY4TVRIYi9QKzhabVpPRjF1VWtlT1l2Mjh1YXlka3hPNnQ4UEJzUTgrRkY3VGVmUTkvMkhDalRkUXRudzVBR052L1RPRjMzL0h6SWNlWk5qNUZ6RDQ3SE5hamYzaEJlY1JuWnpNSWJmZkVVNW9Wbjc2U2JnMHVQK3BwekxuNmFjQVNOOW5IMG9Yek1kZlgwLzFtalVVejV3SlFGS2YzdUhtUW92ZmZBT0FZUmRlU0V4cUZ4YTgvQ0xwKyt4RFlsWVdCVk9tNEs5dm9OK0pKN0RrcmJmQUdIb2RlaGc5RGppUWliZmNUT21DQmF6NS9qdVd2ZjllT0VuOU9lTjBjTlE5LzJIR1BYZTNlcXhzeFFvQUZyenlDakVwTGQ5L2Q5OXZmL29lZHh3QVUyLy9DMVZyaWloZnNaeTRidDA0OEthYjhTUWtzUEt6VC9uaHZ2K0VHd0RsUFBrNGM1OTlPbHlpdlBLelQ4bWI4SFdMY2ZzZU4yNkxpV2hNV2hySFB2QVFYWVlPRFpmdE5pZmd6aDNvWUZxMllubXJZLzVPOUtIUEwyR0I1VTM3Y2Q0OGFLQWpOY3JqYVB3RnlXRjdjQnREK2hiK25TMjArVjdJcFkwTlpNYkdRS2lCMGc5dE9yaUlpRWdiVXRJcHJSaGpyTFcySHFnRmNCbXpVMXNGN08zS2MxY3g4ZVlic1lFQXZRNDdqQjRIdG14aVl3TkIrbzRiUi83a1NheWVPSkdCcDQ5bjljU0pBS0drODVPUFc0MlowS3NYM2ZmYmo1alVOTnl4c2R1TkliRm5UODU2L3dOV1Q1NFVTanBuejlyaCtHTlNVNmt1TEdUUkc2OHo2TXl6V3BTZGxzeWFSVVZ1THZFWkdjUjEyN1RyeEx3WG5xZDZ6Um9Bc2c0L2dySmxTd0g0NmVHSHd1Y1VUSnRLd2JTcEFJeTU1UThNUEgwOEp6NzlMSk4rZnhOUnljbU11dXBxdkZWVlZLOHBaT1hubitGSlNNVGg5a0JqSTMyUEc4ZWkxMTRqZlVSb05uTDI0NDlSTW5NbXNWMjdNdnJxYTNqanVHUENwYkkvMTF6YXUreUQ5N2Y2bkF1bWZMUEY2NXFUenRLRkM4TWx6OGJwcEtHOEhJRFk5SFF5RHhxN2hSRXROaERFT0Izd3MrK0N6UnNRL1Z6M2ZUZDlRR0dEUWJ3MU5iaWlvM0hIYkw4S2N0ei9IaU14cytYYTRkaDBiY1c0TFkzV1VoZndrNHFIWUJ0dWs3SXpEdTdTQmJkcC9STXp0NmEyVmVPaFhiVytNZnk5c3YzcGVoRVJrUWhTMGltdFdHdjNCUjRCaHViVjF2SjV5ZG8yZjdPMHB5djgvanVtM1g0N3ZycGFNc2VPNWZDNy9ybkY4M29lZkFpdTJGaEtacytpcnJTVXd1Ky9JM1hnd0hBRG1aK0xUa3JtaE1lZi9FV3hlR3RxbVAzNFl3RFVybDBIaE5aeWZubnQxZUdaemE5dnVKN3lsU3RhWE5kbHlGQzZEaDlCNmNJRjVFK1pRcCtqanc0L3R2Uzlkd0VZZHVIRjRSSmJnTVB1L0R2elhuaU9vdW5UUTEvZjlROXMwK3hmMVpvMXpIcmt2L1E4K0JBR2pnK3RZVTBaTUFDbng4T1N0OTdFVjFmSGNmOTlGQnNJOE5WMXZ5RXFLWW45Zm5NZG1XTVBac0x2cnNjVEYwZVhJVU01LzZzSk9OMXVjcDU2TWp3N0dwZmVEVmQwTk9kL1BSR2Frb2FBejh1YjQ0NGpPaldWczk3N0FKcmV5Ri80emRSZjlQbzVOaXR6UFB2RGovSFYxVkUwWXpyZi92MXZ6TGozSGhLenN1aHh3SUhoenJnclB2bVlnTmZMNExQT1pzazdiL1BqL2ZjeCt1cHJHSG5GbFVCbzF0SDFDL1pjckNvc3hBWUN4R2YxM3FIejQ3cW1FOTlET2NTTzZoTWIyMXhlYXdHenBESnkvWFJTUFI3TzdyWGxNdWhwcGFWdGZyL1NUVnNZNlQrTWlJanMwYlJQcDdUUWxIQytBZXk3dkxyYVBMa3FqOEttMHNET1ltMU9EdC84OFEvNDZtb1pjZW1sSFB2Z3cxdWRsWFJGUjlQcjBNT3dnUUR6bm5zV2YxMGRmWTQ1dHMxaXFTNHE0c3ZmWElPL3ZoN2pkTFpZVjdwaHlSSjhkWFVBYkZ5MmxHQWdnQ3VtWlp5RHp6b2JnR1ZOU2ViL3MzZmY0VkZWV3dPSGYyZjZUSG92a0pCRzZCMUJiQ0JGbW1BWHUvZmFleS80cVZldnZYZXdYa1hGZ29KU0ZaVU9naUs5bHpUU2U2L1R6dmZISkVPR0JFZ2dFTXA2bjRkSGMrYk1QbnNtZFoyMTl0b0FsVGs1cEM5Zmhqa3dpTVNKRXozT0QrM2RHMHR3aVB1OHl1eHNxdkx6cWNyUHA3YTRHQUJiVGJYN1dQN21MZVNzKzRlMHhZdFFGSVhmN3JxRFpVOU01b0wzUHlDNFJ3LzJ6cHVMSlRpWXF2eDhkeUJ1OHZkSFp6YXpkL2JzSm8ySjlHWXplb3ZGOWMva3lnb3FLSzZQNjdPRWVvdUZuSFhyK1BuS3kwbGZ2aHk5eFVMU2d2bjhPR0U4aXg5NWlIWHZ2ZXYrdDJ2V1RMUUhySzNUV3l6RWpCanB6bHpuL1BNUDRGcmp1dTc5OS9qemhlZlo5Tm1uVkRjVEpCVHUyTTVQbDEvS3poOS9PT2puYk8rOGVleisrV2YzeHczWjE5QStmUTc2SEhGa3dreEdyb3VKSnNiTEN5QUxhTGNiWkg1NkhROTNTV3kyV1ZCMlRTMHJDd3JiL0pyV2RpNGxGa0lJSVZwS01wM0NUVlhWM3NCMFZWVVQ5MVZYODcrVXRNWjMwazhMVG9lRDFTKzlpTk51cCs4dHQ5TDMxdHNPKzV6WVVSZVErdnR2N0prN0IzQ1YxaDZLNm5SNmxMb2VTdTZHRFZUbTVIRGVmNS9qN3pmZm9LNjhqQUgzM0V2bkNSUHBlUGJaN2pXZGt4YjhTczY2ZFJqOS9EeWVIMzMrK2VoZWY1V2M5ZXNvUzkrSFgzUW50bjc5RmFyRFFmZXJyejVrMDU2U2xHVCtmdVAxSnNmek5tNGtiK05HQUh3NmRtVENsMS9qSHhlSGIxUTBscEFRd3ZyMjQ1ZGJiOEZhV1FHcXlveHhZMUFkRGpKWHIyYjZzUE1BNkREa0xEcFBuSWhmYkN3ckQ5aitwQ1h5Tm0yZ3VxQUFyM0JYYWJDanpvcTFzcExjOWV2SlhiL2VmVjVJajU3MHV2NEdBTktYTHlkNnFLdkxyN1dpZ3BLa0pBQ00vdjdVRkJlNzFzVHUzdTNxcHZ2MjIxaENRdHpqMkd0cVdEOTFDanUrK3hhSDFVcFpXaHFxcXFJMEtxT3NLU3BpNDhjZmtiNThHYkVYaktiTEpaZFFsWi9IMXVsZkExQzBheWVPdWpyWk5xV05lR20xM044NWdRaXpXUVh5Z2ErQS8ydVB1VVNhVFR5WW1FaXcwZERrc1Rxbmt5bEpTYlJ2MGE4UVFnalJ2aVRvRkFDb3Fqb0llQi9vdXErNm1tbXArOGcvelFKT2dPSTlleWpQU0FkZzV3OC9zUHVuL2VzSEV5Wk1ZTUJkZHpkNVRvY2hRekI0ZTJPdHJEeGthUzFBUlhZVzgvOTFJK2FnSUNaOE5iMUpGdTVBOGVQR29iZVlpUmt4a24vZWV4ZUE0RzdkbXB6bnROdFovdlNUaEE4WXdLaSs3N3FQNjgxbVlrZU9vaW8zRjF0Vk5kV0ZoU1RObTR2Qng4ZWRCVDJRcmJxcS9qcmR1V1RHais3akpTa3BMSHZpY2VMR2pLSFB2MTJscGhxOUhyM0Z3cWgzM3FNeUo1dnlqQXpLMHZlUmVQSEZPT3JxcUMwckk2bCtiYXQzZURqUnc4NUhvOVhpRnhORC9MangySTVnUDFOVlZkbTN4TFdYNSs2ZmZpSzhVWU9uL25mZVJiY3JKN2svYmh6Y3Izam1hZlJtQzk0UkVaU2w3OE5hVVlFcElJQzRDMFpqQ2dqQU55cUtnUGdFem56c2NYZFcxVmJsZWkrMmZ2VWw0TnFTNXB4bm5pVjI1S2o5ODZuUHJDMTY2QUdjTmh1VzBGa0oyNW9BQUNBQVNVUkJWRkE2VDVoSVJYWVdpeDY0SDJ0NU9ZcFdTOUd1WGF4NTlSWE8rYzh6clg3TndsTzB4Y3dOTVoySU1KdWR3SHBjZXd3UFA4elRqb25CUVlIOEt6WUdVek0za3V5cXl0Uzl5VzIyTjZjUVFnaHhzcEtnVXpSa09MOEdPcWRXVmlrZkphZWNsZ0VuUUYzWi92Mzk2c285dDBocENFQU9wTlhyaVI0NmpLUUY4dzliV211dnFjVldWWVdpMGVDMDJ3OGJkR3EwV21KR2pNUnB0Mk92cmtFZjVZVzFvb0thNG1KcWlvdW9yUyszM1RMdEMzUm1NOWwvLzAzUjd0MnNlLy9kSm1PdG4vSStOWVZGT0t4VzlGNWVMSG44VWZkajVxQWd6dnZ2OCt4YnRwUzB4WXNCK092MTF6ai81VmZjNndzMUJqMXhZOFlRT2ZoTS9HSmkzTS9kTm4yNngvVU0zdDZNZVBOdE1sZXZJbjNaVWxTbkUwdElLQlZaV1dTc1dFSFBHMjRnYnZRWWp5eGhjNnlWRlFEMVRYejJTL2x0b2JzWlVPcnZ2eEVRbjlDdzNCT05Ubi9RVXVqNGNlUEpXTG1DNHIxN01BVUdFblh1ZWZTOTlWYk1RVUU0YkRiNjNuSXJWYm01SkMrWVQvNjJyZVN1VzA5MVFUNEFPb3VGYmxkY1NjOXJyL1BJSmx1cktpbXV6NWc2YlRiaVJvOWgwRU1QazdaNEVVc2Zmd3hiZFJVK0hUc3k5SVdYK09PK2UwbGFNSitBaElTbVRhWWFwY0VXUC9Jd0dyM25qMmJmcUdpR3Y5WTA2M3c2Q2pFYXVLNVROTEd1a3RxOXdEM0FScUR6OFp5SFFhUGhocGhPbkIwYzFPempGWFk3Nys5Sll1OFIzRmdSUWdnaFRqV25ZMU5TMFlpcXFqMkFHYXFxOXNpb3J1SERwR1J5VDlPQTgzaXBLU3BFYXpRZGRyc1VBRWRkSFVzZWV4UnJaU1VGMjdiUzVaSkwyVHR2cm50cmorYjB2K3R1TnRRM0htb3A3NGdJTHA4OWw5blhYRVZwY2pKR2YzL3FTa3RSdEZxQ3UzZkhIQlRzRGhKVnB4T253NEZxdDZQb2RQUzQ1bHAyL2ZnREFmSHgrTWZIWS9MejU0OEg3OGRSVjRmUjM1OHpIMzZVVGlOR2tQekxBalo5OWlsVnVibjB1dkZmRExqcmJxd1ZGWHc3Y2pnaFBYb3kvdk12c0ZaVXNPaWhCOUNaekZSa1oxR1JtVWxvbjc2TSsrUlRBS3J5ODVoM3cvVllLeW80OC9ISi9QWHFLemp0ZGhTdEZ0WGh3QzhtRnAvSVNGUlVjS3FvcW9wL1RBeURIbnI0a0srL0pEbVp1ZGRkNDk0aUJWemRiY1A3OTZmVHNQT0pHVFVLazU5L3M1K2ZYKys0amJLMGZReVpQSm00MFdOWVArVURkMlkwZk1BQWhyN3dFdWJBUU5LV0xHYlpFNU1aY005OXJQL2d2Vlo5ZnZ6ajRyajR1eG10ZXM2cHlLTFZNcmxiRjZKY1RZT0tnTE1VUmRrTG9LcnFKT0Q3VlFXRi9DODE3WmpPSThSbzVQN0VCRG9jcEJ2eG5vcEtQa3BPcHNUYS9QWS9iV1ZFV0NqWGRZb0crRWhSbER1UDZjV0VFRUtJb3lDWnp0TllmY0E1RmVpZVhsM045TFIwQ1RpUEEzTlFjSXZQMVJxTmxLYWxZaTJ2SUh6QUFIcmZkQlAydWpvVVJjRVNHb3BYYUtqN3YxcWppZGxYWFVsVlhtNnJPN3cybEtIR0RCOUJkYTllREhyd1liWjlNNTE5UzVaUXZHY1BEdXMyZDFmWnh1TEdqaVZpd0FBaUJnendPRDd3M3Z0UkhYWTZUN3pJblhuc1BHRWlzYU11WU9lUFA5RGw0a3VhbllmQng0ZTY4bkx5dDJ3QlhCbStnZmZlNjM1Y2I3YWdOUmpvZWYwTkpFNjhpTUNFQkxaTW0wYkI5bTFZeThzcDI1ZEdXVnFxeDVpaHZYc2Y5dlVIeE1mVGJkSlYxQlFXRXBDUVFFQkNBcUc5ZWpkWkkzc2dyZEhJOE5mZXdGWlY1YzcrOXIzdGRxb0s4b2s4WXhEeDQ4YTdnL1dZNFNNNDk5bm5pQjg3bHE2WFhYYllPVFhXMGpYQXA3SUlrNGtiWXFJYkFzN3R3QjBOQVdkakZwMjI2WlBiVUxURndpTmRFL0ZwcG1HUVExV1ptNVhOdk95YzQ3S0dNMlQvK3VEU1E1MG5oQkJDdERmSmRKNm1WRlh0QWt3SEJtUldWeXNmSjZlU2VacDFxVDBWVldSbjRSUFovSllOTFdHdHJFVHY1ZFZzNmF2cWRMb3lnWXFDUm52cy9yQzMxN3JXdjJtTnhtYm5VWmFXaG05MDlFRURNVlZWM2Vzc3daV3hQRndwcnppeEJlcjEzQlFYUTFkZlg3U0trZ3JjQkt4VUZNWDlpVlpWTlI1STJsZFZ4YlBiZHg2VGVRUVpERHpUczN1ekFXZXgxY3JVcEdTU0s1c3Z3ejhXYm91TFpZaXJ2UGMyUlZFK1BXNFhGa0lJSVZwSk1wMm5JVlZWWTRIdmdiNjV0YlY4bEp4Q2xqUzZPQ1VjVGNBSkhMTGtWOUZvamt2RzdYQjdZRFplVDlvY1JWRlFtZ2tLeE1sSkM5emRPWjQ0MTlkbURYQ0pvaWlibXptMURpaU5NSnViMWtHM0FRMXdiMkpDc3dIbm5vcEszdCtiUk9VaHl0NlBoVWJsdmR1TzY0V0ZFRUtJVnBLYXJkTk1mVGJnUTZCUFRrMHRYNlh1azRCVENIRkNDallZZUtSckluSGUzaXFRQkV3NFNNQUpZQVd5RFJvTkFZZHAwSFVraG9lRjBxbVpKbFZKbFpXOHNXdjNjUTg0Z1lZdFdzcnEvd2toaEJBbkxBazZUeVAxR2M3UGdBdnlhbXVWTDFKVDJWbFIwZDdURWtLSUp2ejBPcTZLamlMUnh3Y2dDM2dBT05SaTVWcGMzV3pwN1gvb3RiaXRwUUFUT2tRMk9hNENIeWVuWUd0bXZmT3hGdU5sd2VMS3V1NERwRVd1RUVLSUU1clVvSjBtVkZYdEJQd0lETWl2cldQSzNtUXlaQTJuRU9JRXBBSHVUb2luc3l2Z3JNTlZVcnZ1TUUrckJmYUFLK2hjWGxEWVp2UHA2dXVEYnpObHRVNVY1WmE0MkJhUDgzTm1OcnZiNkVaZlQxL2ZodjlOUVlKT0lZUVFKemdKT2s4RHFxcEc0Q3FwSGVCVVZmTHJhdWtiNEUvZmdHT3k5RWtJSVk1S2QxOWZPdnY0cUVBcWNGTUxBazRVUmJHcXFyb05xSTcxOHJJWU5ScnFHbTJCY3pRNkgyU3RzMVpSNk9JS2pGdkVSOTkydjNLNytma0NPSEd0NTVUeVdpR0VFQ2MwQ1RwUEQrY0Fvd0UwaWtKUFB6OTZIbVlyQ0NHRWFHZjV3Q1BBcWxZOFp6dVE0NlhUeFVkYkxPeXRiSnNFb0ovQjBDYmp0SlV3bzdHaGlWQUZzTE54RjE4aGhCRGlSQ1JCNStsaE1mQTAwUEpiOGtJSTBiN21BbjhyaXRLYWRPVk9JRTJ2S1BGOS9QMUlxcXhzay8weVRkb1RxLzFCdkxjWFp0ZTJSVG0wTGlnWFFnZ2gyb1VFbmFjQlJWR0tnWmZhZXg1Q0NIRXNLWXBTcmFycXI0cWlqSWozOXNaZnI2ZkVaanY2Y2R0Z2JtM0ZxTkhRMWRjWGcydjdvaldLb3FTMzk1eUVFRUtJd3ptUmZwY0tJWVFRUjBWVlZYOWduMU5WZlQ5TVRtRmRjVWw3VDZsTlJaaE1QTkd0Q3o2dWJXR0dLSXJ5VjN2UFNRZ2hoRGljRTZ0bVNBZ2hoRGdLaXFLVUFsTTFpc0k1d1VHbjNDKzVVZUZoRFFIblRBazRoUkJDbkN4T3RkL0hRZ2doeEh2QXZoNStmZ3dLQ216dnViU1pPQzh2aHJoZVR6SHdTanRQUndnaGhHZ3hDVHFGRUVLY2F2S0I2VHBGc1Y4VkhVV0kwZGplOHpscVpxMldxenRGWVhJMUVQb2RWOU1rSVlRUTRxUWdRYWNRUW9oVFN2MFdJdE9BOWI0NkhaZDBpTVNrT1hsLzNXbUE4ME5ENkdTeEFHUUNIeXFLVXQyK3N4SkNDQ0ZhN3VUOUxTeUVFRUljaEtJb1NjRHJpcUxReDkrUC9vRUI3VDJsSXhicjVjWHcwQkQwcnNENUkrRFBkcDZTRUVJSTBTb1NkQW9oaERoVnpRR2V0dWgwWEJzZFRiakoxTjd6YVRVL3ZaN2JFK0lJY3BVSS93cThXWi9KRlVJSUlVNGFzbVdLRUVLSVU1YXFxa2JnZjhDa2NwdE45MkZTQ25zcUtuQzI5OFJhSU14bzVOYjRXT0s5dlozQUN1Q3krbjJYaFJCQ2lKT0taRHFGRUVLY3NoUkZxUVArQTZ6eDBlbTRMaWFhTHI0KzdUMnR3d28wR0xndUpwcFlMeStBZE9CSkNUaUZFRUtjckNUVEtZUVE0cFNucW1vMDhMdXFxbDFLYkRZK1MwNWxaMFZGZTArcldhRkdJM2NseEJGbHNhQlJsRXBnRExCR1VaU1RJVUVyaEJCQ05DRkJweEJDaU5PQ3FxcWh3RS9BR1hhbjAvQkxUaTZMOHZLcHNOdmJlMm9BR0RRYXpnd0s1S3JvS014YXJSTklCVzVVRkVVYUJ3a2hoRGlwU2RBcGhCRGl0RkdmOGJ3VGVNRG1kSnAybEpjelB6dVhwTXJLZHAxWGtNSEFwUjA3MEQvQXYyRXZ6dStBVjRFdGlxS283VG81SVlRUTRpaEowQ21FRU9LMG9xcXFDVmZKNmhSVlZTUEw3WFlXNXVTeW9xQ1Fhc2Z4YlF5clV4UUdCZ1J3Y2NkSVFvMUdGRVdwQlI0QnZsSVU1Y1NzL3hWQ0NDRmFTWUpPSVlRUXB5VlZWUWZpeWlhZUF4anlhbXY1SlNlWHJhVmxsTmxzeDZ6RHJRTDQ2SFZFV3l4TWpJeWdzNDhQZ0FQWUJUd08vQ0xaVFNHRUVLY1NDVHFGRUVLY3RsUlY3UUJjQlZ3T0RBRDBLWlZWYkMwclkyZDVCZGsxTlcyMjV0T3MxUkp1TXBIZzdVVy9BSCs2K1BpZ2NUVUgyZ3Y4RE14UUZHVlRtMXhNQ0NHRU9JRkkwQ21FRU9LMHA2cHFJSEFCOERyUTBhbXExRG9jVkRzY3BGWlZzYVdzbkIxbDVSUmJyYTBhMTZMVjBzWEhoNzcrZm5Uejg4V3MxV0xTYU5CcE5BRFp3THZBdDBDT29pakh0N1pYQ0NHRU9FNGs2QlJDQ0NFYVVWWDFibHpaejJqQUgvQUJGSWVxa2w5YlM2M0RTVlpORFRiVlNZblZUcW5ORllpYU5Cb2l6Q1lBb3MwV0RGb05vVVlqUmxkaklCV29Ca3FCQW1BbThLcWlLQ2RHNjF3aGhCRGlHSktnVXdnaGhEaUFxcXBlUUdlZ0o5QVA2RjcvcndPZ2JjVlFoY0FPWUJ1d3NmNy9keW1LVXR5bUV4WkNDQ0ZPWUJKMENpR0VFSWVncXFvQjhLdi9ad0Y4Z1M2QUNlaVpuWjN0bDV1Ykd4QVNFbElhRlJYMUoxQUQ1QUtaUUIydTdHYVpvaWcxN2ZJQ2hCQkNpSFltUWFjUVFnaHhGRjU1NVpYSkdvM21aYWZUK2R6a3laT2ZhZS81Q0NHRUVDY2FUWHRQUUFnaGhCQkNDQ0hFcVV1Q1RpR0VFRUlJSVlRUXg0d0VuVUlJSVlRUVFnZ2hqaGtKT29VUVFnZ2hoQkJDSERNU2RBb2hoQkJDQ0NHRU9HWjA3VDBCSVlRUTRrU25xcW9SOEFMMHVMWktBZGVlblZIejU4L3ZtWlNVVkJ3VkZSV3JxdW9vWUUvOTQxYkFCbFFETllxaXFNZDcza0lJSWNTSlFMWk1FVUlJSVpxaHFtb0lrQWowQUhvQmZZQUlJS0h4ZVE2SEE0ZkRnVmFyUmF2Vk5uNG9IY2dEdGdHYmdhM0FYa1ZSTW83RDlJVVFRb2dUaGdTZFFnZ2hSQ09xcXA0TjNJb3IyQXpGRldqcUd4NHZzOW9vczltd3EwNnlhMm85bmh0c05HRFI2dkRWNi9FMzZCcy9aQWZ5Z1FJZ0RaZ08vS3dvaXVPWXZoZ2hoQkRpQkNCQnB4QkNpTk9lcXFvR0lBcDREcmhHVlZVY0tqaFVKMlUyTzl2S3l0aFlXc3J1aWtwc1RtZUx4dFFBMFY1ZTlQZjNZMUJnSUg0R1BUcEZRYXNvS0lvQ3NBWjRGRml2S0VydElRY1RRZ2doVG1JU2RBb2hoRGh0cWFycUM0d0ZMZ011QVB4S3JWYTJsWld6cDZLU2pKcHFzcXByc0tsSHR4eFRBNFNaVEVSWnpNUjZlZEhYMzU4d2t4RkZVV3FBNWNBY1lKYWlLQVZIK1pLRUVFS0lFNDRFblVJSUlVNUxxcXAyQXY2REsrRDBxN2JiMlZCU3lyTDhBakpyYXFocllVYXp0YlNLUXBqUnlPRGdRRWFFaHVLbDB3SFVBVXVBeVlxaWJEa21GeFpDQ0NIYWlRU2RRZ2doVGl1cXFtcHdOUVA2QWVoamRUalpVRnJLRHhrWmxGaHR4M1V1WGxvdFl5TENPVDgwcENINHpBYXVBMVlxaW1JL3JwTVJRZ2doamhFSk9vVVFRcHcyVkZYMUF5NEhYbldxYWxCbVRRM3pzM0xZVUZxSzR5aExhSTlHb284M2wzYm9RTHkzTnpxTlVnTzhCbnlpS0VwMnUwMUtDQ0dFYUNNU2RBb2hoRGd0MU8rMU9RV1k1RlJWNzNYRkpjek95aWFuOXNUbzRlT3Yxek02UEl3UllhSG9OUm9yc0JLNFNWR1U5UGFlbXhCQ0NIRTBKT2dVUWdoeHlxc1BPTDhHcnJBNW5Tekl6bUZPZGs1N1Q2dFovUUw4K1ZkTUozeDBPaFJGMlFVTVZSUWx2NzNuSllRUVFod3BDVHFGRUVLYzBsUlZEUVZlQjI0b3Q5bjRLU3ViNWZrbmRwUFlPQzh2Ym82TEljSmtRbEdVdjRBYkZVWFowOTd6RWtJSUlZNkVwcjBuSUlRUVFod3JxcXJxZ0h1QnEyeE9Kek15TXZtem9MQzlwM1ZZcVZWVlRFdmRSN0dyc2RFWndNdjEyN3NJSVlRUUp4M0pkQW9oaERobHFhcDZKVEREN25UeWNVb3E2NHBMMm50S3JSSnVNdkZrOTY1NHV6cmJQZzI4ckNpS281Mm5KWVFRUXJTS1pEcUZFRUtja2xSVlBSUDR3dXAwTWk4NzU2UUxPQUZ5YTJ1WnZpK2RTcnNkNEhsYzI2a0lJWVFRSnhVSk9vVVFRcHh5VkZVTkI1NVRWZFd5czZ5Y3hYa25ieCtlRGNVbHJDa3NhdGpTNVJGVlZYdTI5NXlFRUVLSTFwQ2dVd2doeENsRlZWVUZtQVNjVyt0ME1pOG5oeXJIeVZ1UmFsTlZGdVRrVW15MUF2UUU3bEJWVmQvTzB4SkNDQ0ZhVE5aMENpR0VPS1dvcXVvUExBSDYvWlNSeGJ5Y0UzTnJsTllhR09EUEhRbnhhQldsRURoTFVaUzl4K0k2OVFIdElPRHlZekcrRUVLY3h2WUNIeXFLb3JiM1JJNDNYWHRQUUFnaGhHaGpWd0s5OTFWVnNUQXZyNzNuMG1ZMmxKU3lyYXlNUHY3K3djRE53T1Mydm9hcXFnYmczN2pXajRhMDlmaENDSEdhc3dOZkFaWHRQWkhqVFlKT0lZUVFwd3hWVmIyQjF3RHRMemw1Mkp6T05oM2ZWNmVqWDRBLzNmMThpVFNiQ2RBYk1HazFPRlNWYW9lRDNOcGFraXNyV1Z0VVRIcDFUWnRlMnduTXo4Nmh1Njh2ZW8zbWNWVlYzMU1VSmJ0Tkx3STNBQzhEQVZ0THl5aTAxclh4OEVJSWNmcFFVT2pyNzRlL3dkQnc2RTJndWgybjFHNGs2QlJDQ0hFcXVSVHdTNjZzSktXeWJXOGtYOXdoa3ZHUkVlaVVwaXRUdElxQ1FhUEJYNitucTQ4UDR5TWkyRkpheHRkcCt5aDByY1ZzRTlrMXRXd3FMZVdNd0VDQWgrdi9IYlg2a3RwTGdVL3NUcWZ5ZDFFeG42V210Y1hRUWdoeFd0SUF3MEpET0RNb0VGd1p6ZytCRnhSRmFkdTdvU2NKYVNRa2hCRGlsS0NxcWc2NFJGVlZraXFxS0xIWjJuVDh6ajdlelFhY0I5UGIzNC8vOU94T3BOblVabk9vZGpqWVVWYmVrTUVkcnFwcTZOR09XVjlTZXd2d2dkM3BWSllYRlBKOVJzYlJEaXVFRUtlMVlhRWhYTkt4QXlhdDFnRjhBRHlyS01wcFYxYmJRSUpPSVlRUXA0cEVvS3RkVmRsVFVkR3d4VWk3OHRIcHVDTSt2azNIVEttcXB0YmhCSWdHem1xRElhOEhYZ1NDL3l3czRxZk1MQ3J0SjIrM1h5R0VhRy9qSXNLNElxb2ozanFkQTNnSmVFcFJsT0wybmxkN2t2SmFJWVFRcDRvZVFFU2QwOG51aW9wamRwR0N1anAybFZlUVUxdExyY09CUWFNaDBteG1RRUFBWGpwdGsvT2pMR1lTdkwxSmFxTnkzNnlhR2txc1ZuejBPaCtnbTZxcWM0NmtFMko5U2UwazRETzcwOG5mUmNWTVM5dlhKbk1VUW9qVGtRWTRQelNFQ1pHUm1MUmFHekFGZUZWUmxLcDJubHE3azZCVENDSEVTYSsrdExZNzRKTmFXWFZNOXVYY1ZsYk9UNWxaSkZjMi83ZkREK2taUE42dEsxRVdjNVBIT3BoTmJSWjBPbFNWamFXbFJIdFo5TGoyN2ZRQnlsc3pSbjFKN2MzQWN6YW5rK1g1QmN6SmJ1dWVSRUlJY2ZwUWdCRmhvVnpVSWJLaHBIWUs4SndFbkM1U1hpdUVFT0pVWUFINkFKcGpsZVg4TlNmM29BRW5RSlhEd1crNXVjMCtwbW5GV3RDVzJGcFcxdkMvM1FIL0l4akNYVks3b3FDUW43S3lUNW1TV2x0TkRacysrNVRkUC8rTXJmclFUU0xWNDF5Q2JhdHlmZjNZYW1vb1NVN0cwY2Jyamh1elZsU1Erc2NmeDJ4ODBYSk9od1BuTWJnUjFoWktrcEthSEN2YXZidk52emNjUjlCUUxYZjlla3BUVTVzY3Q5ZldrcnR4QTQ2NjVydHIyNnFxcU1qS0ltZmRQK3laTzRmQ25UdGFmZTNXVW9BTEk4TzV0R01IdkR4TGFrdU8rY1ZQRXBMcEZFSUljU293QXJFQUcwcEwyMjBTMW9OczBaSlgyN1piajJSVVZXTnpPdEZyTkpGQTA5VHFRZFNYMU41QWZVbnQ2cUppcHU5TGI5VzFIVFlicTE5NmtaeC8xbEpYVm9ZbExJek9GMDZrMTQwM29pZ0sxb29LdmgwNTNIMys4TmZmSlBxODh6ekcrT1ArKzhqNmF3MEEzU2RkeGFDSGpxNEpiL0dlM1pSblpnS1EvZmRmN0prOUcrL0lTSXgrdmg3blJRNGFqTUhiMi8zeFArKzhUZTc2OVF4NytSVjhvNklBMlBIOWQ2eDkreTJHdi9ZNjBVT0hlVHgvMDZlZnNPbXpUMXM4cnd2ZW4wTGtvRUVBYlB0bU9ydCsvSUVSYjcxTjhpKy9zTzNycnpqditSZXdCQVhqSHg5UGRYNGUyV3YvQWNBU0VremM2REd0ZnlQcTJXcHFXUHpJdytSdDJraE5jUkZHUHovU2x5MXI5dHd1bDExRzVCbURtbjFzeWFPUGtMNWlPZVAvOXpraFBYczFlMDdTL0htc2V2NjV3ODdKcDJOSExwdjFNd0RsNmVsay9mMlh4K09acTFhUjlkY2F1bHg2R2Y1eGNSNlBSUThkaWxkb0dPdW5mTURXcjc1c2R2eSt0OXhLMzF0dlk4K2MyYXgrNlVXNlhuNEZaejc2R0FBMVJZWE1HRGVXMEQ1OUdQZkpaMDJlMnpEdTBPZGZKUGFDQ3p3ZTI3ZHNLWm1yVnRIcmhodnhqWTcyR0svVCtjTTUvNVZYUGM2M1ZWVlJ2SGN2djk1K0t3UHZ2WitlMTExSDByeTUvUDNtR3d4KzlERVNKMTUwMFBkbzl0V1RLRTFKT2VqakFKYVFVSzZjditDUTU3VFVrc2NmSTJQbENvYTk5REtkaHAwUFFON216U3k4NHpZQ09uZm1ndmMrd09TLy81NVc5dHExL0g3djNZY2ROK0tNTXhqOXdWVDN4NldwcVN5NCtkL0VqaHJGV1U4ODZUNis0cG1uU1ZtNGtHc1dMY0hnNDBQZTVzMEVkKytPVnErbnJxeU0zKys3aDdEKy9SbjkvaFNQOFRkOTlpbmJ2djZLQVhmZFRhZmhJd0F3QlFaUW1aWEYvSnYramZPQW16bVJnd1pqcjZzbGYvUG1Kbk85NnJjL1BGN2prZERneW5DT2k0aVFrdHBEa0tCVENDSEVxY0NJcTdFT09UVzE3VElCcmFKd2ZtalRackxsTmp0NzJqajdhbFZWOG12cjZHQXhod0lCTFhsT2ZVbnQ3Y0FMTnFlVFpma0Z6TWxxZlVtdG83YVdsTjhXNGg4Ymk4SGJoOUxVRkRaOE9BV3RRVStQYTY1dGNuN2E0ajg4Z3M2NnNqS3kvMW5iNnVzZXlwNDVjOWcxODBlUFk1WFoyU3g3WXJMSHNZbGZUeWN3c1l2NzQ0eFZLNmtyTDhjVUVPRE9palprSHgxMVZvOU1xYzVzeGlzOG5OQStmVHpHTEV0TG82NnNETi9vYUV3Qm5wOEtnNDhyd00xWjl3OGJwazdCdDFNbjdOWFY3Snp4UFZxamtUOWZlQjVIWFIzRFgzdURxdnc4MXIzL0xnQWhQWG9lY2RCWlcxTEM0b2Nmb21EN05nSTdKOUw1d2dsc21mWUYrNVl1YWZiOERrT0cxTC9lT2xZODh4K1B4eG95Uk91blRzWG91eitBNzNEV1dVMkNwL0FCQStrd2VIQ1Q4VlZWWmNPSFV6Mk9GZTNheGQ5dnZON3NmSGIvTkt2Sk1iOU9NWGlGaHVFYjNZa09adzd4ZUt3eUo1dXlmUWRmaTd6aHc2bGsvdmtuQU1WNzl6THZ4aHVhbkZOZGtPODY5Nk9wN0prNzJ5TmcyajFyRnRsci95Wm0xQ2cyZnZJUkhjNDZ1OW5YQ2FBNm5YdzdhZ1Q5NzdqVDQ5aU9HZC9qc05sdzJteWsvdjY3eDNOQysvYkY2NENmRzhFOWVtQUpDdlk0NXJEYnlGcTkrcUN2c3pWc05UV2dxblE4Nnl6U2x5MWwremZUaVRqakRKdzJPNnVlZXhiVjZTUzBkeCswQmdPMm1ocjBacy83V3VhZ0lBSTdKell6Ym5XVHdNNWFWY215SnlhanFpcWRKMTdNOHFmK0Q1M1p3dGxQUHVVK0ozUE5hbmIvTkl1OGpSdUpIenVPYzUvOUwybUxGK0cwMjZrcEtHVDVVLzhIUU1UQU0vQ083TUQyYjc4QllQM1VLYXlmNmdwSXovcS9Kd2xNVE1ScHM5SHhuSFBKWExXU0h0ZGV5L1p2dmlGdTlHajJ6SjFEUUVKbkFoTVR5Vmkxa29SeDQ5bngvWGRIL1Y0MlUxTDdIdkNpQkp4TlNkQXBoQkRpVktBRkF0T3JqdCtlMndwZzBHZ0lNaHJvN08zTmlMQ3dadGR6ZnJzdkhmc3hLT01zcUt1bGcrdDZQWUMvRG5NNndFM0FjNER2aW9KQ2ZzN0twdVlJU3Y1MFpqT1h6ZndKNzhoSUFGYS8vQko3WnY5TTNzYU5Ia0duZDBRRU5VVkZaS3hjaWNOcVJWdS9PZnErWlV0UkhRNjhJeUtwekduYmRhU0RIMzZFZ1BpRUpzZTNmdldsTzdQYW9IanZYaW95TTBtNDhFSit2dUp5YW9xTFBCNWYvdlNUSGg5Zk11Tkg0c2FNcFRRMUJhL1FNTHBmZFRVQVN5Yy96cjZsUytoejB5M0VqeDBMd045dnZrRkFmRHpCM2JwVGxwYkc0a2NmUVcveFl0aUxMN0YwOHVQb3pHWkd2Zk11dTJiT0pIMzVNc3pCd1lUMTdVdDQvd0VBNkV4SHZzM09vb2NmcEhEN2R2eGlZaG41enJ2b3Ziem9lOHV0OUxyaHhtYlAxOVpmeStsME5ubVBHa29pQzdadFJkSHNYNUhsSFJIUlpKelNsR1JxUzFyV25MUFQ4T0ZjZS9ZeWFvcUtLTnE5bTVUZmZpVmo1VXJBRmJ5RzlPaEJZR0lYQXJza1lna09RV3MwQXRCNXdnUTZUNWpnTWRhMjZkUGR3WHB6REw2K21JT0RZQzlvZGZvbUFSNjRzcE0xUlVVWWZQMndCSWU0ajFmbDU1R3o3aDlDKy9URjZPdEw2aDkvWUE0TWNnZWRkZVZsSk0yZlI4SDI3U2dhaFQ0MzNZenFjSkMyZUJFQXliOHVvSERuZG5mMjhxL1hYbTF5N1JGdnZkMWtUcjF2L0ZlVExIdHRhU25mang1MTBOZlpHajllT0E1cm96WG0rVnUyOE8zdzh6M08yZlhqRCt6NjhRZDBaalBYTFZ2aDhWaDQvLzRNZmVHbEp1T1dKQ2N6NTVxcjlzKzVySlRGRHo5RWFXb0tYUysvZ3Nxc0xNclMweW5ldlp1d1JqZHZWano5RkQ0ZE85TDlxcXZwZWQzMTJLcXEyUHo1NXlnYURaVzVPVlRtNW1DdnFhRThNNHV5Vk5kN2VlNS9YZG4xdFcrOWlkTm1KNnhQWDJ3MXJwLy9DZVBIazdscUpTRTlld1Bmb1BmeUFzQVNIRXh3OSs3ay9QTVA0ZjM3SDNYUTJWQlNXNS9oZE9ENitmcUdvaWpIN3hmUlNVU0NUaUdFRUtlQ1BnRGx4M0NOWElPcEEvcGgxamJ0VW51Z0dvZUQ2V25wL0YxOGJMcms1OWU1MTBoRkh1cTgrcExhbTRFUDdVNG55d3NLVzExUzI1aEdwM01IbktxcVlxdHkvZkhxRnh2cmVWMm5rNUNlUGNuZHNJR3NOV3VJSGpvVWdOUkZmNkJvdFFSMzc5NXMwRmxiVWtMK2xpMTBHRExFSGFpMjFMb1AzdmNJamhvMHQ1NHNiWkZydldQa29NRVlmZjJ3VmxhU3YyVXpaV2xwN25QQysvZkhwNk9yN05iZzQ0MjF2SnprWDM2aHJyeWNvSzdkQ092YnQ4bTRLYi8veHM0ZlptQU9DaUo2NkRDOHdzUHhDZzFsNEwzM1VaR1ZSV2p2UHV5ZE41Y0Z0OXlNNm5TaWFEUXNmZnd4cnB5L0FLT2ZYNnRlYjNQNjNIUXptejc5aEhQKzh5eExKejlHL3p2dUltTGdRSGZnZGpENlpvS0xodkxhTVZNL1BHaDViWVBRUG4ySkhUR3l5WEZWZGJMaVAwODNPVDdudW11b3JHOWVwVE9aNkh6Unhmakh4bEs0WXdkcGl4ZTV5MmhqUm94azJFc3ZBMUNWbjgvNktlOTdqTlA0ODlXY250ZGVSL3lZTWN3WU54YWQyWVIvTTFzWTFaYVdVSjZSVHM5cnJ2VW9yOTAxODBkVXA1TzRDeTZncHNoMVV5TDduN1h1REhEdSt2WGtybDhQUU9UZ002bW9mejFGdTNZQnJ2V1NKVWxKbUFPRGlCc3podDAvLzBUbkNSTkpXakNmTHBkZXhyYXZ2MExUek0rU0hUTm1rTDU4dWNleEkxa1RlVEN4bzhmZ3FLMmxZUHQyeXRKU0NldlhENS9JRGdEWXFxdlp0M1FKQmw5Zm9zODlyOW52UWFmZDBleDZhVWZkQVZVbUtoVHVjTDFYdTJiK3lLNVpNekY0ZWFFem1majd6VGNKNmRrVGdGSHZ2a2VITTRldzdQK2VZTkhERHhKMTdubFVGK1F6NE81NzNEZEx2aHMxRW8xR2d6a2tCR3RaT1h2bnprVjFPckJXVmpMOHRkZnhpNGxwc25aVG8zWDlMRGdXYTdlYkthbDlEd2s0RDBtQ1RpR0VFS2NDTTBEcGNRZzZEMmRmZFRYcmkwdFlsbDlBaGQxK3pLNVRzTCtKeGtHRHp1Wkthbi9LekRycWEyZXRXYzJXYWRPb3lNNmlwcWlJbUJFajZYV2paeWJOWWJQUmFmaEljamRzSUczSklxS0hEcVcydEpUYzlldUpHREFRZmFPMWxZMnRmUFlac3Y1YVE2OGJiMlRBWGZlMGFsNkRIbnlZd001Tk01MmIvL2MvTWxmLzZmN1k2WENRdEdBK0FCcTlualB1ZndEVjZXVFdaWmRnOFBYRldsNk8zc3NMVTBDZ1J4a2d3TmxQUGMzaWh4OWkrZE5QTW5INk54NlBGZTdjeWVvWFgwQnJOREw4OVRmZDViYmpQLytDclY5T1krdVhYeExhcHcvK3NiSEVqUjVMK3ZLbFJKNDVoS1I1ODlqOTB5eXkxNjUxejJubzh5KzA2clUzaURyblhDTFBHTVNpUE5rRU93QUFJQUJKUkVGVVJ4NmlZT3RXTXY5Y3hlNmZaalZaNTlaQTBXbzQvNVhYV1BQS3kwMGVLOTY3RjRDdFgzK04rWURTNGZBQkE0a2R0VC96bHJscUpkbC90eVRoN3NvODY0d21GSzBXMzZnb2dycDFBMVdsTkNVRm5jbEUrSUNCK0hXS0lYL3JGbXBMUzBoZnZvem9vY09vek00bVplSENscjRWVFZRWEZEU2IzV3J1dmFuTXpXWEg5OThEcnZMb2ZVdVhBbENha29LbFBqTVoxSzA3Wno3eUNBdnZ2QU90MFVEUnJ0MEVKaVl5OEo3NytQMitlK2gvNTEyVXBhWFI0YXl6U1AzOU40Szc5MEIxT2pFSEJlRmZmNU5HbzlNM3VYYnUrblZIL0JwYllzaGpqd091TEdGWldpcGRMNzNjSFd4WFptZXpiK2tTdk1QQ09lYy96elQ3L0gxTGx4eTBYTHN4azc4L1p6LzVGRFZGUlJoOWZUSDQrcUhSYWlqY3RZdllrYVBZTzJjMjJXdi9adGVzbVdULy9UZVpxLy9FT3pLUytORmoyUExGNTJ6NjdGTTJmLzQvQmozME1Db3FJYjE2MGZmVzIxZy9kUXE3WjgzRTRPUER5TGZlYmxKeTNVQ3BEK2lkOVQrSGE4dktLTnUzRDRmTlNuRXpEWlJhU2dGR2hZVXhvVU5FNDVMYTV5WGdQRFFKT29VUVFvZzJGR2d3RU92bFJaWlBEUnRLamwxVG80TTFMVHFBdTZSMmFYNEJzN095cVczWjh3NnBwcWlJdkUwYkFkQWFERGhzVm14VlZSaTg5Z2VTcXNOQnpQRGhySDM3VFRKV3JNUlJWOGUrcFV0Y3gwZU9wR0RidG1iSGpoNDZsSnFpSWlJR050L2M1bEQrZnZOMWxHWTZCVGY4MFZtNGF4ZDVtN2RnOFBhbXVxREE0NXkwUll1b3pNNm04NFNKN0owM2w1amhJMGhhTUoraTNic0o2ckovSFdqVU9lY1NOM1lzS2IvK3lwNmZmL1lZWTgwckwyT3ZxMlBvOHk4UzBxT0grM2pKM3Ixc216NmR5TUZuRXRTbEN6dG1mTSt1bVQ5aXJTaW5LajhmUmRGUWtweE14cXFWT0cwMkRENCtyWDd0amEyZk9vV2N0V3V4aElUUTcvWTcrRzdVaUlObXlocitNTi85ODA4SEhTOTkyZEptbnhjN2FoVCs4UWtITGQxdHpPaTN2MWxMK3ZMbGxLYW00QjhYaDcyMmx1TGR1N0ZWVjFPVm00dlIzeDl6WUNBQUJtOXZjdGV2SjdSM0g2S0hEcU8yMU5VSU5HN01HQVk5Nk5sOHFpVWx5ZjV4OFp6MXhCTk5qdSthT1pQa1gzL3hPTGJ4NDQvYzNWSEQrdzlBNytWTjB2eDVkTHR5RXIzLzlTOW1qQnVMZDNnNElUMTc0YlRiMFJvTUJIWHRndXE0MEoxVjF1ajBuUDNVMCtSdDJrakd5cFdjK2VoajdKMC9IKy93Q1BmWFpPTk00b1ZmZklsNm1PL1A1akw1eDV0UGh3NkVEeGpZNUxpMW90d2RuRGNvM0xHanlYcHJnTVFKRStsMjFWVVU3dHhCM29ZTjVLeGJoeVU0aERQdXV4L2Y2R2owWmpOaC9mdVR1MzQ5cXQwT3FrcGxiaTR6TDVxQXRiSVM3NGdJL0dKam16U2RhcXdoaSt5cy85b3Yycm1Eb3ZwczZLWlBQajZpMTY0QUV5TWpHUnNSaGxGS2FsdEZnazRoaEJDbmdvN3RQWUVHUGpvZC9RTDg2UmZnejg3eUNxWWtKVkYxbkxjak9iQ2tka2wrQWQrbFo3VForQWtYVGlCKzNIZ3Fzckw0NTkyM3lWaXhBbXQ1QldNLy9zVGpQSE5RRU9IOStwT3o3aCt5L3Y2YnRNV0xVTFJhb29jT08yalEyZVhTeStoeTZXVkhOSy9CRHo5NnlFem42cGRlUkcrMmtIanBKUjZQMjJ0cjJmRFJWUHhqNHdoSWNEMi93NUFoWkt4YXllcVhYbVRjcDUraDBldXgxOVFBMFAvMk93bnUybzNPRXk5aTViT3ViSkREWnVYY1o1OGxhODBhT3A1OU5yYnFhaFNOaHRyU1VwWk9maHpWNFNEcTNIT3B6cy9IRkJCQWVQOEJGR3pkU2xEWEx1UnQyc3laano2R2QwUWs2OTUvbDFIdkhIeU40dUZzK1BnamR6YlBLelFNbmNuRVZiOHZndm9TUTRmTnl2Y1hqTUlVR09qcUpsc2ZwRis3ZFBsQngyeU9ScTluNFYxM1lDMXZlWk9zbElXL2N0YVRycld5aWxaTG41dHVZZFZ6ejNMMjAvOUJRV0g1MDArU01HNDhmVys5RFlDY2Y5YXk1TEZIM2MrdnJiK0pZL0QyYVZMMnFiU2c1TDBrYVM4TGJyNnB4ZlBWNkhRNDdYYk13Y0YwN2RXTHBQbnpQRzVxT0d3MlNsS1NVWjFPZEVZVGdaMFRNZnI0dXRmR3BpMVpSR1ZPTm1sTEZ0ZG5OK01vMnJtRHZyZmU1cjRKb05IcnNWVlZOZHNCT0xoSEQwSjc5WEpuWEJzYjh2amtKbzJyV21MVC96NGpiK01Hd05WRkdHRHp0TS9aTTNlMjZ6WFZ6NnM4SzVQZjdya0xnUGd4WTBtNGNQOWEydUR1M1p0VUFJQnJUZWVCUVdlRENWOU54K2pqdzVZdnYyRFBiTmUxS2pJeWliMWdOSWtYWDRKV3I2Y3lPeHV2UnV1RjQwYU5wcVErMjY0Nm5maEdSUkdZbUloL1RBenJQbmlmck5XcldmdldXNWo4L1FrZk1OQzkxcmpoYzZUUkcxQzBXbXoxemVYQ0J3eGs2UFBQdThkUFc3S0U2b0tDRm5ldjFTb0tJME5ER3dKT0thbHRKUWs2aFJCQ25BcU8yKzMvNlducDZEUUtDbURVYWdreEdrbjA4U2JhWW1seWJqZGZIeDd2MnBVWGR1eHNhV2J5cUttcWFnVHVBSjZ6T1owc3pzcy9vaTYxaDZOb05QaEdSZEgzbHR2SVdMbVN2TTJibXMybXhZd2NSYzY2ZjBoZnZveThUWnVJR0REd3FMY29hR3pXcFJkVGxaY0h3TnEzM3p6a21zN0F4RVNHdnZBaVphbXBWQXpMY21mdy9ubm5iU3F5c2pqMzJlZW9LM01GTmhxZGpoN1hYTXY2S1IrdzV0Vlg2SC9uWGZ3d2Zxekh1R3ZmZnN2OS82dGYzRjhPKzgrNzd3Q3ViVUtHUHYrQ3gvcTNrSjQ5c1ZaVVVMQnRHNVU1MlVRTUhFajhPTTl4ajVUcWRMSjM5bXdVclJhMVVaT294dDFITlhXdTRFeEJRZC9vYTFadnNaQytZZ1YvdmZZS0ErNitsL2l4WTluNTR3OXMvT2hEQXJ0MHdTKzZrL3RjN3c0ZDZIWDlEZWhNWmxlSDBlSmlkM1lTVlNWL3l4WjBGZ3VCblRzM21hT2kwVEwrOHkrb3lNeGs0UjIzNDdCYVdmSDAvZ0JtKzdmZnVMdVRLbG90Ti95NXh2MDViY2gwN3ByNVk1UHNXZStiYnFiLzdYY2M4djBKN0p6b0Rub2IyL1hqais1eTZ3YVJnd1pqQ1E0KzZCWXRBSFdscGN5NTJ0VTR4emU2RTl1Ly9ZYU5IMy9rZnJ4dyszWUt0MjhIUldINGEyK3dhOVpNQUtMUE84OWRTdTJxRkxDeGIra1NGSTNHbFNWVlZleTF0YWdPQjViZ0VQWXRYWUpHcjBlajArR3dXbEVkRHM2NDczNDRncUN6UENQZGZjT240ZnVpSWpQVHZiN1dmWE9pdHRaOVhuaS8vaDVqcEMxWlFzWXd6MjJRZ0VObWFmOTQ0RDRVRkd6Vis1dTZKdjB5bjVTRkN3bnNuTWl1bVQrU3RuZ1IzU1pkeGFBSEhxeWZ5djd4R3RZL3g0MGV3NUpISDZhbXFBaWZqaDBwMkxhVjZvSUN0RVlqNXFBZ3dQVzlDNjdnMCtUdlg5L2dTa0YxT0RBMzZncThZOGIzbENZbk0yUnkwK3ozZ1JSZ2JIZ1lZeVBDTVdxMWRxU2t0dFVrNkJSQ0NIRXFhTHMwM21Hc0xpcHE5bmk4dHhlM3hzY1Jka0REbGlpTG1Za2RJcGlaY2ZScktWdm9kdUMvMUpmVXpzMXVtNUxhQm9VN3RtTUpEY01TN1ByakxiYythMkx3OGtLajF6ZlpzTDNUOFBQNTYvVlhTZjcxRjNkcDdlRTRIWTVtRzZ3MHA4T1FzN0JXSHBCdFV5Rm4vVHBxQ2dzOURwL3oxTlA0UlhmQ0hCU0VSbThnZmRsUzl2ejhNOWxyLzhhdlV5ZWl6anVYM1QrNXlrd2RkVlk2VDd5SUhUTytKMm4rUEx3aUl1aDQ5amxOcmwrMGF5YzFSVVVFSmlaaUNmSHNRbW9KQ1NhNGV3OUd2UEdXZTMvRERSOStpTDIyaHJyeWNwd09oenNyNWhjVDIyVHMxbEkwR2pwUG5JaGZiQ3dyRDlqK3BDWHlObTJndXFBQXIvQXd3UFVlV0NzclBScm1nR3RMbDE3WDM4REl0OTRHWU9iRkUzRlliWXovN0grb0RnZGZuM2NPSmo4L0VzWmY2REYrV045KytIVnlCYS8vdlBzTzFxcEtCajM0RURxem1lSTllOWcxODBjNm5IV1dlODlJUmFOeEJ4QUFYbUZoZERwL3VNZVlSYnQyVXBtVDQ3SC9hbU16TDU1SWJZa3JXQzFKVG1MaG5VMEQwNFkxbmF1ZS95OS92dlFDWTZaK1NQellzU1RObjNmSTk4c1NFa0tQYTYvRmFiTVRQM1lzaFR0M0VISEdHUmo5L0VoYnRJaWUxMTFQN0tnTEtFMUp3VlpaU2RyaVJZVDI2VXRnWWhkM1JyQnhnNmVRWHIwWTk4bG5sS1dsOGZPa0t6eXVOZkNlZStsKzFkVXNldWhCTXY5Y2RjaDVIY3A1eis3UHFQNXkyNjNrYjk3RW1BOC9kcGVEVjJabk0vT1Npd2lJVDJpeVpybUJPVERRWSt1aEJyYnFLdkkyYm16Mk9RUHV1Z2U5bDRYa1h4YTRPeFUzK1BYMlc5RmJ2T2h5NmFVa1huU3grM2pqQmxTcXcwRnBhZ3J6Yjd3ZWEyVWx2Zi8xYi9yZGZnZExIbitVbXVKaU9sOTBrVHR3MWhyMnY2ZCtuVHBSdkdjMzNoSGhwUDd4QnhzK25JbzVPSmlhd2tJcU1qSUl1KzMydzcxbGpVcHF3ekZxTlhiZ1A4QzdFbkMyamdTZFFnZ2hUZ1Z0MzU2d2xaSXJxM2h0NTI1ZTZOV2pTWGZiODBORG1aV1IxYWFUMUIrUTBhdHZHblFIOE82eEtLbHRrTHRoSXhzK2RPMDUyZEQ4QmFEYmxaT2FYVTlwOHZNbmN0QWdzdGFzY1pmV0hzcmFkOTVtNXc4ek9QdXBwMGtZTi82dzh6bnowY2ZjLzIrcnJpWnB3WHgyL2pEREhYQjJHRElFUjEwZHVSczJ1TTh6ZUhrM1ZKVmlyNnRGbzlOaDhQYngyRGFpWWN1VTRPN2RzVlpVRURkeUZQMXV1YlhKOVJ1MlRPbHh6WFh1TFZNT0ZOeXRtL3YvdTAyNml0clNFalorOUNHS1ZrdjgySEdZQWdNSlN1eEMxbDlORy9HVUpDZXo0L3Z2aUJnNHNFVjdkL2E3NDA1c2piYkRhQ2xWVmRtM3hOVWNadmRQUDNsa3QvcmZlUmZkcnB6ay9yaHhOamwzd3dZcWMzTFFtY3dvR28wN3cxcVprOFBxbDE3MHVNWlovL2NrWG1GaDdKenhQUUh4OFRqcTZ0ei9iRld1REppanRwYTYwdjFyb2JkK09RMWpRQUNKRXk4aVlkejRKbDhUUzUrWTdBbzZEN0lPTm5Md1lQZllxbE9sY09jT2ovVzJ4WHYyNEJjVGk5YXd2NkdQd2NlM3lUZ0hjOFo5RDdEaisrK1lmZlVraHI3d0VxTS9tRXJlcGsya0xWcUVLU0NRb0s1ZHNkVlU4OGY5OTZGb3RReCt5TFVXdGJSKzY0L1dkbWh1enBacFgxQ1JuYzJnQng3MHlGNGZTbTFwS1VVN2Q2Qm9OTzRiQVMwVjFyZHZpN1pNYWV6UEY1cVdEemM0ODlISGlCOS9JVnVuZmNHV0w3OXdmMC9IWGpDYXdJUUVnbnYweEdHekVkUzFHeVkvZit4MWRXejk2a3R5MXEyallOdFdldDE0SXdGeDhSUnVkNjNYTkRUYVV6YTBieisyZnpPZE1WTS9wQ292ajEyelp1SzAyOUhvZEhRNmY3ajdCc2ZCZUpiVWFtcUJkNEYzRkVXcE9jemJKQTRnUWFjUVFvaFRoa1hYc3V6WXNWSnN0YksrcElSemdqMDNkcmRvdFhRd204bXNhYnUvVTBMMlowaEs2MHRxN3dLZVBaWWx0ZUFxRHczcTJzMzFSN01LUVYyNzBlMktLNGcvSUt2VldPeklVV1N0V2RPaTB0cWF3a0pVaDRQYUZtNDFVNW1iUzlicVA4bjQ4MDl5MS8yRHZkYTFmaXR5OEpuMC90ZS9DZS9mbjZWUFRBWmNwWjBINm5iRkpIVFhHN0ZXVnVFWEUwTnBhZ3FGTzNhNDFvaUZoOVB4N0xQeGo0dkRMeWFtUmZNNW5JVHg0MWxlWDA2cU9oeWsvUEU3bzk1NUQ5K09IWnNOT3JQV3JHYnYzRGxFMXU4TmVUak5CZjZOTldTRkZhM25UWXVVM3haU21aTURRT3J2dnhFUW4rQU96RFU2L1VHRG1hMWZUZ05jUWRUS1o1OWh3RDJ1anNPQmlZbU1tZnFSeDdsYWt3bGJWUlhycDA1eEg4dFo5NC9IT2JrYk5uamNJQUR3ajRzamNlSkZUYTd0dE5zcFMwMEZ3SFNRN1diT2ZHd3krWnMzazc1c0tXbExGbE5kVU1CWlR6eEo1S0JCbEthbU11ZmFxNm5LenlkOHdFQ2l6am1YcUhQUGRXZnhHMU1VMS90bHI2dkQ0TzNEME9kZnhCTG15Z2lYSkNkanE2cnlLQWR0c0d2V1ROZGVrblk3MGNQT1o5MEg3Mkd2TDEzVlc3d3dCd1ZoclhCOVRzclMwbGc2K2ZGbXR5TkptaitmdkUyYktOcTEwK080Nm5TeTljc3ZzWVNHdGpqZ0JGY0hZWWZWU3ZpQUFRZk5FamUyNnZubnFNak1CQ0J2ODJhV1RuNjh5VGtOd1gxSmNqSkxKejlPOTZ1dmNUODJadXBIR0h5ODJUWjlPaW0vMVhjZ3J2OENpenJ2UFBSbU04VkpTV1N0V2MxWmsvK1B5K2ZNUTJjeW9kSHBxQzByQlZYRjRPMU4zNmVlcGl3dGpmVGx5eWpZdHBYb1llZlQvdzdYMnRQeWpIUzBScVBINjBrWU80NXRYMzNKcHM4K1plZ0xMelg3dVQwWURUQXVQSnd4cmpXY2R1QlY0QzBKT0krTUJKMUNDQ0ZPQmVzQWd0b2dhM0MwQ3VxYTd4THFvOWRCRy82cDRydS83REFGVjBudE00RHY3N2w1TE1qSmFkT1Myc2JDK3ZabC9QOCtQK2pqQmg4Zi92VzNaeUNSY09FRWowWWtBR2MvK1ZTenpVak9mZmEvOUx2alRudzdIcjQzbEtxcUxIbmtZWXIzN25GZnUrdUZGOUxsa3N1b0xzaG54NHp2MmZuRDkyU3VYbzJpMWVKVkh5UTBwbWcxUkozcldwOFdQM1lzTzc3L2pzSWRPK2crYWRKaHM3S3RWWldieTd4LzNVQnBjaktSZ3dZVE4zWXNxMTk4Z2I5ZWZZV09aNTlOMnBKRkFPaE0rOWRnRm16ZmprYW5PK2kyRUMxaHJhaGcwVU1Qb0RPWnFjaDJsWGw3MSsvTENGQ1ZuOGMvNzd5TlJxZmp6TWNuODllcnI3RGh3eW51NWp4NzU4MGxkLzA2VkZSd3FxaXFpbjlNRENFOWU1SDExeHBNQVFIb3ZieEkrVzBoKytyWHlWWVhGckw1OC8rNWFoUHJxVTZWSHRkYzIyelRvc3hWcTFqKzlKUDB1T1phZHlPaEJvMHpxOFY3OS9MSC9mZTZHdkJVVm1LdHJFVFJhZ25xMXIzWjEvN25DOCtUL01zQ0FJeisvblM5NGtvc0lhN0F3K0R0VGY4NzdpUnR5Ukl5VjYwa2M5Vksxay94NFlxNTg1c0VjSmJRVUZBVVVuNy9EZGkvYm5EM3o3TklXN1FJcmRIWTdMNnRaV2xwT08xMkVpNjhrRUVQUGN4M0kwZTQxejUydmVKeWp6SnlhMFdGcTl5Nm1YMGxTOU5TS2MvTWFMSnV1alF0RlZ0MUZWSG5OQzM5UHBpVTN4YXk0N3R2QWVqUktEQThsSXlWSzZnckt3T2dPaitmZmZrSDN6S2x0cmlZZlV1WEVETjhoUHVZb3RXeWUvWnNjamU0eXJSMVpqUGU0YTdHUDBzZWV3enY4REN5MXF3bXVIdDNkeWZpclY5T296SW5oNUprMS9ZbVhxR2hiSmsyalMzVFBzZFJWMGVYeXk1bjhFTVB1NzgraW5idXhEY3EybU11dnRIUm5QSEFnNng5K3kxK25IZ2hBUWtKK0hUb2lOSFhGNjNCUUhDUEhzU1BhVnFob0FFdTdoREo2SWh3REJwM1NlM2JpcUxVTmpsWnRJZ0VuVUlJSVU0RmRVQnBoTm5jZGgxcWpwQy92dW0rZTBDYmQ3RHRzTDg1VERmZ1FadlR5ZnpzSE9abTU3VHBkWTQzalU3WG9vQVRYRm05M3YvK04rbkxsOVBwL1BQcGVOYlo3alZ5ZFJYbDdrWkJlb3NYZlcrK3hhTUVVOUZvMFJvTXgzVUxDa3RJQ0JxdGxtNlRybUxBWFhlak01bXdoSVNnTjF0WWNQTy9BUWpyMXcrLzJQM3JPd3QzYkNlMFQ5OFdaYU1PeHVEalExMTVPZmxidGdEZ0d4WE53SHZ2ZFQrdU4xdlFHZ3owdlA0R0VpZGVSR0JDQWx1bVRhTmcremFzNWVXVTdVdWpMQzNWWTh6UTNyMHAyT0Zxa25QbVk1T0pIRHlJM2JObWtiRnFGUlVaR1Zpckt0a3h3OVYxdGFIa1ZtYzJNK0R1ZTlBMjh6MmlOYnB1R0dsMHVrTm03QUlTRWxDZFRxcno4OUdhVFBoRVJkSHJoaHZ4Q2cxdDl2eGVOOXlJdzFwSC9KaXhkQmh5bHNjYVVVdElDTDF1dUpGZU45eEllV1ltS2I4dHhPanIyK3oxellHQjlMdjFOclovK3cxN1pudHVsV01LREtUZmJYZDRiQm5VNEl3SEhpUWdQcDdPRjEyTW9paGM4dU1zVktjRG81OGZKai9QSDFkSHNxYXpvYVMwWXl1Q1RrdHdDTjRkT2hEZXQ1Lzdoc3ZoWEQ1blhyUEI4S0ZvRFFieU5tOEN3QndjVFBLQytTaWErcEx5Z0FDNlgzMDFsVG5abENRbFU1NlJRZlRRWVF5OFovL1hwYTI2bXQwLy80VFdZS0R6eEl1SVBITUlHei8rR0tPZkgrYzgvUjlpUm5pdUR3L3UzcDNhMHFiYlZIVzc0a3JDQnd3Z1plRkM4amR2cG5EN05xd1ZsVGp0Tm8vdGtCcm9GSVZSWWFGY0VCNk9RZU5SVWlzQjUxRTRkQTJHRUVJSWNSSlFWVFVVV0FwMGYyampaa3FhMmV6OWFIU3lXTmpYVE1uYmdVd2FEYS8yNlkydjN2T2VyZ3JjdTM0alZZNjJDenluOU8rTFJhZXJCZXhXcDlQNzE1eGNmc25KUFc1ZGNrOEdEWHNoTmc0MDJvUHFkRktlbm80NUtBaXR5ZFJzMEtXcTZtRkxZNDlHUTlteDFtaHM5anBsYVduNFJrY2ZOQWhYVmRXakk2NmkxYUlvQ3FXcHFmakhIcjRKa2xvZnNCekwxeWhhemxaVGc4NW9QQ0gyL1R3VXA5M3UvbG9EMTFwaFUwREFRZmRsdGRmV3RtalAxb1BSQU9NakloZ1RFWTVGcDdVQkwrRXFxUzAvNGtFRklKbE9JWVFRcDRaYVlDL1F2YmUvSDhzTENnOTNmcXRjM1NtS0dvZVRlVm5acEZSVk5YdU9qMDdISFFseFRRSk9nTDBWbFcwYWNNWjRXYkM0QWlrRFlGcVFuY052dVhrU2NCNmd2WVBOQm9wR2M5ZzFvY2M2R0R2Y0grSXRtWi9TelB2WmtvQ3o0Zm5peE5GNEc1MFQyWUhmdzk2Tjl2RnN6dEVFbkFDRGd3SzVzRU1FQm8zR0Jqd0p2QzhaenJaeFl2dzBGa0lJSVk1T0xiQUg0RmdFblFCOS9mM282KzlIYm0wdHU4b3JLS3lybzlyaHdLalIwc25MUXI4QWY0d0h5UnI4bnB2WHBuUHB1Yjg3bzJwek9yRTZWWnl0TEgwVFFnamhTYWNvRFpzKzErSmFoZCsyNnlKT1l4SjBDaUdFT09rcGltSlZWWFViVUIzcjVXVXhhalRVSGFPc1g3akpSSGdyN3Fhdkx5bGhmZjArZ1cybG01OHZnQk5ZcHRkb0JsL1NNZExicE5WSWVhMDRZUnpMY3VHR0xTL0ExWHpuWU51bENORmFmeFlXNFc4d01DWTh6TWVpMDcwRkJLaXErbzZpS0JXSGZiSTRwQk83a0ZzSUlZUm91ZTFBanBkT1IzUXJ0ZzQ0bGphV2x2SlJVa3FiamhsbU5EWTBFYW9BcGdQdkdqUWFSb2VITVR3MHBFMnZKVVJ6RnQ1NU8xK2ZlM2FUNHdYYnQvUGxXV2V5N29QMytlbXlTeWhQVDNjL052dnFTY3k5N2xyQUZUUnVtVGFObXFKQzlzeVp6YlRCWjVDMlpERVYyVmxzK3V4VGQ0ZlcydEpTcGcwK2cvVlRQZ0JjNi9WK3ZlTTIvbmp3Zmh4V0t6WEZ4Y3k2N0JMK1BHQS9VQ0dPbEJQNExUZVhoYTdsQ25yZ2NlQUJWVldQcm01WFNOQXBoQkRpbExFVFNOTXJDbjM4L2RxMFUxNUdkUTJ0S1Y0dHM5bjRJaldOOS9Za1lXL2pzdGQ0YnkvTXJtMFdjb0FsaXFJOEJieGswbXBySmtWSE1Ub3NGSjJzbnhQSHdPNmZmMmJwNU1jcFNVbkJhYmV6ZFBMamJQdG1PbFg1K1pSblpGQmRrSS9xY0dBSkRrYlJhTmt6WjNhejQxVGw1N0g3NTFuTXYrbmZXQ3NxQWRjMkhML2NjalBKQzMrbHBxaW8yZWR0Ky9vcnF2THl5Rm03bHI5ZWU1VVZ6enhOWFZrWmxkbFo3Sm8xODVpOWJuRjZzVHBWRm1UbnNDdy9IN3ZUNlFVOEJkeWlxcXBVaUI0RithMGtoQkRpbEtHcTZzUEFHN3ZLSy9na09hVk51OWlHbVl6MDh3OGcwY2ViY0xNSmY3MGVnMGFEQ2xUYkhSUmJyYVJXVmJHdHJJeE5KYVVjaXlKWG8wYkR0WjJpT2RlMXorQVhpcUxjQkZCL0YvNWhZTExWNmZUK0pUdUhYNld4a0doamE5OTZrejF6NStDb3EwTjFPdEdaelVRUEcwWjFYaDY1R3pZME9WOXJNRER5N1hmWU9XTUdPZXZXZ1FJUkF3YVNjT0VFTWxhdW9Ed3pBNE8zTnhrclZ4SXpZaVFseWNsRURCeEFXTC8rRk83WVR1NzZEUlR0Mm9rbEpJU0ErQVFxc3JPb0xpZ0F3RjVUZzZMUm9EVWFzZGZVRUhIR0dZeitZT3J4Zmt2RUtVd0RUSWlNWUhSRU9HYXQxZ1k4Qzd5bktFcGxPMC90cENSQnB4QkNpRk9HcXFyK3dENm5xdnArbUp6Q3V1SzJYVXZaM2lKTUpwN28xZ1VmMTVZYlF4UkYrYXZoTVZWVnZZQW5nQ2RySFE3bVpHV3pzSTBiR0FrQnJ2TGFnbTNidUg3bG4rNlB5ek15NkhQekxheDU1V1VTTDc0RXI5QlFmRHQxUXRGb1dQZmV1MVRtNUtEUjZiQ0VoQkE5ZEJoNzVzeEdkVGpjcGJUZzJzY1RJSHJZTUV4Ky9tVCsrU2ZsR2E2dFp2emo0aGo1NXRzNDY3dEEvemhoUE40ZE9qRDJvMCtZZWZGRUFoTVRKZWdVYmM2ZzBUQTJQSXh4a1JFWU5KcEs0R1hnVFVWUjZ0cDdiaWNiU1JNTElZUTRaU2lLVXFxcTZsU05va3crSnppSURjVWx4eVRqMkY1R2hZYzFCSnd6R3dlY0FJcWlWQUZQcWFwcU5HbTE5MHlLampMWlZaVmwrUVZ0WHVJclRrL2ZqamdmcDhQaHpuUk9IM1llL3JHeDZFd205QllMY1dQR3N1YVZsOUY3ZWJGMSt0ZjB2TzU2K3Q1OHkvK3pkOS9SVVZWckg4ZS8rMHpOSkpPZUVCSWc5R2JGZ3RndVZoVDFWYkZYMUt0ZWUyOXdGUlN4OTY3WGRoRjdiNmlBMXdLbzJMR2c5QTdwUFprK2MvYjd4MGtDTVNBSkpCbEluczlhV1l1Y3pKenp6R1NpODV2OTdMMUp6TzdHUitlZVExTDNYSTU5L1EwTW00MEJSeC9ENTlkZlMxMWhZZVArbjdsN0RtZmZteWJnU2trQndKV2F5cnlubmlSdjc3M1piOExOVFB2bjJaVDk4VWRqUFJXTEZ2SHlnU1BqOGx5SXJpRnNta3dyS0NUUmJ1UEE3T3drdTJGTUJDcTAxczhwcGRwMlEraE9Ua0tuRUVLSXp1WVI0TlFkVWxMeWgyZWs4MjE1UmJ6cmFSTjlFeFBaT3lNZG9BSzQ2Mjl1T2dHb0E2NDdzV2VQeEFTYmpSbEZSWVJOQ1o1aTYrU09HSUdPbVpqUkNHdm16Q0VoUFozc1hYYWxZdEZDQUVKVlZUaVRrMW44M3J1WTRUQURqejRHZ0tVZmZ3UkF6WnJWekx6c1VqS0hEbVhCNjYrUjFyOC9BNDgraHArZWVKeWR6ejZISlI5OHdOdkhqMkhRY2NlejIwVVhzM3o2ZE92KzA2WmgyTzM0UzB2eDl1akJvREhITSsvcHAzQ2xwREQwNUZNQlNPcWVFNGRuUkhRRk1lQzExV3Z4UjJNYzFqM0g1YmJaSGdLNmE2M3ZsVmJibHBPRmhJUVFRblEySmNCTGRxV2lwL1RxU1piTEZlOTZ0bHFDemNhcCtUMXhXd3NJemNSYU5HbWo2amN5dnc5NHdta1lITkU5aDVGWnNxcXQySHA5RGptVXVzSkNodjNyQWdCeWgrL0Y4Q3V2QXFDdXFJai9YWFVscWIxN0UvSDVHSEQwTVpRdFdJQ3Z1SmlsMHo0RXJEbWUxU3RYVUxONk5ZUEdITWZlNC81TnpkcTFKR1Jra0xQN0hoejF3bFR5Um93Z3VXZFBWbjN4QmRVclZ3Q1ExRDJYOG9XTENGVlhZOWdkRzYydHJyQ0lZSFZWQnp3TG9pc3lnWStMaXZtMHFKaUlhYnFBNjRCTHROYk9PSmUyM1pDUlRpR0VFSjJLVWlxbXRaNENISkpzdCs4MUppK1hxU3RYRWR4T0Y5VXhnQU96czhpM3RvRlpDenlwbFBMLzNYM3FXMjJ2MTFvcnQ4MTI2V241dmR3YXBOVldiQlYvYVNubEN4ZEEvZXJJeTZaL2dxKzBGRjlwS2JGUWlPeGRkbTdjSnFYdjRhT1pmdUcvR0RqbU9Pd0pDWGd5TTNGNEVqbjZwWmVaZHM1WkZIei9IUXZlZWhNZGkySFk3WHgrL2JXTjE2bGFzUkozV2lycEF3WlNzV1F4ZlE0OWxCM1BITXVyb3c2aGV1VUtmbnowWWF1ZWtwTEdmd1AwM0c4LzNDbXBIZmlNaUs0a2JKcThYMUNJeDI1alpGWldndDB3YmdIS3RkWlRsRkxSZU5lM3JaT1JUaUdFRUoyT1Vtb3BjSytxM3o1bHQvUzBlSmUweGZva0puSlFkaFlPd3dCNEN2aTZGWGVmQU53TitFL3MyWVBEYzdyaGtPMVV4QmFLK0FNQUJPc1g2SEtucHBHU24wL0dvRUVNditwcUhJbUpqYXZZenJycDMyalRKSFBvVUFZZmZ3SzJEVG9PK28wK0FxZlhpNDdGR0hUYzhleDQ1bGdTMHRPSkJnTDAzRzgvK2g5MUZKNnNiQVlkZjBMamZWekp5WnorK1pmc2VjV1ZqY2ZTQnczaTlDOW1zZU9aWXdFd0hCc2ZCUldpcmNTMDV0WFZhL21nb0pCZ0xPWUdIZ1hHMXkva0p2NkdoRTRoaEJDZDFmdkFCSS9kenVtOWVwSGozdjcyOWs1eE9MaWdmMTh5ckRmc24yQ3RtaGhyNmYwM2FMVjl1cUhWZHIvTWpIYXFWblIyd1VwcmZ2UVBqendFUU42SUVleDUrUlVjY1B1ZHBQYnJ4eDh2djB6Tzduc3c2UGdUOEplVTBIM1BQY2tkUHB6Qko1elk1RHdwK2IzeGw1U2diRFlpQVQrT3hFUnFDd3BJN3RtTC9XNmV4QTZubmtiZlVhUElQK0NBeHZ0b3JWbjB6dHY4OE1qRFpPNndBL2FFQkpSU29CVEJDcXN1dTl0TnVMYVc2UmRmeENzSEg4aFdKd0w4QUFBZ0FFbEVRVlNmcjczYVFjK002RXBpV2pPOXNLaWgxZFlOakVOYWJUZEwybXVGRUVKMFNrcXBxTmI2WG1Dd3gyNDdlZnlRUWZZbmx5NW5jVzN0ZHJHaWJUZVhpL1A3OVNITDVUS0IyY0FaOVNHeVZlb1h1cmhLYTIwazJPMy9Pck4zdmxzRFg1V1ZTNnV0YUpYcTFhc0FxRnk2RkFBenVyNmpNSGZQNGZRLzZpaDJHbnMyS2ZuNUREM2xGSkp5dW1Oek5uOGZucnZYWG96K3p6UDgrTmdqTFAva2s4YmpHWU1IRXlndkp5a25oN3k5OXlGWVpjM1JERlJVTVAzQ0N5aitaUjdlbmowNTVQNEhlZWVFNDRpRndyeHk4SUhvV0F4WGNncnV0RFRtdi9RaXZxSkNkam52Zkg1NDVHSDZIWEVrcnVUazlueGFSQmNVMFpyM0N3cnhPdXpzbDVucHNSdkdKS3hWYmFYVmRoTWtkQW9oaE9pMGxGSWhyZlZFb0pmWGJ0Ly9qTjY5ZUhuVmFoYlUxTWE3dEwrVjduUnlSdTllOUVsTUJGZ04zS2lVMnRwbGVNY0IxVXFwYTA3cDFkUGpzZG40cktTVTBIWTYxMVYwTERNV28zVCtmRkw3OUNWWVhVV3dvb0lsSDM3QXV1KytKU0VqRTV2VGlXRXorT2JPMjlHbWlZNlphRFBHcU1jZXg1bVkxSGllaWlWTCtQNkIrNmhldFlwQWVUa0FxZjM2RWZVSFdQSHBURlorOWo4R0huTXNlNDhiMzNnZlYwb0tnYkl5Y25iZm5aRzMzWUU3eldxWHQ3bGNETC95S21LUkNEMzIyUWRsR0NqREJvYUJNZ3pRMmhvTkZhSWR4TFRtNVZWcnFBNUhPTHg3anR0bHN6MEtaR210SDFKS0JlSmQzN1pHUXFjUVFvaE9UU20xWEd0OWhsSnFacTdiUGVpOHZuMTRkdGtLRnRSdW04RXoyK1hpNHY1OTZlbnhZRmlqbEdjQTMyN3VmcHVqbEFwb3JlOEJ2RTdEdVBLbzNPN0V0R1pHY2NsVzF5dzZQMlVZOUIwMWlvU01UUG9kUHBwZm4zK09rdDkrSlZoVlJmWEtGZWhZRERNV0E2M1I5V0V2YzhqUUpvRVRJTFZQSDZwWHI4WndPT2czK2doNkgzb29QZmJlQjYwMUt6NmR5ZndYWHlSdjczMmEzTWV3MlRqZ3pydXNZR3R2K3RaMXlFa25OL2wrMEpneEZIejNMZlArOHhSN1hIWTVUcSszZlo0UUlZQ28xbnhVV0lUZE1CaVYwODN0TUl3YmdaRFcrbEhaeDdNcCtmaEhDQ0ZFbDZDMXpnYmVBZmFNbXFiejQ4SWkvbGRjUW0xMDIraUVjaG9HSXpMU09hVlhUeEpzTmhOWUFaeWxsR3JOd2tFdG9yVitBdmluMXRyMS9JcVZ6QzJ2SUNhdHRxSUZJb0VBam9TRXJUcEhMQkxCSm92K2lFN0VyaFJuNVBkazM4eE03SWJoQnk0R1hwWlcyL1VrZEFvaGhPZ3l0TmE5Z0l1QUt5T202ZjZ6cG9acEJVVXNyWXZ2L3Q0WlRpZkg5Y2hqdDdUVWhyMDRYOFZhZGZZM3BWU2JwMEd0ZFFMV3lyYVhCbU14Ny92ckN2aENXbTJGRUdLTDJaWGlxTzQ1SE40OUI1Zk5GZ0FtQTlKcVcwOUNweEJDaUM1RmErMEdEZ2NlMTFybjFrU2pUQzhzWW5acEdmNVlpeGVHYlJOMnBkZ2pMWTFqZStTUzdYSTFyRFo3TFRCVktkV3UvYjlhNnlSZ290YjZ1a0FzeHJ2ckN2aWZ0Tm9LSWNRV2N5ckZtQjU1SE5JdEc3dGgrSUNiZ01lbDFWWkNweEJDaUM1S2E3MEgxbWppZm9Dek9Cams0OElpZnErcXBqb1NhYmNWYmhYZ2RkanA1ZkZ3ZEc1M0JsaHp6bUxBUXVBRzRPUDJHTjNjbElaV1cxTnIxMytsMVZZSUliYUtReW5PN04yTGZUSXpzU25sQXk0RVhtM05kbGVka1lST0lZUVFYWmJXT2c4NEJUZ0IyQjF3TEsvejhYdDFOUXRxYWlrSUJOcHN6bWVDelVhTzIwMy9wRVNHcGFVeXlPdkZVTW9FbGdEdkFxOHJwWDVwazR1MVFuMnI3VVNzVnR1azk5WVc4RVZwS1dGcHRSVkNpQzNpVUlyL3krM09xSnh1dUd3MlB6QUplR1JMdHIzcUxDUjBDaUdFNlBLMDF1bkFLT0Jlb0llcE5jRllESDhzeGdxZmo5K3FhL2l6dW9hS2NMaFY1L1hZYkF6eWV0azFOWVVoS2NrazJHeTREUU83WVFBVUFBOERyd0NGOGZ3VVhHdnRCVzdWV2w4WmlNVjRlODA2UGk4dGpWYzVRZ2l4M1hNYUJtUHljaHRhYmV1d1dtMmY2S3F0dGhJNmhSQkNpQTFvclMvQkd2M3NCYVFDWGtERnRLWWtHQ1FZTTFrWENCRFJKcFhoS0ZVUks0aTZEWVB1Q1c0QWVpVjRjTm9Nc2wwdVhOYkNRQnJ3QTFWQUtmQVdjUGUydHJLaDF2b3A0R3pBOWVhYXRaU0ZRL0V1U1FnaHRsc3VaZVBJM081MGM3c0FmTUFGU3FtWDQxeFdYRWpvRkVJSUlmNUNhNTBJREFCMkJJWUJRK3UvOGdCYkswNVZCdndKekFmbTFmOTdvVktxb2swTGJpTmFhdzlXcSswbFFOSm1iaTZFRUtKMWFvRzg5bDRvYmxza29WTUlJWVQ0RzFwcko1QlMvK1VCa29GQmdCdllzYnk4M0ZOVFU1UGc5WHFEbVptWjN3TUJvQWhZQzRTd1JqZXJ0NWRsOCt0YmJjOENkb2gzTFVJSTBja1VBbmQyeFJaYkNaMUNDQ0hFVnJqNzdyc2ZWRXBkcWJWKzZvWWJicmdvM3ZVSUlZUVEyeG9qM2dVSUlZUVFRZ2doaE9pOEpIUUtJWVFRUWdnaGhHZzNFanFGRUVJSUlZUVFRclFiQ1oxQ0NDR0VFRUlJSWRxTmhFNGhoQkJDQ0NHRUVPMUdRcWNRUWdnaGhCQkNpSFlqb1ZNSUlZUVFRZ2doUkx1UjBDbUVFRUlJSVlRUW90MUk2QlJDQ0NHRUVFSUkwVzdzOFM1QUNDR0UySjVwcmQ5VlNxMDBUZlAzZU5jaWhCQkNDQ0dFRUVJSUlZUVFRZ2doaEJCQ0NDR0VFRUlJSVlRUVFnZ2h0bWtxM2dVSUlZUVEyenF0dFF0SUJCeUF1LzV3SHREenQ5OSsyNm13c0RBdkl5Tmo2UjU3N1BFOXNMais1MkVnQXZpQmdGSktkM1RkUWdnaHhMWkFRcWNRUWdpeEVWcnJMR0Fnc0FPd0U3QUwwQjNvMzhKVHJBYUtnZm5BcjhEdndCS2wxSnEycjFZSUlZVFlka25vRkVJSUlUYWd0ZDRYT0I4cmJHWmpCVTFIdzgranNUS2kwVEswRGhHT0xHOXlYN3M5RjV1Umd0MldnZDJldGVHUG9rQUpVQXFzQkY0QzNsVkt4ZHIxd1FnaGhCRGJBQW1kUWdnaHVqeXR0UlBvQ2R3S25LYTFCcUpvSFNVYUs4WG4vNG82LytmNGd6K2dkYWlGWjdYaGRnMGh5WE13eVVtanNkdXlVY29PMkZIS0FKZ0xYQWY4cEpRS3RzZmpFa0lJSWJZRkVqcUZFRUowV1ZyclpHQTBjRHd3Q2tpSlJrdndCYjdHSC9pUlVHUWhvZkRTVmdUTlRiSGhkT1RqY2c0bXdiVVRpWjREY0RwNm81UUtBTE9BOTRHM2xWS2xXM2toSVlRUVlwc2pvVk1JSVVTWHBMWE9CeVppQmM2VVdLeUdPdjluVk5XOFRpaThHRlA3MituS0RweU9YaVFuSFVsYTh1blliQ2tBSWVCellKeFM2cmQydXJBUVFnZ1JGeEk2aFJCQ2RDbGFhd05yTWFBM2dGMU1NMGl0LzMrVWx0OUxORmJjb2JYWWpCVFNVLzVKYXZJcERlR3pBRGdEbUtPVWluWm9NVUlJSVVRN2tkQXBoQkNpeTlCYXB3QW5BSGRyYldhRXdvc3ByM3FLT3Q5bmFDSnhxeXZCdlR0WjZWZVI0Tm9GcFJ3QjRCN2dhYVZVUWR5S0VrSUlJZHFJaEU0aGhCQmRRdjFlbTQ4REoydHRKdFg2cGxOVytTamh5SXA0bHdhQTNaWk5Xc3JacENXZmptRzR3c0FjNEo5S3FkWHhyazBJSVlUWUdoSTZoUkJDZEhyMWdmTkY0RVJUaHltdi9BL2xWWS9IdTZ5TlN2SWNSRTdXWkd4R09rcXBoY0JJcFZSSnZPc1NRZ2dodHBTRVRpR0VFSjJhMWpvYnVCY1lHNDJWVTFieE1GVzFiOFM3ckwrVjROcUZuS3piY1RyNm9aVDZGamhMS2JVNDNuVUpJWVFRVzZMVGhrNnRkUnB3SHBBYjcxcUVFRUswMkhMZ0RhVlVtNnpvbzdXMkF6Y0QxNXM2NUN3cW5VaXQ3eE8wRHJmRjZkdVJJc0U5ak56cyszRFljMk5ZVzZxY281U3FpWGRsUWdnaFJHdDE1dEI1TFBCdXZPc1FRZ2pSS2hwcjY1Qkw2MXRMdCs1a1dwOEV2SzUxaElLU2E2bjF6ZGpxQWp1UzA5R0gvTnhYc05uU0FDWUFkeXFsWW5FdVN3Z2hoR2lWemh3Njg0QzNnYjIwanVFUC9yak5MQlloaEJDaU9ZVWRUOEplT0IwOU5mQUxjTnJXQkUrdDlRamdNOU1NZXNxcm5xYTg2b2sycTdVamVST1BKQ2R6QWpaYktzRFpTcWtYNGwyVEVFSUkwUnFkTm5RQ2FLMTNBMTRBZHZRSGZxQ3c5RVlpVVZrRVVBZ2h0bFVlOXdoeXNtN0Q2ZWloZ1JuQUJWdXllcXZXT2dlWXFyVSsxT2VmUlVIcERaaG1kWnZYMnhHVWNwR1ZmZzFweWFlaGxIMCtjS3BTYW42ODZ4SkNDQ0ZheW9oM0FlMUpLZlV6Y0RvdzI1T3dKN25aZCtOMjdSTHZzb1FRUW15Q1AvZ3RoYVhqQ0lVV0srQXc0SG10OWVEV25FTnJyWUNUZ2YxTjdhT3M2c250Tm5BQ2FCMmlvdW9aSXRFaWdCMkJDN1hXamppWEpZUVFRclJZcHc2ZEFFcXAzNEJ6Z2JrSjdtRjB6N3BMZ3FjUVFtekRBc0VmS1NpOWpsQjRtUUlPQWw3V1dnOW94U2xTZ0xNQWQwWFZjd1JEdjdaTG5SMHBHaXVsdE9KZXRJNkNGYWg3eDdra0lZUVFvc1U2ZmVnRVVFb3RCUzRGNXJ1Y2ZlaVdPUkdubzMrOHl4SkNDTEVKb2ZBaWlzc21FNDZzVmNBdzRCR3RkWDRMNzM0U3NITXc5Q2NWMWMrM1g1RWRyTmIzUDN6K3J3QXlzVDVNRlVJSUliWUxuWHBPNTE5cHJYY0dIZ1grRVF3dHBMaHNNb0hRVC9FdVN3Z2h4Q1lrdVBjZ0oyTWlMdGRBRGN6Q1d0WDJqMDNkWG11ZEJLd0ZVdFlWWDAydDcrT09LaFczYTBkNjU3M1Y3UGpxd25Qd0IrYTJ5VFVTWE1Qb2xUc0ZwVndBZVVxcGdqWTVzUkJDQ05HT3VzUklaNE1OVzIzZHJzRjB6N3BkV20yRkVHSWI5cGRXMndPQWx6WXp4L000SUNVUS9MWEQyMnF6MGk1djkydUVJa3VwOVgzUjhPMDE3WDVCSVlRUW9nMTBxZEFKVFZ0dG5jN2UwbW9yaEJEYnVBMWFiUUYyQlI3VldqZWIwNmkxdGdOanREWUpoT1lSalpaMFdJMmVoQkVrZXY3Ujd0Y3h6VnI4Z2JtWU9neHdrTlk2dTkwdktvUVFRbXlsTGhjNm9jbXF0bDhrdUhZZ04vcytFbHk3eDdzc0lZUVFtN0RCcXJZQWh3QlR0Tlk3L09WbUE0SEJtaWord0k5b0loMVVuVUczakg5MzBMVWdFUG9WMC9RQjlBTDI2YkFMQ3lHRUVGdW9TNFpPYUd5MVBRK1lJNjIyWW5zU0R1dDRsOUJtL0g2VDFhdkNUWTdGWXBxRkM0SnRmcTNXUG0rUmlHYk9MQjhseGRGbVB5c29pTEJ3UVJEVDdEeS9pKzNCQnEyMkFDTnAzbXE3QTlCZG0zNEN3Ujg2cks3MGxMTndPUWQyMlBYQzRhVkVyZTFUdk1DUStpMWloQkJDaUcyV1BkNEZ4Sk5TYXJuVytsTGdSYWV6OTg3ZE1pZFNXSElENGNqU2VKZTJ4UUlCazBOSExxZThQTWJUei9kZy81R0oxTlRFMkd2WStzZjArSC95T09pUXBDYjNPLytjTlh3MTJ3L0EyTFBUR0Q5aHl6dTJycjY4Z0U4K3FtMzgzdXMxK1A2WEFZdzVhaVZGUlZHbXplaU4yNzMrOHc2UFI2R1U0b2hEVjdCaStmb0E4dWlUdVJ3eXlzdUY1NjNsMTErQ2pMOHBpeHV1S2VLNXFUM1laOS9FTGE2dm9qektwSW5Gelk3MzdPVmt6ZXJ3UnU0Qlo1eVZSdTgrVHY0eFlsbmpzZk11U09lYTY3UFlmNitsN0wxdkl2YzgwSjJyTGl1Z3Vpb0dRSkxYNEpFbjh2aDRXZzNYWEZIWWVML0JRMXk4TzYwMzgzOFBjdUt4cTdqcDVteW1UcWtrTTlQT3kyLzBBbUR0bWpBTEY0U2ExS0NCMjI0cG9hUTR5alhYWjlLN2o3UEp6NzFlRzN2dDdlR1NDOVl4NjRzNnZ2cXVQNmxwdHNhZmw1WkcrY2VJWll3NlBJbUhIODlyUEI2TmFuWWF0TGlGejU2bC93QW5IMDd2MDZyNy9GVkZlWlRUVDE1TlhaM0ppNi8xb25kdjYvRTg5M1FGRDk1WHh0SEhKblAzL2QyYjNPZmhCMHA1NnZHS3paNzc4cXN5dWVqU2pNYnYzM3U3bWpzbWwzRDkrQ3hPT0RtMThmZ0IreTRqTGMzR3U5TjZFNDFxZnYwbHdPNTdlQUQ0YXJhUGkvKzFqaXV1enVUQ1M5YWZ5elExMTF4UndHKy9CSGxtU2cveThxenRFblB6SE54d1RlRVd2ZllCNW43am82Z3d5b0VISlpHYVp1UE95U1ZNblZMSjNmZm5jUFN4S1MxK1hqczdxOVYyRWpsWnQrRjA5R3BvdFQwZmEvR2dvWUEzRVBxZFdBZnR5Mm0zNTVLVmZsbUhYS3VCSmtxZC8zUGNyaUVPckgwN3ZVQk5oeFloaEJCQ3RFS1hEcDFnalhocXJVOERIazF3N1hCZ2J2WjkyL1dxdGk5UHJhUzhQUGEzdDVuK2NXMlQwRmxWRmVQYmIveHRXa2R5c3NIWjU2WXo2NHM2bGk4TE0zTjZiV09JMm0vNHNpYTMvZkxydm5UTHNkNjQ5OHAzY01pb0pKNS9wcEl2UHF2RFp0djRCL2dQUDFESzhTZW0wS09uYzZNLy96dUJnR2JtOUxwbXgzZmJQWUdmZndwczlENWpqbC8vcG4rWFlXNFcxVDhXbjg5RWF5dTRoVUltUDM3dnA2ek1ldjQzREh3QXA1Mlp5Zy9mK2FtcGlmSGdmYVVjZUhEVDRBL3c5UndmNWVWUnFxdGozSEZyNlNZZncvMzNsRFU3MWhCbVl6Rk5MQVphYTZxcVl0dzZzWmhodXlkdytCSGVqWjdMTU9DU3l6T2FIS3VzalBIS2kxV0FGYTVkcnFhL2gvU01wbyt0TlV4VEV3aG9YRzZEWFlZbDhQNDdOYno1V2hVWFg1YkppdVZoSG51a0hLVmc1SUdKK0h3bWRqdTRYRTJiTXZvUGNKTFR2ZmwvdmdvTG9peGIydlNEZzRVTGdreStwWmpjUEFkRGQzUnowcGhWbkg1bUtzY2NaLzFPSXhITmE2OVU4ZDluSzFpOUtzSnRkK1Z3L0lrcGZQaSs5UjUrN2pjK0ZpK3lmdDlubkpYR04xLzUrT1ZuYXlUMjNMRnJHNjh6L1RNcmhHL3BhLytGNXl1WjlZV1BOOS9MYi9MYXVXbGNFUlBHci8rUTVKL25wM1BGMVprdGZibzdKWC93ZXdwTHh0RXRjd0p1MTVCRGdDbkE5Y0F1Z09FUGZOOWh0ZVJtM1k1U25nNjdYb002LzJ3eTB5NEJLMmluSXFGVENDSEVOcXpMaDA0QXBkUWZXdXZ6Z0NsdTErRDl1MmZkVGtIcERkdmRodUxGUlJHZWZMeDhrei9QemJOVFZocmppOC9xQ0lkTW5QVnY1UDgzbzVab0ZQSjZPRmkzdG0zbVFDVjVEUzY2TklPeXNpaUxGNFc0ODdZU1BJbUtjODVOYjd6TjU1L1ZzZUNQVU9OSUQwQzNIRHRISFozTTg4OVU4djY3TmZ6d2ZZRDgzbzRtNS81NmpvL25uNm1rdERUR2JYZm10THEybk81MjN2c29ueldySSt3eUxJRjMzcXptb2Z2TE9QU3dKQjU2UEpmcXFoZ3BxZGFiL25IWEZ2TE5WLzRtSWV1Y2M5TzU4N1lTWWpITkhqc3ZBZUNUajJxSnhheFd5OE9QOE9KMEttYlA4alc1N21HSGV5a3VpdkxsNTNVOC9XUUZ0YlZtczlvZWZiaU1CWCtFK09DVGZBNlo0K1h0TjZ2WlkzZ0NMMCt0SWluSjRPZ3h5ZlR0NjJUcWxFcG1mK25qMlNrOWVQUDFhdm9QY0hIb1ljMURiREJnTm82OGpUekFHaDFlc1R6TXJST0xXYlF3Uk4vK1RpYmZrY09sVnpRTk1XKytaZ1hPWWJ1NXVlYjZyRlkveDM5bjBjSVF4LzNmcWliSG5uK21rdWVmcVd4eXJHRjBlT1NCaVR6MWJJOG1QenQ5YkJxbm5KYktYNzA4dFpMYkpxMWZQT2JQUDRKYzhNKzFoTU9hazA5TlpmSENFTXVYaDVrMHNaaWhPN29CV0xZMHpLUUp4UXpiemMySnA2UXkra2d2ODM4UE11T1RXaHdPbVA5YkVOT0VZRkJUV2hybHgrOEQ1T2M3dUhaY0ZpdFhSbmp3M2xMNkQzRFJMY2Y2eittV3Z2WTNaY2VkM0UwK1hCa3dzUFVmdEhSR2dkRFBGSmJjUUc3MmZiaGNBMGNDendFMmdEci9aeDFTUTFyeUdYZ1M5bTc4UGhvckFSUjJXOXYreld4TUtMd0kwd3hoR0s1Y0lLSGRMeWlFRUVKc0JRbWQ5VFpvdFgzSjZleTlVMDdtTFJTVVhFMDRzaUxlcGJYWXJUZVhZRE1VZXd4MzgrUDN6VWZzdEdtTjB2M3dYWUE1czMwY2ZLZzE4dlh4UjdYWTdiRFR6dTZOaHM3bHkwS1VsRVFac1hmTFcxcDlkU1l2L0xlQ1JRdENCQUthUUNES3JydTV5Y3l5WG5JREJqb3BLb3pXdi9GZWY3K1M0aWd6cDFzaDZjQ0RrL2pmekRxS2k2SjRFdGVQZEwzMWVqVXBxUWJYWExkbG96MnhxT2FDYzlkaG1wcHBNL3BRVVdHTlRQYktkM0xtS2F2eDFabk0rYzVhMFhqcGtqQ0dBZjBIdVBENXJKQzRlRkdJY0ZoakdJcnJ4bVh4eEdQbDVQZDJjT3h4S2Z6OFk0REVKS1BaeUNCWVFXUGQyZ2o5QjdnSUJFemVmcU5wKzkvU0pTRnFha3d1dWpTRC9ONHU1djhlNVBGSHlybms4Z3pPUFQrZG04WVg4ZDQ3TlNnRk5odmNlSE0za3BKc1BQNUlPYU9QOUhMNEVWNXVuMVRNdlByUjJtdXZLbVRYWWRaNzBmL05yRzBNbjBzV2gvSDdOZXZXUnVqUnl3cjBjMmI1dVBMU2RZMjFSQ0pXZ0o3L2U1RGRkMnJlZXZ2aGpEN2s1anFhSFcrSmxGUWJ4eDZYRE1BWG45VlJYVzB5K2todjQzTzJlbFdFbjM4SzBLKy9rNTEyZGpONHFLdlpPY0poM2ZqNzJGQkQzUTNXcllzMGpqemZmbXNKTmhza3A5aW9xVGFaOE84aXdQb1FZc3BMUGNudjdXVC9FVXRac3lyTW10VVJ0SWFwci9SaTE5MFNXTHdveERGSHJLeC9MVGhadml6TW5Gayt2dnpDUjFxYWpTZWV6bXRzbTkzUzEvNm1uSEo2cXJUWGJrSW9zcGppOHR2SXlacU0wNUcvSTFnckI0VWp5OXY5Mms1SGY3SXpybTF5cktUODNnNXJ0ZFU2U0NTeUdwZHJRRGFRMWlFWEZVSUlJYmFRaE00TjFMZmFuZzk4N0hZTlNVOUxPWXZpc2x2aVhWYUxUSjFTeWVmL3EyUFNiZDM0K2l2ZlJtOFREbXNPSCszbGgrOEN6UGlram9NUDlWSlpFZVdINy93TUgrRWh5ZHQ4WGFsb1ZIUGlzYXZ3K3pYUC9MY0grLzJqWmNHenV0cmtydHVzOWxDUFI1R1ZaZWVYbjRPTmJZbW5uWm1LMXZVQllZTTMzcXRXUmhybjdJMCswc3ZxVlJHcXFtSk5Gb0Z4dVJXWFhwNUpXdnFXdlh5ZExvTVRUMDdoc1lmTHVlZU9VcFl0czFvZkJ3MTJrWi92WlBZc3E1MHlNZEdncERqS2dJRk9QQjZqTWVRODhhZzFtcXlVMWVyNDMyY3I2TmZQdGRGMjJRMjk4THcxa2pkNGlJdlR6a2psL2ZkcVdQQkgwM21iL1FjNHVlRGk5Q2JIS2lwaW5IM0dHcnhlZ3pQR3B0SzdqNVBYWHFuaTlrbkZ6Y0x0c3FWaGFtcXNPci81eXM4M1gxbHQwNTVFZzcxR2VKZzV2WTZERDAzaTd2dTZzOGN1UzNBNnJmdkhZaHEvWDdQZlB6eVlwblhmSS8vUFMvZGNCei8vR09Ebm53SWNkMEl5Q3hlRytITitDTjA4NzdWWWJxNkRPKysxNW1xT09Xb2wxZFVoeGsvSUpxcytsTDM3ZGpVLy94UmczLzBTTnptMytNN0pKZHc1ZWZQYllZd2NtY2cxMTJkaXN5bFMwMndrZVEwVThOT1BBUzYrTElPeHA2NWg4YUlRVTZkVTR2T1psSlhHY0RnVlJ4MlR6Tnh2L0p4NzFob0E3cmpIcW5mczJXa01IdXJtMmlzTGVPTzFhdm9QY1BMNGYvTEk2N0UrZ0xmMnRYL1QrQ0krbVZaREtHUWRPL09VMVJqRytnQTlZWHd4a3lZMG5ZTTg0Wlp1SEh1OEJGR3dXbTJMeTI0anI5c2pHRWFDSXhwcjNucmUxcFJLb0VmT3d5amxianptQzh5aHB1N0REcDNmR1k2dXdlVWFBTllDU3Q5MjJJV0ZFRUtJVnBMUXVRR3RkUUl3RmtnMHpTRCtRTWV0ZnJnMS92Zzl5SDEzbC9LUGtZbWNkR3JxSmtObnpJUlJvNzNjTWJtRXp6K3JJeFF5bVRtamptZ1VSaC9oNVpkZm1xOFlhcmNyUmgrVnpJcGxZZm9QYUZsYjM4V1haWER0dUN4T09uWVZ1WGtPcHJ6Y2svdnZLU1V3czQ2UFArM0RQbnNzYmF3SHJEbUZBQk52elNZanc4NzU1Nnpsa0ZGSkhINkVsNUVISm5IYWlhc3BLVm0vZ3VncHA2Vnl3c2xiOTRiNy9BdlMrZkM5R3Q1K3N4cWJEYkt5YmVUMWNEQjhoSWZaczN5OCszWTFEb2NWeUJwR2hLblBDUmRla3NIcnIxYng1eDlCZGhteW1IQlk4OUdITlkzaDlhLzIyTlBEbzAvbVVsWVdZOUtFWXA1OW9RY1pHWFpTVTIyTXU2Nm84WGJlWkJ0UFBwUFhiUDdpL04rQ0RObkJ4ZURCTGt3Tnk1ZUhHVDdDUXl3R1gzN2VkRzdxazgvbWNkbEZCY3laWmJYZS92UmpnQ2NmSzJlZmZhMEFOM042SFRZYnhPcFhYZjFyYUQzNFVDK3hxT2Fici94MHk3R1RuKzlnMmRMMTh4bmZlcU9hUCtkdi9IRjJwTjEyVDZCUHYrYXZ4MlZMUTQzaERxd1BHTjUvdDRhbFM1ck84OHpOczNQRHY3TzUrcm9zN3BoY3pIdnZWR01veFM3RDNKeHpYam8xMWRibzZDR0hlZm5nM1pyRzF1bVowK3U0OHRJQ2xJTHNiblpHSHBEWTJGWUxXL2JhSHpUWVJXMU44dzl6VEJPMHRrYTEvNnJiUnVhemRsV0c0U1U1NldpVXNvSi9KTnA4a2JDMmxwTjFDMDVIdjhidlRiT0d3cEliMi8yNmZ4V0pybW40WjI2SFgxd0lJWVJvQlhublVrOXI3UVp1QnM0enphQ3pyUEpSYW4wejRsM1dadFhWeHJqNmlnSlNVZ3p1dUhmejh4c3pNKzNzT2R6RHQzUDlmRDNIejR5UHJkYmFndzlOMm1qb0JGbzliL0tTQzlaeHdra3BLR1V0U1BQQmV6Vm9iWTBNSm03UUpodXRIOGxwV0N6bzlra2xIRGJhQ25qemZ3dnk0WHMxUFBPZkNwWXREVGRaV09YUmg4cjU3bHMvdDB6T29VL2ZMWnZmNW5RWlRKalVqZlBPWGtzc0JnZlhMNngweEZGZUhycS9sSGZlck1abVZ5Z0ZSeDlydFlJMmJJL1J1N2NEdXgweU11d2NjMXd5Yjc1V3pWNGpQT3cvTXBIbm4ybStzdXE4bndOY2VXa0JrKy9vQnNBYnIxWVRqV3FlK3N2ODIzVnJJeHh6NUVvdXZ5cVRNOGFtNGZFb2R0blZHa25SSml6NE04U2ZmNFl3bERWYW1weHNVRndVWlpkZDNlVFhyL3pxY2htTklYN29EaTc2OVhmeTVHUE41L21HZ3RaalNValk5SzVKTDA2cFJDblZHTGpheXVVWHI2T3VmajdyNnZyVmdxKytyS0F4NUplV1doOHdmRHFqbGlXTHJZQjc3YmdzaHU2d2ZsVHAvNDVOM3VTY3pnMURaNFBlZlJ3OE82VW5BQmYvYXgxMWRWYW9MQ3VMY3RtVm1SeHhsUFU3WHJzbVRGNmVvekYwbm5wNktoKzhhNzErQVE0NkpJbTBkQnVEQnJ1NDVhWmlYbnloaXRwYUU2WGdwRk5UdWVxeWdsYS85czg4SzQwenowb2pHdFhjZjA4cG93N3pNbXozQks2NFpCMHpwOWZ4MHVzOUcxZlVEUVRNdi8yZGRUVktKWkNaZWpuSlNhTlJ5aDRBRXNMaDFxM0UzRm9wM3VOSlNUcW15YkhDMG9uMTh6azdWaVFpb1ZNSUljVDJRVUluallIekZ1RHltT2wzbGxVK1NsWE5LMER6L2ZtMk5mTitEcko2bFRVUDg2OHJZLzdybjJ2WmM2OEVIbnNxcjhueDBVZDYrWGF1bjg4K3JlWEhId01NSCtIWjRsYlZ6Vm03SnNLa0NjV2NmR29LeFVWUmh2UmJCSUFaMDZ4WUVjYmhBSStuK1p2b1gzOEo4dXN2UmRqdGtKUms0SGF2SDVIYmJmY0V2djgyd0lUeFJiejBlcTh0cm0zUDRRbGtaTmdvTDQ4MUJwN3V1UTRPRyszbG93K3QrWTlISE9WdERMWU5MYjRObzVQZGN1d01IT1RpemRlcUtTK1BjZXh4eVJzTm5YLzF5SU5XKzE5cW1vMnF5aGl1K3NmV282ZURVTWhxelJ3NHlJWFdNUHFvOVN2Tyt1cE1mdjBseUM2N3Vwc2NiMUJiRzhQcjNmeXFzc1ZGVWU2OHpYcURuSjYrNmRzL082VW53MGQ0ZU96aE1oNS9aTk1MVkxYV0gvT0RWRlZhb1M0UXNKN1RQLzlZSHhTajlYOTJaV1hXS3I1QVkwaHRjT2ZrRXU2OXMvbWIvTWdtL21UWHJvbHd5dkhXNGtWVlZUR3l1MW12OTRjZktDTXR6VVpTa3NHVGo1ZnorNjlCSG53c2x4NzE3YkptL1dVYmduZFNrc0YrK3lkeTllVUZKQ1FvVWxKdHpQaWtsdXBxay8xSEpqYTdaa3RmK3hYbFVhNjcybHEwYXY3dlFhYSswclBaWTNqN3pXcnV2NmVVeDUvS1k5anVzbTZNb1JMSlRMdVN0SlJUVU1wZUJieUZ0ZmR5dTNFNUI1S1RPYUhKc2FxYTE2bjFUVy9QeTI2U3FkdCtQMXNoaEJDaVBYVDUwRmtmT0I4Q3pvbVpmbWR4MmUzVTFMM1A5aEE0d1dvTEhYMWswd0F5NytjQVJZVlI5dHdyZ1JGN04xL0tmOVRoWGliZlVzd0g3OVUwdHRadWptbGFDK2UwMXBDaExoNThOSmVwVXlwSlRMTG1VazU1cnBJM1g2OG1GclBtTUZwdjZKdWUrOVF6VXRscFp6Y3VsK0xXaWNWTlZvKzk1SW9NNW41dHpUbmNHazgvVmRHNHZjd3JMMVZ4ekpnVWR0akp6Y0JCcnNiUXVkZUk5YzlmdzJxelk4OU80NzEzckVXQTNudW5tdDEyVDZDNE9NcDc3N1JzeDRKUHYrekRVNDlYa05mRHdTTVBscEdSWWYwWlptZmJtWHhuTjE1L3BacTk5MG5rcHZGRnZQMUdkV05BS2ltTzR2VWFsSlpHZWZEZU1oSThCaDZQb3JJaVJpQ2dPZURBcEJhRnp0UTBHNTk5V2tkK2IwZXoxODZHL2hNZzlmc0FBQ0FBU1VSQlZQWFB0ZGhzelJmbjJWcWZ6YmJhRWtNaGt6MTNXWUxkcnZqeHR3R05LN20rKzNZMS83NitpRk5QMy9SK3NiMzdPT21lMi93L1grdldScHExMGdKa1pkbTU0VWJyWFBmZlU5cGs5SGJoZ2hBWG5MdU8zRnc3bDEyWnllNzF2MCtBMDA5YURVQ3NmaGVpRDk2cllkb0hOWmdtUFBkQ0Q0WU1kWEhpbU5Va2VXM3M5NDlFN3Jsei9UWTNMWDN0ei9zcHlHVVhyYU84UE1haGh5Vnh6d1BkbTZ4cXUyNXRoS24vdFVZOTNXN0Y2dFhoTGg4NkRjTkx0NHdKSkNjZDBSQTRMd1NhSi9VMlpMTmwwQ1BueVNiek9JUGhQeWt1djcwOUx5dUVFRUowQ2wwNmRHNHd3bmxPUTB2dDloUTRBUVlQY2ZQQUkwMDdxNjY0WkIxRmhYV2NmMEVHKzQ5TXBLYW02YjZkcVdrMjl0NDNrVG16ZkkydHRadWl0YldRMEpyVkVWNTZ2UmNEQmpaZlNmVHZPSjJLbnIwY21ERk5VcExCOWVPem1QOTdFSnVoNkRmQXlhd3ZmQngyMEhKbXorM2Y1SDRPdTJMTThTbjg4TDJmNm1xVGd3NXBldDNseThLOC9rb1ZOMCsyV24vLzgwUTVhOWRHR0hkamRwTTJ4azJaKzQyUHA1K3F3T0ZVSEhHVWwvZmZxV0gyTEI4TC9nenk4QVByRnlLNVkzSUorYjJkN0xXM2h6V3JyUkhsMFVkNm1URzlsai8vQ1BMTlYzNXV1YTBiU3hhSGVLTittNUg1dndVSkJrdzJsZEdUVTJ6Y2RsY09aNTl1dGNZTkhMeitzZFhVbU15ZVZjZVJSNjhQZy9jOTJKMW5uNjZnc2pMR3hGdTdrWnhzY05QNElqSXk3THowV2k4bS9MdW9jV1hhRGQxK2F3bkhqR2srOTlYbFVudzNyei9UM3E5aDJvZTFuTGlKK2JHbmowMmxUeDhubjM5V3h4ZWZiWHllTU1DU3hTRmUrRzhsSS9iMmNOVFJ5WnU4M1YvTi9kcFBKQUlEQnpsYnRIWEloazQ5STdWRlc2WTBLQ3lNY3VXbEJZM2Y1K2F0LzA5ZlJvYU4yKy9KWWY5L0pITGhlZXVJUm5YalByWVhYcEtPeDJPUWxHUzlwZzRabFVRMHFsbTdKc0xWVnhTUWtXR25zQ0RDRXh1Wmk5dlMxLzYwR1gxSXo3QngzZ1hwbkYyL3JVb3NwZ25XandMZmNJMDFzdDZucjVNSEh1bk80Q0hyUTgva1c0cDUvOTBhRGp3b2tidnY3NzVGSHd4dGI1VHlrSlYyTmNsSlI2S1VyUllZanpYS2VYWDdYZE5KejV3bmNOalhkNDNFekNyV0ZWMkcxczAvNUJCQ0NDRkVVMTAyZEdxdFBjQkVtclRVdnN6MkZEaTN4dWdqdmN5WjVkdHNhNjFwUW5sNURKL1AzT2dXRlg4VkNKaEV3cG9mdmcvZzk1c3NXaGhpK0xDbDdMU1RtMkRRUkNuRmk2OWFMYkdSaU9hRGQ1ZVNzOEdpS0VzV2h3ajRUVDcrcUliRUpJTWZmN0JXWHozb2tDVDgvdlhYTHl5TU5NNjdNMDNOTS8rcElDZkgzcUxBdVdwbG1Fc3ZYRWNrckxsK2ZCYW5qMDFqNUFHSmZQMlZ2N0gxOWZLck1wbjNjNEE1czN5Yy84KzFqTHN4cTdHTk9UUExSakJvOHYyM1ZtMjMzTlIwNFJKdnNvMVZxeUxzczUrbnNUNmdjYzdzS2NldjVxcnJNdm51V3orRGg3akl5MXUvOG1sRmVZeVZLeUpOSG10QlFZVFpYMXFoNzdxckNuRTRGVWxKQnF0WGg3bjY4b0ltMjhtY2Zmb2FmdnJScXV1akQyc1pkYmdWWGlOaFRXS2l3ZFhYWmRLbnJ4TzMyMkQyTEIrZnpxaGpuMzNXaitaKy82Mi9jZjVpSkt3SmhUU3graitKVHo2cVpmR2k1b3NJemY3U3g5dHZWTFB2ZnMxSDFUY2xGbHMvcDNWenEvNENGQlpFdU92MmtzWlJ6RGRlcTJMdTE4MkRjTU1IQXg5UHEySGhnaUNUNitjajk4cDM4TkJqMW9jelYxOWUwTmdxclJRa0pobU1QQ0FKMDlUTSt5bEFYVzJNQ3kvSjRMdDUvZkY2RFpSU2pkdjQ5TXAzY1AvRHViejNkalhqcnkraXVpck0rQW5aakR3Z2FZdGYrelpEY2VjOTNTa3NqUERjMHhYOCtJT2ZINzhQVUZkbnZRWnk4K3hjZUhFR3h4NmYwdGdHRHZEckx3RmVlN21LMisvSzRiWmJTL2p5YzE5aldPNnNETU5MVnRyVnBDYWZnRksyS3F6QStheFNLcWExWHJPNSsyK3AzT3g3Y0x0MjJlQ0lTVUh4dFVTaTZ6WjVIeUdFRUVLczF5VkRaMzNnZkJnWXV6MjIxRzdPdzQ4M25jT1puR3hqd2JKQlRZNk5PVDZGTVgvWmN1RzJPM09hTFJwa3N5bW1UZStEejJjMnRubituVVVMUXhRV1Jpa3MzUEM1MU9UMWRQRHRYRDhYbmIrV2J2WG5XYjQ4VEYyZHlWNTdlL2p4Qno5TGw0U2J0RWErUExXU21ocVRuWFoyYy9DaFNZMmplUzlPcVdUSm9sRGpTTmV5cFdGOGRTWUhITml5N1Z5NjV6cElUN2R6ekpoRXpqblBHbG5hWjc5RTdydTdGSWRUTWU3R0xFNDdJNDFBd09TU0M5WXg5MnMveFVWUnlrcWo5T3Z2NUt6VDExQmRaWExTS1Nua2RIY3dZS0NUdkI0T1BwMVJ4MHN2VkRKc056ZlAvTGRINDZxbWI3eHF0ZUkyN011NVlubVltMjZ3UnErdXZNYmFhOVJ1VjZ4YUdlYTVweXRRQ2dZTmNqRU42L0VPM2NITkkwL21rcDl2dFpRMnRORGVmR01SYTlaRVdMakFDck11bDZLc0xJcHB3dDc3ZURobVRETDc3cGVJMDZuNGFvNlAyMjRwSnNGalVGUVU1YU1QYS9uZnpEclMwbTBNSHVwcVhCMTR3eEhURjErb2F2SzhQZlBVeHVlci92NWJBSWVERm0rbm83WG05a2tsL1BwTEVFK2k0c1NUbTQ5WS9sVmRuY25NNmV0WDZsM3dSNmpaZGpNYmFuZ3QzWFNMRlM2ZFRrVmhRWlF2UHE5ajdab0l2ZnRZODNSemN4MzgvRk9BQzg1ZFN6Qm9VbGRuc3VkZUhtdzJSWEt5amZIWEZlSjJLNzZhNDhmaHNINVBONDByNHAyM3FuRTZGUk1tWlhQQ1NWYjlXL3JhZi8rOWFpYmYzSFIwTmpISllQU1JYa1lkN3VYZ1E1T2FoTTBHRFF0d0tRTU1SWXYyL055ZVdTMjF0NUNjZEhoRDRMd1FlRXNwMWRESzBiWjk0UFd5MHEvRW0zaDRrMk1sRlEvZ0MzelZIcGRyRmFWYTEza2loQkJDeEV1WEM1MzEyNkpNQXNadXJ5MjFIUzB4eVNBeHFXVXJadWJrMkJrdzBFbCtiK3VyZDI4SHZmS2Q5T25yWlBXcU1GL1A4Ukd4QnFOd09CWDc3dS9oNGtzemNDY1k3REU4Z1VHRFhRd2E1S0xmQUJmemZnb3dkVXBsNHh5M1BZZDd5Ty90NE12UGZlVG0yVG5wVk92Ti91Ky9XYUZyNUVFdEcrVnhPaFZQUHBOSHYvN3JWNzVOU2JIeDBHTzVHRXF4dzA1VysySkNnc0hUei9mZ293OXFPT2E0RklvS0kzenh1WTgvL3doU1dCRGhuUFBUNmQxNy9UbUdESFh6NW10VktFTTEyYmZ4Z0lNVFNVMnpWandkTU5CSlZyYWQ4ZGNWY2NMSmlZdzgwS3I1NkdPVGVlTFJjbjcvUGNnWlkxT2JqVDRmT3FyNTNNdUNnZ2pmZit2SDZWUWNjbWdTT2QwZFhIdERGb09IdU1qcHZ2NzZFMjdKNXVFSHluajM3YVp6VG5OejdmeDdZbmFUbHN4eE4yWXg1b1JOYjBkejM5Mmx2UGxhZFpOanYvOGFaTGZkUFMyYVQ5cGc4QkFYWHEvQmpST3pXL1JoUnIvK1RuNzhiVUNMejkvQTQxbi8yR3cyK1BDOUdwSzhOazQ5dzNydDNEZ3htd2Z2TDZXd0lJTGRvVGp0ekZRdXZpeWo4VDZyVm9hWjkzT1FsRlNEY1RkWno5VkhIOWF3NnpBM045M1NyY21LdWx2NjJrL3kycGoxdVkrc2J0YkNWSU1IdTloMW1CdW42Ky8vNW5iY3ljMlpaNmN4K1pZUy9qRXlrWDhjMExMUXZ6MWEzMUo3ZUpPVzJnMENaeVBEYU52UjN0VGtVNW9keTA2L2x1ejBhMXQ4amw3ZC85dmsreVVyUnhBenF6Wng2NVp6Mmh1bnNXNzl5WVFRUW9oMjFNay9HMitxZm9SekVuQnB6UFM3RzFwcVpVN090cXU2T2taS1NzdkR6UGFpcGlaR2N2TGZQNjVnMENRY3R1WURkc2E1ZW5XMU1aSmFFVlRqSlJMUlRVWWFWeXdQYi9GV1BhTDFtcmJVT2lxQUc0QXBTcWttbnhScXJmc0JTNE9oUDFtNTdyZzJ1LzZBM3Q5aU16WS9HdDhhYlJVNnUyZmRRNHIzYUlCL0thV2UyZW9UQ2lHRUVPMmt5NHgwTm1tcGpmbWN4ZVczVTFQM0FUTEN1VzNyaklFVDJHemdCSEM3RGR6dXpkNXN1N1U5QkU2Z1dXdXJCTTZPODVlVzJncmdBdUFkcGRUR0pwaUhnQ3FubzIvYkpzUnRtTXZaT1BvL1A1NTFDQ0dFRUp2VEpYWVpiOXBTRzNDV1ZUNGtMYlZDQ0xFTiswdExiUTNXQ09lbUFpZEFHQ2d3RERkMmU4NG1idEs1T093OUFLcnJ2NFFRUW9odFZxY2Y2V3pTVWh2ek9jc3FINktxNWpXZzJWUWdJWVFRMndERFNDWXI3UnBTazQ5ckdPRnNhS245dXlXMGc4QVNZR2hTd3Y1VTFiN1pKcldzWEhzODBQSlIrZnpjS2RqdFRiZXhLaXk1QVg5d1h1UDNNWFByTTZMYnRTTTJteGRnRlZDM21ac0xJWVFRY2RXcFEyZnpsdHBicWFtYmhnUk9JWVRZTmhsR01qa1prL0FtaldwSlMrMkdnc0JpZ0VUUEFXMFdPbHU3TFlyZVNBZE5KRlpDSkxxNlRlcHBrSml3YjhNL2x5T2hVd2doeERhdTA0Wk9yYlVibUF5TTFUcnFyS3A1Q1gvZ1cyeTJ0SGlYSm9RUVlpTVVkakpTTDJvSW5DMXBxVjEvWDZYQ1d1djVnTi90MnNtalZBSmFCOXE5NW5qeEpJd0FNTEhtYzBwN3JSQkNpRzFhcHcyZHdFSEFKWUFURk1uZU1TUW5IUlh2bW9RUVFteVNnZDJlaFZLMk1tQWM4RUpMQXVjRy9nQUtiVVp5UDdkcktJSGdUKzFUWnB3NUhmbTRIQU1BYW9FRkc5czZSZ2doaE5pV2RPYlFXUUpVQWpsSzJYRFlzK05kanhCQ2lNMWJDVndCVEd0bDRBUllBS3hVeXRrdnlUT1NRSEFlMW1CZzUrSjI3ZHF3SDJraDhGV2N5eEZDQ0NFMnE5T0dUcVhVajBEM2VOY2hoQkNpWXlpbC9GcnJUNVF5RGs1dzdZcmRsa1UwVmh6dnN0cVVVZ2w0RW9aakdHNkF1VXFwdHAwc0tvUVFRclNEenJmanZCQkNpQzVMYTUwS3JOSTZsbHhRY2pXMXZobnhMcWxOT1IxOTZaWDdNblpyZllLOWxWTGZ4cnNtSVlRUVluTzZ4RDZkUWdnaHVnYWxWQlh3aEZJMlVyeGphTTEySjl1RHRKU3hEWUh6TFFtY1FnZ2h0aGNTT29VUVFuUTJqd0NyRWhQMkpUbHhkTHhyYVROdTE4NmtKQjBOVUFIY0ZlZHloQkJDaUJhVDBDbUVFS0t6S1FGZVVzb1J6YzY0QVllOVo3enIyV3FHOHBLZDhXOE13d013RTJ2UkpDR0VFR0s3SUtGVENDRkVwMUsvaGNnVTRDZWJMWVBNdE1zd1ZHSzh5OW9LTmxLVFQ4SHRIQUt3Rm5oU0tlV1BjMUZDQ0NGRWkwbm9GRUlJMGVrb3BaWUM5eXBsa09RNWdLVEVRK0pkMGhaTGNPMUVXdktwR0lZTDRDbmc2emlYSklRUVFyU0tyRjRyaEJDaVU5SmEyNEZ4d09TWVdjdXFkU2NSanF5SWQxbXRZck5sa3AvN0drNUhENEJQZ09PVVVzRTRseVdFRUVLMGlveDBDaUdFNkpTVVVsSGdYdUJsbStHTjlzcDlDWTk3T052TGlyWk9lMjk2ZEhzTXA2T0hDWHdKbkNHQlV3Z2h4UFpJUXFjUVFvaE9TeWtWQWlZQ2MyMUdPdDB5SitKSjJEUGVaVzJXM1paTGR1WUUzSzZkQUZZRE55cWxLdUpjbGhCQ0NMRkZwTDFXQ0NGRXA2ZTE3Z1hNMUZvUGlzYUtLQ3dkaHovd1hiekwyaWluSTUvYzdJZHdPUWVpbEswT09CeVlxNVF5NDEyYkVFSUlzU1VrZEFvaGhPZ1N0TmJad0R2QW5scEhuT1ZWejFCWi9USXhzenplcFFHZ1ZBTEpTVWVSblRFT201Rm9BaXVBczVSU3NuQ1FFRUtJN1pxRVRpR0VFRjFHL1lqblJjQ1ZwaGx5KzROekthLzhENEhRdkxqV1piZm5rcFYyQmQ3RVF6Q01SSUJYZ2J1QjM1UlNPcTdGQ1NHRUVGdEpRcWNRUW9ndVJXdnR4bXBaZlZ4ck16Y1dxNkNpK25tcWF0L0NOR3M2dEJhRkEyL2lZV1NtWDQ3RDNnT2xqQ0J3TFRCVktWWGJvY1VJSVlRUTdVUkNweEJDaUM1SmE3MEgxbWppZm9BekhGNUZlZlV6K1B4emlNYktnRmc3WGRuQVprdkg3UnhNUnRyRmVOeTdVWCt4aGNBTndNY3l1aW1FRUtJemtkQXBoQkNpeTlKYTV3R25BQ2NBdXdPT1FQQjNmSUhaK0FQZkVZb3NKUlpybTBWakRTTUpwNk1QQ2E1aEpDVWVqTWU5QjByWlRHQUo4Qzd3dWxMcWx6YTVtQkJDQ0xFTmtkQXBoQkNpeTlOYXB3T2pzUGIxN0tGMUROUDBZWnExQkVKV0NQVUZ2aUVhTFdyVmVRMGpHWTk3VDVJOEIrSkoyQXViNGNVd1BDamxCQ2dBSGdaZUFRcVZVdTAxdENxRUVFTEVsWVJPSVlRUVlnTmE2MHV3Umo5N0FhbUFGMUJhUndsSFZtT2Fma0tSSldnZElob3RJUm9yQnNBd0VuRTYrZ0xnZGc1QktUZE9SeThNSXdGQUEzNmdDaWdGM2dMdVZrcEZPL3J4Q1NHRUVCMU5RcWNRUWdqeEYxcnJSR0FBc0NNd0RCaGEvNVVIMkZweHFqTGdUMkErTUsvKzN3dVZVbTNUc3l1RUVFSnNCeVIwQ2lHRUVIOURhKzBFVXVxL1BFQXlNQWh3QXp1dVhMa3lmZDI2ZFptNXVibmxmZnIwbVEwRWdDSmdMUkRDR3Qyc1Zrb0Y0dklBaEJCQ2lEaVQwQ21FRUVKc2hidnV1bXVjWVJoM21xWjU2N2h4NDI2T2R6MUNDQ0hFdHNhSWR3RkNDQ0dFRUVJSUlUb3ZDWjFDQ0NHRUVFSUlJZHFOaEU0aGhCQkNDQ0dFRU8xR1FxY1FRZ2doaEJCQ2lIWWpvVk1JSVlRUVFnZ2hSTHV4eDdzQUlZUVFZbHVudFU0QnNvQkVJTFgrY0RlZys0d1pNMFlzV3JTb3NtL2Z2anRycmM4R1Z0VC92QmJ3WSszVldhbVVpblYwM1VJSUljUzJRTFpNRVVJSUlUWkNhOTBMMkF2WUh4Z0E1QU5wUU02R3Q0dkZZc1JpTVd3Mkd6YWJiY01mbFdIdDBia0dXQUo4RGZ5Z2xGclFBZVVMSVlRUTJ3d0puVUlJSWNRR3ROWkhBQk9Cb1lBRGNMTEJkSlJJdEpCSXBCQlRCd21GNXplNXI5UGVGNXN0SFljOUI0Y2p0OGxwZ1RBUUFZcUIrNEduWmZSVENDRkVWeUNoVXdnaFJKZW10VlpBYjJBNDhDL2dJSzFqUkdNVnhHTEZoQ0lyQ1FaL0lSRDZoVkJvRVpwSUM4OXM0SFQwd3UwYVJtTENDSnlPWHRodDJkanNtUmpLQmZBbjhBVHdHYkJFQXFnUVFvak9Ta0tuRUVLSUxrdHJuUWxjQUJ3SjdBSjR3cEZWVk5lK1N5QTRqMGkwZ0VpMEVJaHU1WlVNN0xaTUhQWThuTTRCcEhxUHgrM2FDYVdNTUZiNG5BM2NyNVJhdlpVWEVrSUlJYlk1RWpxRkVFSjBTVnJySWNEendBaUFhS3lDcXBwWEtLOTZGcTJEN1g3OTVLUWp5YzRZajkyVzJYQm9MWEM2VW1wMnUxOWNDQ0dFNkVBU09vVVFRblFwV21zUGNEUndHOUF2RkY1QlRkMEhWTlc4UnN5czdOQmFESldJTi9Gd1VwTlBJc0c5QzBCNWZWMHZLYVhLT3JRWUlZUVFvcDFJNkJSQ0NORmxhSzE3WUMwU2RMcldVVSt0NzFQS0toOG5IRmtPbUhHcnkyN3ZUbnJLMmFSNlQ4WXczQkhnVStBbTRCZWxsSTViWVVJSUlVUWJrTkFwaEJDaVM5QmFKd0F6Z2YyMGpsRlI4eUpsRlE5MVNDdHR5OWhJOVo1RWRzYjFHRVlDd0RyZ1lLWFVvamdYSm9RUVFtd1ZDWjFDQ0NFNlBhMzFqc0RUd042aDhESktLeCtoempjajNtVnRsTnUxSTFscFYrQkoyQWVsYk91QTg0Q1pTcW40RGNVS0lZUVFXMEZDcHhCQ2lFNU5hejBZZUJiWU54UmVSbkhacmZpRDM4VzdyTC9sc09lUmt6bXBQbmdhSzRCL0txVytqSGRkUWdnaHhKYVEwQ21FRUtMVHFsODA2RWxnYkRSV3lkcWlDd21HZm8xM1dTMWl0MlhSSStjcFhNNmhLS1YrQXY1UEtWVVk3N3FFRUVLSTFqTGlYWUFRUWdqUkhyVFdkdUJtWUd3NHNtNjdDcHdBMFZncGE0c3VhcWg1ZCtCQnJYVkduTXNTUWdnaFdrMUNweEJDaU03cUhPRHFXS3lha3ZMYnQ2dkEyU0FhSzZHNGJETGh5Q3FBazRGeGNTNUpDQ0dFYURVSm5VSUlJVG9kcmZVZzRFcXRUWHROM2NmVStXZkZ1NlF0Rmd6L1FXWE55NWc2QkhDbTF2cVFlTmNraEJCQ3RJWTkzZ1VJSVlRUWJhbStyZlo4WUVBNHNvcUs2dWVBV0p5cjJqclZ0ZStRbUxBL1NaNzl1d0dYYTYyL1ZVclZ0ZFg1NjUrelk0RWQyK3FjUWdnaFdzVUV2bEpLZlI3dlF0cURMQ1FraEJDaVU5RmFkd2QrQmJKV3JUdVZRR2hldkV0cUV3NTdUL3IwK0FERFNBZ0QreW1sZm1pTDgycXRFN0htdmw0Qk9OdmluRUlJSWJiSVNxVlVuM2dYMFI1a3BGTUlJVVNub2JWV3dJMUFWazNkakU0VE9BRWkwVFZVMXJ4S2VzbzVUcVhVSkszMS95bWx0bW9JdDM1MTMzdUFzMDB6NFBRRnZtNmJZb1VRUW15V1VnNFMzSHRnTXhJQndzRExjUzZwM1Vqb0ZFSUkwWmtNQWM2TnhpcW9xbW5iLzNmYmJPa015UDltaSs2N3F1QTBBc0dmdDdxRzZ0cTM4Q1llak5PUlB4bzRCSml4cGVmU1dydXd0cE01M1RTRHRxTFNtNm4xVDkvcUdvVVFRclNFamRUa1UvQzQ5d0tJQWs4QWQ4YTNwdllqb1ZNSUlVUm5jalRnRG9YK0pCUlozcVludGhrcGJYcStMUkdKck1Ibm40MHo1VXlBZjdLRm9WTnJuUUNNQjA0MlRiK3R2UEpwYW55ZkFKRzJLMVlJSWNRbUdDUW5IVUZtNmtVWWhqc0NUQVZ1VmtyNTRsMVplNUhWYTRVUVFuUUtXbXN2Y0l6V01YeUJ1Y1JpWlcxNmZwdVIycWJuMnhLYUNMN0FkNWltSDJCUHJmV1FWcC9EQ3B5VGdXdGlwdDlWVXZFZ0ZUWC9wYk1FemxESXBLb3FSbkZSaEtMQ3RubE00WkM1MGVQUnFNYm5Nd21IZFp0Y1oydjgvRk1BWDkzRzY5eWNGY3ZEL0RJdjBPVFkxM044ckZ1MytlZHYxY293RHo5UXhxY3phN2ZvMm45VlhSM2I1UE85clZ1M05rSmRiZE9POTdLeUtNVkY3ZnUzVlZvU1pkWEtjTHVkWCt1dGUzMmJwdWJidWEzTFV1R1F5VWNmMXZES2k1VmJmZjNXaUVRNjRtL2FUcXIzSkxwbC9CdWJMVGtNUEFWY3BaU3FhY2VMeHAyTWRBb2hoT2dzZGdaeXRRN2pEMzdmNWllMzJlSS8wZ2tRRFAyT2FkWmhHSjRzWURpd29LWDMxVnE3Z1FlQTgwd3phQzh1djRPYTJuZlozT3ErdDk1Y3pLc3ZWVFU1bHBscFk4NTMvUUc0YzNJSlU2ZFVBakJrQnhmdmZOQzd5VzEvbVJmZzFCTldOMzcvM2J6K0pDZmJXbHAyRTh1V2hyamtYK3VJUkRYUktFUWptbWhVRTRsb2drSE5odTlQTXpKc2ZQVjkvMDJlNitOcE5mejZTNUR4TjJWdjhqWmFhL2JiYXhsOSt6bDU3ZTM4SmorYit0OUs3cjJybEJ2K25jWFo1NlkzSGovdTZKV3NXaEVtR3JYZWNQOC9lL2NkSGtXNVBYRDgrODcyM2ZRR29YZWxTUkZGeGQ2NWRyRmgxNTk0N1EwRmU4R0tYcjNXYXk5WUVRU3g5NElvSFJWRWVnc2xnWVQwWlB2TysvdGprZzBoQ2MzRVlEaWY1L0dSN003T25KM2R3Sng1ejN2ZWZmcDVlR2RDQnphc2ozRFdhVG00WElxN3g3VEM2Ykw2T1NZbUd2VGR4N05MNXdPc3BQRzhzOWF5MzJBUGMyYlZUaDV2dVRXVFMwZFlzWjB6TEllQ2dpamYvZFNWWU5Ba0ZyTVNsdE5QV29QWGF6RDVrNDRrSk5yWXRESEN0VmR1d0c1WGZQSmxKeElTYmRqdDRITFZIYXY0OFljS1huaXVrTk9HSlhITXNZa054bGhVR0dYaSs2VUVnNXBnME1SZmFWSlJZZjFYVWh5anVEaEc0ZVlvZnIvbW9rdFR1ZldPckYwNmo1MDdPL25QMklJNng3OTVkQ2J6NWdhNDRySU4zSGh6QnBkZm1iN0w1N3MrYytmNHVmS3lEZXpkMDhWTHI3ZkQ0N0hPMWUyak5qSjdwcDlSdDJWeTdnV3A4ZTJqVVUzZnZaWnRkNzgyR3l4Y3RsZUR6MDhjWDhMZGQyeWl4MTR1UHZxOFU0UGJOYVJQajZWa1pOcDViMklIN3IxekV3Y2Q0dVdpUzZ6dlN5eW1HVDB5ajFrei9idzNzUVB0MnRmMEdidi8zazI4KzFZSlR6N2JodU9HTnZ5NUExdzRmQjN6NWdZWSszaHJUajYxN3QrajRiQm0xZ3gvbmNjZnVDK2ZrdUlZZHJzaXU0Mmoxbk50MnRycDJzM0Z2NDVaemVwVlZzS2RrV0ZqNENBUFgzL1pjR1B2NjI3TTRNcHIwcm53M0xYTW1SWGc5MFhkNDkvclVNamtqRk55V0xFOHpObkRrN24zZ2RiYmZGKzd4aUE1OFF3eTAyN0Naa3VLQXE4Q2R5bWxHdWV1elc1TWtrNGhoQkF0UlMrZ2Rjd3NKUmo2czlGM1hsOTViVGl5a25Ca3pYWmZHNHVWYkhlYkhSV05iU0lRWEVCaXd0RStvSS9XMnFHVTJ1NVFTdFVjemp1QlMwd3phQzhzZVlXeThvL1lrZVZreXN1c2JiSmEyYkZYWFRta3BkVi9DYkg0enhBNWE4SjA3RlJ6Z2ZybDU0MTNQZFdobzVOcmJzakFaZ083UTJHM0tiNzRySnhQUGlyajlydXpHRGpRZzlPbGNEb1ZMbGZEVGZyRElaTm5udHpNbXRVUnV2ZHdjc1paZFVleTU4ejI4OTdiSlpTWG14UVh4N2p0bGp3QVRqMDltU21UUy9udFZ5dkJtL1pUSlV1WGhBQTQ1N3dVampneWdZVi9CUG5weDBxT09Nckg2V2NrczJwbGlCR1hyS2VveURxWFY0N1lFRC9Pb1AwOXZQVmVoMTArSi9QbVdCZnNwdzlMeHVNeCtPbkhTazQ4T1pITUxEdDk5M0V6WjdhZk5tMXJYN1NmZi9aYS9sd1lpdjhjRE1ZNGZNaldKZWs2L3RpeHh5ZncxSE50ZWVmTllyNzdwdWFpZmxYVkJmL3Z2d1c1OUlKMWRXSWJjV1VhQng3a1k5T21LRTgrWG4vMWdWSld3cGlaYVNjOXc4N21naWlCZ0xsTDUvR0pwOXZ3L251bGRZNXh4TkVKOGM5cjlhb3czMjR4TW52azBRa1l4cTR0NkJDSmFNSmhUZWN1VHJMYjJKay8zNHIzNEVOOWZEUzVsR2xUSzBsT01kaHZzSmZLU2hPblUrRncxQnpMNFZRTVBxRCtHdzZ6WnZneHR4ajBuVHZIei8rZUxxeTFqVDlnYmJCc2FZaUx6MXVIc2NWOWdkUTBHNDgvMVFiVDFBUUM5WS9jdVZ5S1dGU1RtR2hnMkt3YktjY2NsMGhHdW8xSUZOTFNiQlFWeHBqNGZpbVhYNW1Pd3c3T0xXNCtGQlhGMkxEZSt1c25KZFdHdzZHSVJHb2Y2NFNUazVnM044Q1V5V1VjZFV6dEJOVm1nL0p5azhzdlhkL0FHWVo3N3R4VTU3RnpMMGpocm50YkFkQytnd083WFZGZUZ1T01zMUxZZjdDWDJiUDgvUEI5SlJkZWxNS3JMeGN6NG9vMFdyV3kwMjlBd3pkM3hqNVl3SXJsWWRMVGJiei9YaW43SCtEbFh5Y21OYmo5empOSTlCMUhWazNDT1JHNFRTbFY5d3ZiQWtuU0tZUVE0aCt2S3FIcUF6Z3IvVDlqTFhmV3VJeDZSanFMeTk2bnVQVE5Sai9XOWxRRXBwS1ljTFRDU3JTVGdXM1dFbGVOY040SzNHaWFBZGZta2hjb0xoM0hqcGJVbHBWYTUzUGN1KzNwMUtuaFZWVTZkWGF3Wm5XRXI3NG9qNDhrYWEzNStvdHkyclp6eEM5T2Q5WHlaU0ZPSHRwd2t2L1FtUHg2SC85amFRL3M5dHBKaGRObDhORFliTTQ3ZXkwUDM1L1Avb085ZE9oWSs3MXRXQmZoMjZvRXF5QS95dGRmV29uS0FRZGFGN1c1RzZJWUJxeFpIV2JOYWl2NU92YjRSSzY5SVlQbHkwTDg5R01sQXdaNlNFeTBjYzZ3dFdTMXN2UDRVOW4wNis5QmE4Mzk5K1F6ZDY2ZjIrOXFlS1IxUjh5ZEc4QXc0RjhuSnZMVDFFcmF0WGR3MkJFSnpKcnBaNy9CWGc0Y3RJSkxMMHV0OVpwSG44am04MDlyRXEvZmZ3dnd5elEvZy9iek1QaEFiNjF0YlRZNGU3aVZsSzlhRldiRzlMcWpVcXRYaGVNalRsczZkVmp0aS9aK0E5eU11aTBMcjFlUmtHQ1FrR2dqS2Ntb04rbmJsZk9Zbm03amg1KzcxTm5YZngvZnpNY2ZXdFdMVXlhWE1XVnlUU1hqd21VOTZteS9vOTU5dTVoSEhxZzlzbnJETmJtMWZpNHRNZVBmMnkxSG5nR1Nrd3hlZnIxOXZmcytjTkNLK0EwZmdNTE5NV1pNOTJPM2c5TlpjNzY4WHV2UGZ5eW9HZVgyK3pXdFdsdVgrVXVYaERqOXBKd0czNFBmSDJPLy9pdmlQOTl5UXg1dDJ6bjQ1S09hYy9UUzgwVzg5SHdSdzg1SzVvR0hhMFlBeDl4ZGt4RGUvMUFyRmk4TzhlNWI5ZDlrbS9HTG4wSDdMSy8xV0xmdVRxWjgxb2t2dit2TTJwd0lMNzlZeU1tbkpuSFhiWnNZZGxZeUkvNmR4a2xEMTlDdm41dUREdmJoZENxT1BqYUJwS1NheFBlZ0lWNFNrMnhNbVZSS1JxYU5UUnNWTnB0Q0FRNm50WjNEWWQyRVVnb09IN0l5ZnRQaXVDTlg4ODc3SFpnMHNaVDMzaW1oVng4WC8zdXhMYWVmbE1PdE4rY1JqZXA2UjJkM25wM2t4RE9xRTg3cU9ad2o5NVNFRXlUcEZFSUkwVEo0c1pKT0tnTS9OOGtCNnB2VEdZc1ZOOG14dHNjZmlIZlI3UW9rc28ya3Myb081MFBBVmFZWmNPWVhQVTVKMlhpc1pvazdwclRxd2pjNWFkdXRJUGJwNzJITjZnaGZmbDZUZFA3MmE1Qzh2Q2dubkpSWWI5SVppV2ltVGEya2J6ODNtWm5idml4cDA4YkJNOCszcWZQNDU1K1c4OFZuNVZ4N1F6bzk5bkxWZWQ2MlZTWHZmeDdKWjhMNFV1NjRKNHZUejB4bTBvUlMyOEh3YWdBQUlBQkpSRUZVM25pdG1MdnZhMVZydTFPSEpUTmpocCt2dnlqbjNZa2RjTGtNT25leEV0TkJnNzBjZmVncStnK3dTajYzOVBEOStSUVVXT2YzdTI4cTJMZ3h5ckhISjlLemw0dVIxK2R4eVdXcDVLeUpNSHVXbjZlZWEwUFBYdTV0dnU5dGlVUTBQLzFZaVZLUWt4UGg2eSt0Yzc5aGZZUVBQeWpsMnVzejZuMWRZcUl0L25tRVFwcGZwdmxKU0RCbzE3N3V6UUc3UTVHV1h2dXp1Zi9oVmh4OGlLL0J1RjU3dVlpM3h0Vk5QcndlZ3padGF2WVZESmdFQTNWdkVpVWwyM2pxOGMwN2ZSNU5VNU5Sei9kbzBDQVB1UnNpekowZG9OOEFONTA3TzVuNll5VWx4VEZzdGwxZnRyNWJOeGVubnA1RUpLTDU3Sk55RWhJTWpqNDJJZjc4ci9NQ3JNMkpNUGdBTDlsdDdIVHZVZnY3cVRWVVZ1N1lUVEtYUzVHUllXUG9DWW5jZm5lckJyY0xoMHlPT25RVmFlbTF2L2k5K3JnWWZFRHRHd3FUSnBRU0NKaWNmMUhOVFlsMjdSeEVvaHEvUDRHdDllcFZPLzc5RC9EUXBxcjB0V05uSitHSTV1QkRyV1BFb21DcjUxYzZHZ0Y3MWNCNzI3WU9JaEhOUngrVzhlcExSU2dGL2ZwYm81RkpTUVlkT3psUmdOMnVtRGExZ3Q5K0RUSm50cDg3NzhraXRTcDMzN1FwU25tNWRRNS8vTDZTNTU3ZWpHRlRSTUthTjE0dEFxenZZekNvZWVyWk5tUmsyQ2d2anhFSld5UHM5OXk1a1YrbStVbE5zekgyUDlra0pOcjR6MVBaWEhuWkJrYVAzTWpNNlg3dWZhQjFyVVIvNXhna0paeTg1UWpubThEb1BTbmhCRWs2aFJCQ3RBeE9vQjFBaGYvN0pqbUF6YmI3SkoyUmFDN1JXQ0YyVzNwMTBsa3ZyYlVUR0ExY2FlcXdzN0RrWlVySzNtZG5FazZvR2VrOGJNZ3F2RjdGZnZ0NXVmWE9MTnEycTEyeXVjOCticVpQcTJUeG9wb1MyeTgvczBaTGpqNDJrYzgrcVZ0bSs4YXJSVHp4MkdiNkRYQXovb09PZFo3ZmtpL0I0T2hqRXhsNjlDcHlOOVM4aDFqTUt1ZDc0YmxDbEtxNU1EejBjQi9QUE44Mi92UHdNM093MnhYdDJqa29MemVKaERVMzNaeEIzMzNjbkhsMmNuemVZZHQyRGs0OE9ZbFl6RXJvRGpqSXk3MTNiaUlVMG56NGFTZUduYktHNWN1cXkwb0Q5T3RaTXpkdjc1NHVWcThLeHhPSlB4WUVLUzZPOGNtWG5abi9XNENzVm5aZWY2V1lydDJjVFBpd1k1MGtaR2Y5K0VNRnhVVXhiRFlyK1k3RjRQbG5hMG93cDB5dWUxMmJzeWJNTlZmVWxLWDYvVmFzR2xqNFI3RGU0NXgyNGhvKy9MUm16bUJLaW8yZnAxVXliV3JkQmpIbm5KZUNMNkgrR3hRenB2czU0dUR0ZDVhKzg1NHNQcHhVdXRQbjhjWnJjK3VkMDNmZGpSbWNjV1l5YzJjSEdIWkdNbWVlazhKWnArVlFzWXZObDZvTk9jVEhrRU44bEpYRitPeVRjakt6N0R6OFdIYjgrZHR1eVdOdFRvVHpMMHJoNkhybXZCWVd4dXFNL20xcHl4c21oeCtad0xSWjNSaDY5Q3IyN2J2dCthQUhEZkh4ekF0dGF6MDJhSkNYVWJmVkhsV2Yvck9mRmN0RGpMb3RpMDgrS21QcGtoREhEazBrNERjcEtvd3grRUF2QnczeGNkMVZHd2dGTlVjZFV6c1JQZmY4MUZwek92ZmIzOHVRZzMzY1Btb2pyVnJiZWVMcHVqZUo3cjF6SS9QbUJyaDVkQ2FISFpIQXhyd0lIMHdvd1c2M1BxZXNWblpPT2lXSjVHUWIwNlpXTXZSRXE5eDN2OEZlWG4yNWlPbS8rUG4wNDNLdXVOcTZzZlhqOTlaM01DUERPbGtIRHZGeThLRStubjVpTStQZTdjQ1pwK2J3N3NRT25ILzJXbEpTYlh6d1VhZjRuTTUzSm5UZzFIK3R3VENndUNqR1NjZlhycVJJU2pMWXRDbjZGeEpPaGM5ekdGbnBvN0haa21MQTU4RE5TcW5HbTNQeER5RkpweEJDaUpiQUJYUTBUVDlhTjAwWHgvcm1kRFpYMGdtYWNIZ3Rkays2SFdnTkxLaXpoVlZTZXdOd2kya0dYVVdsNHlncWZZMWQ2VkxyOHhuczNkTkZNR2l5WnJWVmNwcVRFMmJTeDUxcXpVOERPSFpvSXUrK1ZWSTEycG5HVjE5VzBEcmJUci8rOVkvbTdiZS9sNTY5WGR0c1FyTzFjRmlUMWNyTy8xNnlMcXJmZTd1RTk5NHA0ZTc3V3RGdmdJZFlUSFBhaVRtMTVwWlZsTWRZOEh1UTlBeGJyZEhRdEhSN3ZIUjA5ZW93VHo2K21RNGRIUXc5SVpFRnZ3Y3BLWTZ4ZDA4M1AzNWZRVGlzV2JVeXhOQi9KUkx3bDdGNlZaalRoaVdUbVZXVEdXUm0yam4zZ2xTdXVXSUQzMzFUd2Ftbkp6SGl5blQyNjdlY2NGaVRuR3dsWTBwQlFnT0oyYzc0WkVwTkNlVEpweWJoY2ltS0NxT2taOWhadHk0U0h3SGFVbHE2alN1dnNTN1l2LysyZ3M4K0thZkhYaTcrZlZWYW5XMnJxWHF1dVJjdkN0V2I0QjF5YU1Nam9GbXQ3T3c3YVB0Tmt6cDFkakw3OSs0N2ZSNzc5dk1RRG10Ky9MNFNoMU54NkdGV0xKMjdPT09kWlYxdTY4M0VUSTJqbWErRTNXN0ZDU2ZYUDIvd2t5bGw4UnNxVytyVjIwMTI5cmJuWW5mdVdyY00vcDIzaWhuL2JrMnVNL2J4YkZKVGJmR0dVdjhaVzBEaDVpaG5ucDFNZWJuSlM4OFhVVm9TNDZBaFB1Yk9DZUN2Tk5FYVZxME1VVjVtZmEveTg2T3NXaG5DTUJTZE9sdkhiSjF0WjlXcU1QTi9EN0J1YlpqMkhXcGlxYXd3K2VUak1vSUJIUzluYjUzdFlPS0hIYm5vdkhVODhtRGRKbERWWG4zWit2djIyNmxkNGplOHpKam11S0VKK0h6V1hHYXd5bmhuelF3UUNXc3VPTWRxWUhidW1Xc0pCdXVleXo4WEJybjk3aXljVHNYTWVwb1pEVDh2QldPWFI4SnRKUGxPSUN2amR1eTI1RER3Tm50b3dnbVNkQW9oaEdnWnNnRlhLTHhpdXh2dXF2cTYxM284KytKMjlVUVpYclFaSkdvV0VRd3VJQnFyZjI1aFk0cEUxd0lEQUxvRFgyLzVYRlhDZVE5d2cya0czUVhGejFiTlBkMjFoSHppbEpvUnlOa3ovVngwM2pxV0x3dXpkRW1JUG4xcko1TkRUN0NTenErK0xHZlEvaDd5TjBXNThKTFVlcE1XZ1A0RFBYVzYzZTZJOWVzaWRlWjMzblY3M1lZajFlYi9Ic1EwYTByMzZyUHZJQys5KzdqNGMyR0k3NzZwaUhmQ2ZlRzVtcEhERTQ1ZHc3aDMydk5PMWJ5MWR1MGR0VVpCT25kMXNuSkZpQisrczVLeHlSK1VFUWhvUm83T3BGVXJPKysrWGN6c21RRldyUXh6NG5HcjQ2LzdjWHBYRWhOM3ZxT3ZValdqWVowNk83anMzMm1NdUhnOU02YjcrZkRUVHRoczhNR0UycU9kaVlrMi9uVmlFbk5tKy9ubUt5dk9aVXREakx3K3I5NWpWRGNSYXNnYmI3ZW56ejV1Sm80dllleEQ5U2NOMWFPcGZmcTZ1WHRNcTIwdTcrSjBLakt6N0x0OEh2ZmQxOE9QMzFkeTBCQXZGMTJhaXNPdTZEL1F3eXN2V3AranoyY2xxV2FNT25OOWQ4YUc5Ukh1dW0wakFOR3E1SEJqWHFSV1E2VVZLNnhtVGM4K1ZSaWY2L2pLdUhieDV4TVNqRnB6SkxmMDNUY1Z0ZVowVmpjdEd2UFFqblZWcmF3MDhmbU0rUGU0VTJjbnZYcTdXYlkweE5JbElSd095S3FhOS9uWUl3WGtiNHB5OG1sSmRPemtKQnd5Y1Rpc0JsRWx4VEdLaTJJTTJ0L0RPMitWOE1xTFJmRmpWTStqOW5vVjgvNnc1c2E2WEFabm5wM015eThVTWU3MVl1NjhwNllVK0tNUFMvRlhXb2xpZGFrNlFLdldEaDU1TEp2VnF4ditPK3JGL3hXU3N5WlNxOExDMU5hTm8rclA5TEREZmFTbTJWaWJFK2F0TjRvNTl2aEVCdXhiOHp1ZmtHQnd4K2c4bGk2MlBwZExMMWpQUjU5M2lvLzIzajRxRDYzaDRjZXlHZmQ2RVo5L1dzNzVGOWFlRDcxakRCSjlROG5LdUEyN0xTVUt2SWVWY0RiWG5jcG1KMG1uRUVLSWxxQVRRRGl5L2JLOVhWWGZuTTVXNmJmWHUyMG92SmpDa3BjcHEvaTh5ZUlKUitOTGtQVGE4dkdxT1p5amdSdE5NK3dxTEhscHA1b0diYy8rQjNoSlRiTlJYQlJqYzBIZE10MTlCM2xvblcxbnlhSlF2SEhMOGR0WlVtRlh0R3Z2cURQU2VmOUR0VWM2dDFROWlqRmdvR2ViNjA4T1B6K1ZPMi9keUlUeEpUdzBOanMraC9UeFJ3dUlST0RXT3pMcDNzTkpVYUdWRER6MVJPM3B0T2RkbU1McVZXR3kyMWh6SS9zUGRCT0xhVHAwY1BESUEvbms1a2E0NnRwMDB0SnNCSUthcC8rN21aUVVvOTdsU0haRXYvNGV6Qmo4OEgwRjMzMVR3YlZYMWpTeDZidlhNaDUvS3J2ZTEzMzFSVG0zM3B4SE9LeHhPS2kzRERKL1U1VDc3MjJjR3lqVmpWdDhQb1BubnltTUw3RlRuMzc5M1l5ZjFKR0g3cy9mcGZQNFUxWEo3M0ZERTdubHhqemFkM0R3MW5zZHlOOWtmVjlUcXpvdlI2UDZMeVdkd2FESi9OK3Q1ajNWaVYwb3BPT1BBZkgxSHRlc0RyT3U2bGQyeTJWOUNndGpEWmJLK3YyNlZubnRXMjlZUy9Uc2pPbHp1c1lUL3FPUFRlQ0drWms4OWNSbWxpNEo0ZkVZZE9oZ0pYQ2ZmRlNHMDZuaUkrQk9sMEczSGk2V0x3M3g1MEtyNUhyUWZoNmlWYi95aHgvcEl5WEZDdTc3Ynl1SVJtdVBJcDV6WGdxdnZGakVSNVBMdU9tV1RMeGVBOVBVOFpzMWwxOVJkOG1hTjE0cjRxc3ZHbDd1cEQ2aGtHYnl4Tkw0aVBlQ0JVR0tpMklzV1J3aUdnVi9wVWx4VVUzaVBtK2VuOGtmMUZRSEREOHZoVWtUU25uempXTDIydHRGeklUcDA2enZ6N3R2bFZCYUd1UC9MbSs0QXFCK1ZrbHRxNHk3c051U1k4REh3SFV0ZlIzTzdaR2tVd2doUkF2U2RBdDY3OHc2blM1blQ5cGtQVUdpNzFoeTgwZWpkV2o3TDlwSjBXaDhWQytlclZTTmNJNEdiakhOZ0t1bzlJMWRMcW10Rmd5YWJGZ2ZvV3MzcXlSMTdody94VVV4bExJNlQyNU5LY1Z4UXhNWjkxb3hrejhvcFhXMm5mNEQzV3phMlBBODBsaE03MVF6bDRRRUczbTVFYzQ3eTdxS0Q0V3N6LzNoQi9MaiswbE1OUEI2YXhLNW4zK3lMaVFQUGR6SGUrL1VyVzRyS1k2Um54L2wrSDhsOHRDWVRXeFlIeUVXTS9INkRBbzN4NGhHclpHalR6OHVJeGpVZlBKbEo5TFNiQ2hERVFxYVhIVGVPbkp5SXB4eWFoS1hYYnllU3k1TDQ2a25OblBrVVFra0p0bTRjc1FHVXROc25ISjZNbmE3NHF6aEtZd2VtVWNrckxuL29WMXZVbkwraFNueFpVdmF0SEZ3NnVsSi9QSnpKYUdnNXNpakUrck11NjErcnlPdnQ1SlRwMU1SRG12dXU2dnVLSEZzQjZjN1hueCszYVZTdHJhc2FrbVoxTlNhTE9xQUE3MTA3RlFUWHlpazQxMWxUVk96Y0VGd2w4N2oxMStXNDNEQVVjY2tzSHhaaU5kZktXYk5takJMbDFveGRPaG9IVE1TMGRnZHU1NTBkdTNtaW8vdXpaaGV5YVVYck9mZ1EzeTgrRnJOU09adHQrUXhaWElaLzNreXU5YWN6dW9remVGUTdEZTRkbk9mYXROL3JxeTFaRXIzSGxiVElvRGk0aGhUZjZna0k5UEd3WWY0bURNN3dJYjFFWVljNHEzVmtNdnBNaWpJdDM3M3FrY0QxK1pZMzVla1pCczk5cTRwTmIvOHlqU21UYTBrRnRWMDdlYWlkeDgzaS84TThYRlZGOXQ5QjNtWk5kTzZlWFAxZFJueEtvZVRqbDlON2xZM2N0cTBjYkQvWUd2N3p6NHU0OHh6VXZqcWkzSldyUXh6eUdFK2V2V3BXMjYvY2tVWWwwdngwS1BiSHNuOS9iY0EvYXVXUGdrR1RESXk3V2l0Q1ljMFV5YVhzbXhKaUVCQWs1UmtNSGR1Z0drL1ZSSUtXY3ZDSEhWc0FzKy8zSmJubnkxa3dmd2dvKy9JWk0zcU1HKytVY3pIVThybzE5L054eCtXTVd1R243VTVFVTRibHJTVE55YnFMYW05YVU5UE9FR1NUaUdFRUMzRDlpZUovVVgxemVuY25rVGY4YlRKZ2cyYmJtaUNpR3Jib3FUMlJ0TU11QXFLbnFLNDdGMTJ0YVMyV25tNXlVbkhyNkZqSndjK244R1NxckswMDRZbDFWb3Nma3REVDdDU3ptalVXa0pFTlZSYkMzenpWVGtqcjgvbGxOT1R1WDhIeWdhWEx3dHh6SEcxbTVuTW51Vm56cXdBUngrWFNQdjJ0Wk9zZ29Jb3lVa0d3YUJKdS9ZT3VuV3Z2M0hQb2tWQi91L0M5UXc5SVpFSkgzYWtTMWNubjM1Y3pxaWJhcGVjZnZWRkJmdnU1K1hxZjIvQU1CVFgzNVRCbDUrWHMySjVtTkczWjlLM240Y1RUa3JpOENOOThWSFFVMDlQWXQzYU1KZU9TT091MnpieXdmdWxUQmhmd3NhOEtCZGRtc3BoUjlTOG4waEVNK2FlVFdSbDJibjJodm83ejI1cHl6VVRlL1Z4OC9CajJWeDZ3VG9LQ3FMeGhqYnQyenRJU3E1SjlsSlNiWnh5V2hJbm41ck0zWGRzSkhkRGhFc3VxenVhVTFRVTQ5V1hpdW84dnJVRGgzampvMTRBN1RzNFdiOVZCOXlwUDFoSmY1ZHVUbGF0c0w2VHA1MlJWR3M1aXVLaWFEenBOQXkxUytkeDVveEtWcTBNMDcySGt6bXovTGpkMXZsNTQ1VWlmdjgxU0x2MkRqSXlyTXZmY0VqSDE1MnQ5dldYNWZ3MHRaTGg1NmJRdSsrT2R4V3VicWpVdFo0Yk1kdVNsR1R3d2l2dDZuMXU2eVZURGpuTXh5RlZjMVNmZjdhUXFUOVVjdlF4Q2R4emYydHV1aTZYRGVzalhEb2lqWU9HK0pnNDNocWxpNFExeTVaYTUzdkY4akJISEx5U2pYbFJiRGJJYm1QbnVhZXRjNXVhWm1QRUZla01PM2tOei94M003Ti83ODZGRjZjeTlJUkV4bGZkcFBsMVhxQldQTnR6NnVsSmxKYkc4RlRkL0hucGVldTdkUG1WZGI5cjBhZ21aMDJZU0lRR3k3eXJuWDloQ3YwSGVBaUZUTXJLVEs2OEpwM0N3aGhUSnBYeTVqdnRHWFpLRHF0WGhibnozbFlNM05mRE9jTnlTRWxWZlBGdFp6d2VLNWJYWHFuNVh1KzF0NXR1M1oxOCtsRVpqei9kaHQ1OVhIdzh4U3BKcjYvNVU4TU1raE5QSnpQdHBxMUxhdmVvTHJVTmthUlRDQ0ZFUzlDdmFYZHZZQmk3VmlLYTZEdWVSTi94bEZkKzJjZ3gxYWpxVW5zRGNJTnBobHhGSmE5UlhQWU9qVkZTNi9VWUREbkV5OEkvUXF4ZkZ5RzdqWVBUejBoaVJEM2xjZFg2OWZmRTErWGNYbWx0VVZHTVNJUjQ2ZVAyR0lhMWRNU1c3RldqbTlWcjhXMjl2ZE5sOE1XM1hjakx0YzVIOVpLUWhZVTFGOUJMRmxuSnROZG54RWQxdTNaek12ejhGTnEwZFREaHZSSWNEc1c0ZDl0aktKZzl3OCszMzFSdzliK3RMckQ5QjdxNTZGSnI3dGROdDJTUWwxZnpmdHh1Zyt0dnpPQzNYNFB4ZVpzYjg2SmNmVjA2MTJ5MXBNbVN4VUUrZUwrVTRlZlZMZWZlbmwvbkJmaHRYb0NjbkRERlJUR0dIcjJLZmZwNW1QQ2hOU2YzL1MyYXlEdzR0bmJaN2RibkRhalRKR3ByNTV5YndpR0graGc0eUVOU1VrM1NHWXZwZUFkZGw4dGd3ZndBZnl5d1NqUUhEUFRFazg0M1h5K3UxWWdvRXE1ZHFiQXI1N0U2dVYyK0xNdzFWOVNVR3IvL25uWGRmK3p4Vm9KZldocWpwQ1JHZHB2YU55a21UU3hsMnRSS3JyOXArd2wvdFUwYkkzend2clgvSTQ2c3U4ekkxbDUvcFlqZmZyVktjTXZLVEs2L2VrTzkyMVZXbXBnbVhILzFCb1ljN09PczRTbEVJdFl5SU5YSjR0WnJTTWFxVHRkUFV5djU5dXNLOWh2czVjZnZyWE44MURFSmZQSlJHVWxKQmxkY25jNDlkMnlLZDM0dExvcnh5N1JLMXEyTjBMTzNpOGNmTGVDTHo4clptQmNoVnZWcjh2eXpoUXc3eXpyZVhiZHRqRmNTYkZnZmljL1p2dTZxRFZSczBid3FOZFhHNUltbHZQZDJDVXNXaDdEYjRYOVBGd0kxODZRZi9XODJHUmwyRml6WmE1dm43YUV4bTNoclhBbXRzNjNQckhwdDNLeFdkdktyUm5PVm9ianM4alRlSEZmTXFKdnlVTW9xWjc3cGxveDR3Z21ndHhoQkRnUk1McnM4alVoRTA2V3JrM0h2ZHVEbUczSnh1eFVEQnJvSmg4eGFOM2ZxcC9CNkRpUXJiVFEyVzRJSmZBZGNMd2xuRFVrNmhSQkN0QVIxdXJjMkxzWGF2RXVJeFFxSnhnb3h6U0JhQjFIS2djMldqc2ZWaCtURTAwandIbEh2cTlOVExtdktwTk1BcmdmdU5NMmd1NmowRFFwTFg2S3g1bkQ2RWhwZXZMN2FiWGRsY2R0ZHRaZGkrSFpxbDFvL3Q4NTJzSGhsM1l2S3M0ZW5jTkFRYi94Q2NsditXQkRnNHZQcWxuSldkNm45OUtPeU9tdHl2dkJjSWJOLzc0N05wdUlKUnZYL24zdW1rSm5UL2NSTXplOVZTY0JCUTJwS0hYdjFkblAzZmRabzE3ZGZsUk1LNmZnbzJUTXZ0R1gyVEQrUFBKalA0a1VoZnY4MXlJVHhwWnc5UElXRVJCdHNrU3o5OXo4RnZQNUtFWkdxajZSbmJ4Y2piOGxrU0QzclhQNHgzMHJPRGp1eTRRNndEZm51bTNKZWU3a1l0MXZSc1pPVGR1MGRISGFFai8rN2FCMGxKZFk4dDU2OTY0NzBScVB3eEdOMTV3cnE3VlNyZCsvaGlpOVZVbFFZNWZTVGMzQTZGV1ZsTVVwTHJLdjZidDJkTFBxenBxeDF5ODdCZnk0TThlZkNoa3ZQZCtVOFhuaHhLci9PRGRDMW01TzBkRHZwNlRhQ1FjMnpUMjNHTUdEUWZsNzIzV2Naa2JBbUVvR3NyTnFYd2dzWEJPblRkL3RyeGxZckw0OXgvZFc1bEplYjlPbnJadEQrMnkrNitQMjNRTHlCVXppczYrMEF2S1d2djZ3Z05kWEdsNStYODhDOW0rSTNTNjYvS1NQZUpLZTZtKy9ERCtRejduVTdNNmY3Y1RvVmJyZGk2WklRR1JrMmpqa3VnVVVyck4vQjBUZm44ZDAzVm1mcFViZGxjdk1OZVZ4MXVaWDhIbkNnbDlJU3E2emU2MVAwMk10Rno1NXU5dXJwSW1lTmxlaFZWenhVODNxdHJIUE83QUFseFEyUGhrYWoxckk1V3dyVjAxVVdyQnNBNjlkRmNEaXMzL0hxTXQ5ZWZhenYwSXhmclAzTW5HRTF4UEo2Rk9QZkxXSEpvaUNWVlltdjNhR0lSalJQUExhWm42ZFZjdEhGcVl4N281ajU4NE5WVGJnVUp3OWR6ZG9jNjB1MWRUT3lnL1pieWFtbko5VmFCcWN1T3dtK28ybWRjUjgyVzBJRW1BeGNJUWxuYlpKMENpR0VhQW5xOXJwdlZESDhnWmwxSHRVNlJEU2FTM2swbC9MS3IwbEpHazdyakh2cWJPZDI5Y1ptcEJJem02Ung0UURnQXRNTWVBcUxYNktvOUZYMFh5eXAvYnR0dWFUQ3RuVHA0dUtsMStzdlJkeVdyZWVMbm5GMk1yLzhYTW5jMllGNGc2SGtGR3NOMEdPUDMvRVI3ZjBQOFBMQlJ4MlpQTEdVY2E4WGMreHg5WTl5RFQwaGtXKy9ydURBSVY0T09jekhvWWY1R2l3NVhyQWdpTWVqT09EQSt1ZjViY3Y1RjZaeXpya3B0RzNud0RCcTlqOXJocC9LQ3BOREQvZHhhVDFsdEE0SGRkWjBCR3NVOFk3Ukcyczk1blFxdkY1Vlo1NWJXcm9kdDF1UnM4YTZlRTlMczNIQnhhbDA3ZWFpYXpjWG16WkdhczJ4QmJqLzRWWU1QYUZtdVpDU2toaEhIOXB3TTdBZE9ZL1piUnk4UDduMmVxOUxGZ2VaTXJtVTQ0WW1jdGdSUG15R0lvS21jeGNuMTkxWU02SzVmbDJZb3FJWTUxMjQ0NlBNaHFIbzE5L0RtalZoSGh6YmVwdWw1TlVlZlNLYmh4N2Q0VU1BNExCRElHak5RZTNXM2NtdGQyVFZTcmJQT1MrRjZiLzRXYjBxek9wVllkTFRiVngxYlRwNzdlMW03T1BackY4WHFSWGJ5RnN5V1pzVDVwSEhzcTF1dFdITll3OFhrSnBtNDl6elUvSDdUUzY4SkpXT25SeTFYdmY0bzliTmlmR1RPdEM3YWw3bWFTZXVpYy9wL082bkx0dTlXYkcxNm9SMWE2dFhoV3VWZDN1OWl1SG5wOFIvTjQ0ZG1zanNXWDU2OW5MejFlZmxuSEo2Q3F0WGh2bHdVaG5kdWp1NTR1cDB6aDZlVEVXRnljc3ZGakgxaHdwNjlIUXhkM1lBMDdRYUs5bnRpcE5QVFlvM3VxcFBROHM5V1F5U0VrNGlLKzNtNnFaQmJ3T2o5dFJsVWJabDEyZFBDeUdFRUxzSnJmWFp3UGpTOGcvSks3aXRXV1BwME9ZdHZPNzk2anllazNzdWdlQ3ZqWGFjOUpTcnlVeTdGaUNtZGRSV1ZQSTZtNHVmUmpmU0NLY1FPeXNTMFdodExlRlNYMk1vMDlTMWt1Ry9VMldGaWRPbGNEaFVrOFJSVVI2elJtYWJXUDZtS0psWnRoMUticHRDT0t5SlJEUWVqMnJ5ejFKclRTeG1MUXVrRlBVZUx4eld0WnB3VlMvRjQ2dG5EZHhBd01Uak1kRGErcDQyUnZ4dTEwRGF0MzRSbXkwUllCcHdvalFOcXArTWRBb2hoR2dKQ2dBYzlwMGZCV3RzbGY1ZjZrMDY2MXR5NWEvd3VQckdkMTFTTnBITkpjOUp3aW1hMWZibWdEWlh3Z20xazVDbWlPUHZTRGpCbXIvWW5KeE90Y3VkbG5lV1VxcE9vNmY2NHRsU2ZjbG10ZW81blVxcEJ0Y04zaGwyV3l2YXRYNjJPdUg4SGpoYkVzNkc3ZHFpVUVJSUljVHVaUVVRZGpvNk4zY2NtTHIrU2wvVDNMbjE1N2JIYnEvcDlLcDFzRkgzTFlRUVlqdVVqUzJLUmdQQURpNHl0R2VTcEZNSUlVUkxFQUxXMnUwWk5QYy9iYTRHRXQ5SXJPNDZpSCtGVW02d0ZpWU5wU1NkUzNyeUNHRDd6WGlFMkIyRlEzSzlMdjVab3RGY2N2TnZKaGFyQUJnS3ZLdTEzclUyNTNzQVNUcUZFRUswQkZFZ0g4RG5HZHdFdTkreFdpeWJrVUpTd3IvcVBCNk5iU0lTeVdtMGFHeEdLaTVuSjRBYzRIWERjSVhTVWk0bE5lazhaT2FNMkozNS9TYW1xZW5UWXlsWFhMWWVnRFZyd2d6c3U1dzdSbTk3ZlVZaGRqZit3QXp5aThZU2pSVWJ3RkhBV0sxMWFuUEh0VHVTZjVtRUVFSzBCSDdnVCtDZ0JPK3hWQVptTk9yTzAxTCtENmU5TFVXbGJ4S09ySzUzRzd1dE5lMWFQNE5oSk5kNXJxemk4MGFOSjhFWFg1cGxGZkF3c01rd1BMZGtwbDN2TlpTTG9ySnhVbklyZGt0WGpsalBnUWZWWGc1bTNLdEZ4R0xnOVJwOC9tbnRLWEdkT2p2cDFYdGIzVU9GYUU0bXBlV1QwV2FJckl6YjdYWmJ5djhCTHEzMVRiSmtTbTJTZEFvaGhQakhVMG9GdE5aL0FOcnIyYmZSdTF3b0hLUWtEU2NsYVRpaDhCSUN3ZDhJUjlaaDZrb01JeEdQcXc4SjNpTlFxdTRhaUthdXBMRDRwVWFOeCtQYUY2elMyaVZZSTd4akFRekRjMnQ2NmhVdWxJM0NrcGRwckxVNmhXZ3NCZmt4dnY2eUhOT0VQeGNHdWZmT2pVeWFhRjJidi8xbUNXKy9XWHVsaVV0SHBFclNLWFp6TWNvcVB5Rm1sdE1tNjFHbnpaWjRFWkNpdGI1RUdndlZrUEphSVlRUUxjVmlZS1BEM2c2bnZlTjJOOTVWTHVmZXBDUU5KeXQ5RkswejdpTXI3V1lTZmNmWG0zQ0NKaS8vdGtaZG45TXdrdkI2QmdFRWdUK1ZVa0dsVkFBcjhYelJNRHpoOUpRUnBDU2RqZHhiRnJ1VFdFeXpNUy9DNGtVaHRJYk5CVEhlZjYrVVdBeEdqckxXeTd6OFNtc2QwUnRHV2ovWHQvU0tFTHNmVFdWZ0tnVkZUeEtMbGRtQWs0SEh0TlpKMjN2bG5rS1NUaUdFRUMzRkFpQlhLU2MrNzZITkhRdWFDQnNMN3FLODh1dEczYS9IMVJlYkxRMWdNekM3K3ZHcXhQTlc0R25EOEFTeTBrYVNsdkovRFNURFF2ejlWcTBNRXd4cXBrN3ZpczBHaHh6bVk4eURyVGp6N0dUc2Rtc3BqdTQ5ck8vcjRBTzl3UGFYWVJGaTkyRlNVdjQrK1VWUEVJdVYyWUdMZ1Fla3VaQkZrazRoaEJBdGdsSXFINWlobEIyUGUxOE1vL0grblRkMTVVNXRId3pOSjJmRGNFcktQMmkwR0N4MmZKNkRzVm52YllsU2F1Nld6MVlsbm5jRGp4cUdKNVNSZWpWcHlmK0hkTFVWdTRPVUZCc1hYSndhWDJ2U01PRE1jMUs0OHBwMFhuNmhpQ09QVG1EeG9pQnV0eUl4MGJwRS9idldoQlNpY1VRcExYK2YzUHpSUkdPbFR1QXE0QTBaOFpTNkd5R0VFQzNMT0dDRTF6M0k1WEwwSUJDYTF5ZzdMUzU5RTM5Z0pnbmV3L0c0KytOMGRNSnV5OFF3UEdnZEkyYVdFb25tRWdqTXBkei9QWUhncjQxeTNLM1piUmw0UFB0Vi8vaE9mZHRVelc4ZEM2UWF5bmxGZXNvSVo4d3NvNlJzUEZhVFh5R2FSMXE2alFzdlRtWE9MRDlhdy9KbElXNjlKWSsxYThLVWxNUTQ5L3dVYnJnbWwzMzZ1ekdyVmxDUnBGUDg4MWlsdHZtRlkybVZmcXZOWmt1cUxyVWR0U2MzRjVLa1V3Z2hSRXZ5Sy9DdDNaNXhRbUxDOFkyV2RBS0V3c3NJaFpjMTJ2NTJSYUx2R056T25nQi9BQk1hMnE0cThid1ZLRGNNejAxWmFTTTlodUdqdVBRTnRBNzlYZUVLVWN2dnZ3VTQvK3gxOFo5ek4wVDVhTExWWitXU3kxSlp2anhFVVZHTUk0OU9JQmkwc2s1Sk9zVS9rMGxaeGNjbzVTUXI3U2E3elpaME1SRFZXdCsrcHlhZVVsNHJoQkNpeFZCS21jQXRRQ2dsY1JnT2U5dm1EcW5SS09VbFBmWGZLR1dMQW5kVmxkSnVZM3NWQUI0QW5qUU1UeWdqNVVwU2tpNUFTbTFGYzJuZjNrbS8vbTZHbjVlQ1ljQ2cvVDE4KzFNWFJvN0s0TFJoeVR6K2FBRmVuK0swWWNsVVZscEpwOHN0U2FmNHA0cFNXajZCalp2dklSWXJjd0tYQTg5cnJldXVxN1VIa0tSVENDRkVTN01TbUdBWVhqTTc2ekZzUmtwengvT1hLZVdpVmZwdDJHMFpBRDhEVTNmc2RTb0lqQUZlTnd4M05EUDFhcElTVHdGc1RSZXNFQTNJYW1WV2FwOGNBQUFnQUVsRVFWUm4vS1NPM0QybUZVcUJ6MmZRdHEyRGswNUo0dnFyYy9GWGFtNGNtVWxTa28wVnk4SUF1RnpXcGVyOTkyNWlVTC9sM0hKakxxYXBtL050Q0xFVFRNb3J2N0thQzVtVmR1Qk00T0U5TWZHVXBGTUlJVVNMb3BRS0F5OEFhejJ1ZnFRbVg4dy9QY2xLOEI1RllzSlFnQkxnSldDSHk3T3FFcytiZ0tjTXd4Tm9sWDQ3S1VublNsZGJzVnVZTjlmUEdhZmtzSHBWbVAwUDhQRDl0eFZjZXNFNm5uaXNBSUJPblIzTS96M0ErSGRLdVBQdUxINzR2cElmdjkrNXhsNUNOQytUMHZJUDJGejBMTEZZaFIzNFArRCtQYTJyclNTZFFnZ2hXaHlsMUhUZ0ZhVnNKQ2VlZ3NmVnQ3bEQybVYyZXh2U2tpL0VaaVFBZkE5TVVrcnQxRkJQVmFudFhjRC9iSVkzbEpWMkk2bEpGeUt0SFVSejIxd1FvN0F3eHQ0OVhUejdRbHZLeTAxbVRQY1RDR2oySGVTaFYyOTNmSzFPWllDaFFFbkZyZmpIaVZKYzlpYjVoUThSaTVVN2dTdUEvKzVKWFczbDExWUlJVVNMVkZXKzlBcHdSaUQwQnhzMlhrVTBWdERjWWUwVVF5V1NuZlVRaWI1akFPWURKeXFsMXUvcS9yVFdIcXhSNFBOTk0yRGtGZHhKZWVYbmdKUXJpcjlYbng1TE9maFFIeSs4MG83UFBpbmprTU44SkNYWktNaVBVbEZoNHZFb1dtZlh6RDkrNU1GOFBwaFF5cUdIK1hqc3Y5bnhSRlNJZnhhRGxLVHp5RXk3QVp2aGl3TFBBbmNxcFZyODhMMzh4Z29oaEdpeHROYVp3T2ZBb0VCb1lWWGltZC9jWWUwUWhaUFdtUStRbEhBaVNobHJnQk9VVW92KzZuNjExbDdnQ2VDaW1GbnAzclQ1SWNvcVBnSENmM1hYUWdnaHRzdEJhdkw1WktSZWpjMUlDQUZQQXZlMzlNUlR5bXVGRUVLMFdFcXBBdUFhWUlYYjJadnNyRWR3T2pvMWQxamJaYWhFc3RKdkl5bmhYeWhsRkFHamdNV05zVytsbEI4WUNUeHJNM3poVmhtM2tabzBIQ20xRlVLSXYwT0U0dEkzS1NoOG5GaXMzQVhjQ0R6VTB1ZDRTdElwaEJDaXBac0QzS2lVeXZPNkI1T1ZmaWRPUjlmbWpxbEJObHNHbWVralNVNDhEYVhzMWQxblA5M1plWnpiVW5WSC9TN2dZNXVSUUdiYWpTUjRqMnlzM1FzaGhOaW1HQ1hsNzdPNTVEbE1NK1FFcmdMdTBGcTMyQTV2VWw0cmhCQmlqNkMxM2d2NFZtdmR6alRMeUM5NmpOTHlLVUMwdVVPTDg3b1BJRHZyRWV5MkxKUXlnc0I1d0pTcTlVY2JuZFk2QVhnZU9DTm1WcnFMUzk5QTYwaFRIRW9JSWNSV2xIS1NuSEFhRGtjMlFCQVlvNVI2dUpuRGFoS1NkQW9oaE5oamFLMEhBUThDUjhiTUNudEoyVHNVbDc3VDdQTThEZVVqS2VGa010S3V4VzVMQS9nRHVBZjRXQ2tWYThwalYzVlBmQUJyNGZJV2U1ZGRDQ0grQVZZb3BibzNkeEJOUVpKT0lZUVFleFN0ZFd1c0JPczZyYVBwZ2RCOGlrckhVZW4vR2EzOWYzTTBkcnp1Z2FRbW4wK0M5MGlVc29leE91NCtyWlJhK25kRlVkVmM2QnlnUlY3c0NDSEVQMEFVK0VncE5iZTVBMmtLa25RS0lZVFk0Mml0N2NDeHdMTmE2ODVhaHdtRkY1TmY5Q2lCNEs5L1N3eDJXeXRhcGQrT3ozc29TcmxSU3BWaU5Rd2FwNVFLL1MxQkNDR0VFSDhEU1RxRkVFTHNzYlRXM1lGYmdjT0Fqb0M5d3Y4VFpSVWZFd3o5U1RTYWo2a2JwNHU5VW03c3RneWN6bTRrSlp4SWttOG9TdGxNWUJNd0MzaEdLZlY5b3h4TUNDR0UySTFJMGltRUVHS1BwclUyZ0VIQUtWaGx0eG1tR1NJY1dVVTR1cFpnYUJHaDBCOEV3NHVKeFlwM2F0OUtlWEU1ZStCeDdZUEgzUStIdlIxT1IwZHN0aFNBUW1BS01BSDRwYVd2MFNhRUVHTFBKVW1uRUVJSXNRV3Q5UVBBdjRHTTJvOUhDSVdYWTVvVkJFSUwwRHBJSkxxQlNIUTlZSzJ0NlhiMUFzRGpHb2hoZUhFNXUyTVl2cTBQRVFUR0FkY3BwY0pOL1g2RUVFS0k1aVpKcHhCQ0NMRVZyWFV5c0M5d0NEQVlhQWUwQVZMWnVUV3V5NEZjWUIzd0t6QWRtS1dVMnRpb0FRc2hoQkM3TVVrNmhSQkNpRzJvNnV5YVRVM1NtUUIweGxwZVpPdHVyeXV3UmpJM0F4dUJDcXlrTTdlcVVaQVFRZ2l4eDVHa1V3Z2hoUGdMSG5ua2tTdVZVcU9VVWsrUEdqWHF2ODBkanhCQ0NMRzcyWmtTSVNHRUVFTFVsYXlVNm1TYVprcHpCeUtFRUVMc2ppVHBGRUlJSVlRUVFnalJaQ1RwRkVJSUlZUVFRZ2pSWkNUcEZFSUlJWVFRUWdqUlpDVHBGRUlJSVlRUVFnalJaT3pOSFlBUVFnaXh1OU5hdXdBZjRBRGNWUSszQmRwUG1US2wvNnBWcXdJZE9uVG9vYlUrQmxoVzlYd1lpQUIrSUtDVTBuOTMzRUlJSWNUdVFKWk1FVUlJSWVxaHRjNEVlZ0M5Z2I1QVA2ejFPcnR0dVYwc0ZpTWFqV0t6MmJEYmE5M0xYUXRzQWhZQzg0RS9nT1ZLcVhWL1EvaENDQ0hFYmtPU1RpR0VFR0lMV3VzaHdBaXNaRE1MSzlGMHhEY0lGcUZEaFJBTFEzbE83UmQ3VzRNekVWeXBLSGZHbHM5RWdYeWdBRmdEdkExOHFKU0tOZUZiRVVJSUlYWUxrblFLSVlUWTQybXRuVUI3WUF4d0xscWpkUXpNS0FRM296Zk5nYnhwc1BsM01FTTd0bE5sUUhJUHlENEUxZjRvY0dlQXNxTU1tL1VjekFCdUFlWXBwWUpOOU5hRUVFS0laaWRKcHhCQ2lEMlcxam9KR0FvTUE0NEZrblZnTStUUFJtK2VENlVyb0d3Vm1PRy9kaUJsZzRSMmtOUU5sZFlUV2c5QkpiUUhwUUxBVk9BallKSlNxdUF2dmlVaGhCQml0eU5KcHhCQ2lEMlMxcm9qY0RkV3dwbE11QnlkTncyOWVvcVZhRVlEVFhOZ1pZZUVkcWoyUjZPNkRBTm5Fa0FJK0I2NFZTbTFvR2tPTElRUVFqUVBTVHFGRUVMc1ViVFdCbFl6b0FsQVB4MExRdTVQNklYL2c4RGZQTkRvVElMdXcxR2RUMFZaeVdjdWNENHdUU2tWL1h1REVVSUlJWnFHSkoxQ0NDSDJHRnJyWk9BTVlDemFUTmVsSzlGTHgwSHVOTkRObU9PbDkwUDF2aHlWMWdjTWV3QjRGSGhKS1pYYmZFRUpJWVFRalVPU1RpR0VFSHVFcXJVMm53UE8xdHBNMEJ0K2dFV3ZRTVhhNWc3TjRzNkFibWVqdXA2QnNqbkR3RFRnVXFYVWJoS2dFRUlJc1dzazZSUkNDTkhpVlNXY2J3Rm42bGdZdmZSTldQSjZjNGRWdit5RFVRTkdvMXlwb05RUzREQ2xWSDV6aHlXRUVFTHNLa2s2aFJCQ3RHaGE2eXpnTWVCQ0hTeENMM29aMW56YzNHRnRXMXB2MU1EYlVJbWRRS21ad0VWS3FXWE5IWllRUWdpeEs0em1Ea0FJSVlSb0tscHJPM0F0Y0k2T2hkRUxuNE8xWHpSM1dOdFh0QWo5MjFoMFlCUEFmc0REVmN1N0NDR0VFUDg0TXRJcGhCQ2l4ZEphbndXOHI4MEllczU5c09HSDVnNXA1eVIyUUIzNlBNcVZBbkFYOExCU0t0Yk1VUWtoaEJBN1JVWTZoUkJDdEVoYTZ3T0ExM1VzaEY3eXhqOHY0UVFvWDR1ZS8xOTB1QlRnZnF6bFZJUVFRb2gvRkh0ekI5QlV0TmFad0ZWQTYrYU9SUWdoUkIwUjRBdmdXNlZVcExGM3JyVnVEWXhCYXkvNWMySGxwTVkreE44bjl5ZDBXaC9vY2hyS3NOK3N0WjZubEZyWTNHRUpJWVFRTzZyRmx0ZHFyVThGUG16dU9JUVFRalRJRDl3SFBLV1VDalhXVHJYV0NyZ09lRVJIS3QzNmx4dWg2TS9HMm4zemNLZWpEbnNSNWNzR2E5bVhHNXNpV1JkQ0NDR2FRa3RPT2xzQms0R0RNR1BvZ3JsUW50UGNZUWtoaEFCSTZJREszQmRzRGo5d0wvQmtZeVZSV3VzVTRIdGdnUG5uUzdCMFhHUHN0dm0xT1J4ai8vdkFzRzhHRGxKS0xXL3VrSVFRUW9nZDBXTExhNVZTbTdUVzF3R3ZZdGo2NFVoQXIva0V5bFkxZDJoQ0NDRU1GM3FmNjFDZFR2QXF3M0UzVUtpMWZxdVJFcyt6Z0gxMHlUSllQcjRSZHJlYnlKdUczalFibFgxUUJ2Qi93SzNOSFpJUVFnaXhJMXAwSXlHbDFEemdJdUJubGRZYnRlOGRrTnFydWNNU1FnaGhobURCVStqRmI2Q2p3UVRnR2VCV3JiWDdyK3hXYTUwQVBBclk5TEozck9PMEZEcUdYam9PWW1HQTBWcnJOczBka2hCQ0NMRWpXbXg1N1phMDFwMkI5NEg5ZE1WNjlLdzdvVlNxa29RUW90a1pUdWg1S2FyN09TakQ0Y2RhRnVTWlhSM3gxRnBmQ0l6VFJYK2laOThEL3J4R0RiY09teHZWOW5Cb2RRQXFwVHQ0c3NEbUFoMkRjQmxVckVjWExrQ3ZuQVRCelgvOWVJNEUxSURScUhaSEFqeWhsQnI1MTNjcWhCQkNOSzBXUGRKWlRTbTFHcmdDbUswUzJxRUdqSUxrSHMwZGxoQkNDRE1NaTE5RHI1eUVqb1c5d0JqZzMxcHI1ODd1U210dEIwNURtMUM0RUlJRmpSNXVEWVhxZGhiR3Y2YWdCdDJGYW44TUpIWUN1eGVVelVxbTNSbVEwUisxMTRXb2pQNk5jOWhJQlRwL0x0b2E3VHhTYTUzVk9Ec1dRZ2dobXM0ZWtYUUNLS1YrQlM0SGZsWnB2VkFEUjB1cHJSQkM3QTdNTVB6NUlucnAyK2hvMEFlTXhTb2ZkZTNrbm5vQWUyc3ppdDc4TzVqUnhvOFZ3TzdET09RcDFEN1hneU94YVk2eExjV0xJT29INkFBYzlQY0hJSVFRUXV5Y1BTYnBCRkJLelFjdUJPYW8xTDFSKzkwRHlkMmJPeXdoaEJCbUdKYTlqVjQxR1cxR3ZNQm80SXFxMGNzZDFSdklKaGFBd3QrYkprNmJDK09RcHlCejM2YlovNDRvV3cyQkFvQkVvR2ZWRWpGQ0NDSEVicXZGZHE5dGlGSnF0ZGI2YXVCNWxkQnVYd2FNUXYvMnFNenhGRUtJNW1hR1lQRXJhTU1CblUveEtadnpBU0NzdFg1bGUzTThxNUxUWGtBaVJZdXQrWlJOUVBXN0NWSjcxdjlrOFdKMC9seXJyTmR3Z2ljRGxkZ0ZzZ1kyYmhBNmlzNzdHWlhTM1FIMHdVbyttK1lOQ3lHRUVJMWdqMHM2QVpSU2M3VFdsd1BQcWJSZUJ6QmdGUHIzLzBESjB1WU9UUWdoOW15eEVDeDhIaDB1aHg3bkppaTcrMUVnUld2OWhGSnFXNjFvdlVBL3dOQ2JmMnVhMkRMNm96cWRVUGZ4eXZXWWN4K0N3dmwxbnRJQWpnUXdISTBieTZZWjBQTVNzQkx0RkNUcEZFSUlzUnZibzhwcnQxUTF4M01ZTUVlbDlVSWQ4SWlVMmdvaHhPN0FETUhTY2VqbDc2UE5TQUp3TjNEOWRrcHRYVUJuQVBKK2JwS3dqUDQzVWFmcGU4VmF6Qit2cURmaGpJdFVRS2k0Y1lNcFhXRWw2TkFHOERUdXpvVVFRb2pHdGNjbW5RQktxVnpnYW1DZThtYWgrdDhNeWQyYU95d2hoQkE2Q3N2R29WZE5RWnNSTjlaU0tpTzAxZzBOR2Jxd0d1dEErWnJHanllOUx5UjEzU3JHR09hc3V4cy9vZHdSc1JDNmNnTkFGcEQ2OXdjZ2hCQkM3TGc5T3VrRXE5UVdxNnZ0VEpYZUJ6VmdOS1RzMWR4aENTR0VxQzYxWGZZT09oWktBQjRGYm01Z09SVWJrS2FiYUg2KzZuUlMzUWR6ZjJyZWZnQVZ1ZFYvNnQxOFFRZ2hoQkRidDBmTzZkeWFVdXBYcmZVd1lJcEs2N1VmQnp5Q25qRkttZ3NKSVVSek0wT3c1QTIwc2tIMzRRbktzTjhOaExUV1R5dWx0bHdUcFI4QWdhSW1DVU8xUHJCdWFPdS9zLzZRMmhQVitSUlU1Z0J3WjRJWkFYOGVldU1NOU1vUElGallKREhoanllZGJacm1BRUlJSVVUajJPTkhPcXRWbGRwZUIvd1dMN1hkdXBSS0NDSEUzOCtNd0pKeDZOVWZWWmZhM2dOY3NsV3ByVFd2TWRRRUNaNjNGYmpTNmo1ZXZCalY1MHFNSTE2MlJrSjk3Y0Rtc2hvSEpYZEg3WFVoeHJIalVlMk9hdnlZQUt6eVdwQ2tVd2doeEc1T2tzNHRLS1ZtQWhjQjAxVjZIOWozVGtocG9EVysyS05Fb21iOHorR0lTU0FVYThab0dvZHBhbVlzTGFld2ZKc3JVZXh4dHZ5c1N5dWphSzJiTVJvUkZ3dkF3dWZRaTE1RngwSkp3SCtCTzdYV3JpWS9kZ1AvRHFqT3A2SjZuRStkNWtKYnNudFIrOThMYlE1dC9MaGkyMnJtSzRRUVF1dytwTHgySzBxcFA3VFdad0VmcTVUdUEvWGdCMkRHS0NoYjJkeWgvU01zV3VmbnpuZlhNdlhQVWdKaGs3NGRmTXg2ZEI4QUJvNzhuZmxyL0FEY2NGSTJqMS9jdWRacngwNWV6KzN2ckFXZ1h5Y3Z2ejdlL3kvRjhzR016Wno5bjJWTUdyVVhwdzVPWi9ieWNoYXRDM0R4a1ZsMEdER1hGSitOQlU4TzRPbFBjeG5jSTVIQlBSSUJ1UGJsVmZ6dnk0MVV2bmNBYnFmQitHa0ZYUGZxYXQ2OHZqdkhEMGpsL29ucmVmVzdUWHg2UjA4R2Rrblk1Zml1Zm1rVkJhVzFFNzR1clYyczJsai9oZVNSK3lSenhYR3Q2WFhkYnl6ZEVBQmdjUGNFcGoreUQ4T2ZXTW92aTh0WisvSWdIdnBnUFQ4dUxJMi83cVdydXRJcHkxMW5mK2M4dm94Sk13c1plVW9iSHIyd1U3M0hERWRNVEExM2oxL0w0eC9sc3VxRmdiUktkdUt3S1NJeHpkZ1BOekJtd2pwK2U3d2ZQZHA0Y05nVU5sdmRDL0RiM3M3aDBRODNjTmFRZE42N3FmNDUwd2ZkdW9CWnl5dnFQMWtOMlBUNmZtUWtPZUtmV2VHYis1UGlzL1BtRC9uMGFPc2hJOUhPWHRmOHhsWEh0K2JSQ3p2eTBLUU5YRFcwTmRtcDFwVEFmVzc0alFTM2plbVBXTi9SbTk5WXcrU1poZnh3ZjI4NlpMZzQ5WkVsVkFSai9EQ21Ed2tlMjA3RkpwcEFMQVFyeHFNZFB1ZyszS2NNK3lpZ1ZHdjlOTkN1cVE2clBKbjFQNzdYQlR1NEJ3Tmo0SzJZbStkRHVIVDdtd3NoaEJBdGpDU2Q5VkJLYmRCYVg2NlVlaFp2cXdQMGdORXcvd2tvV2RMY29lM1cvbHpyNTVBNy9xRFVIeU16eVU2M0RqN1dicTQvZ1pvMG81RC9YTlFKcFdvU2xJblRtMmplVTVYUDVoWHp3TVQxbEZUV1RBTzcrNzIxUFBqQmVzWU1ieDlQT3JjMGMxazVuOHd0cHJBOHlvai9yZVNhb2ExNTdLTU51T3lLTjM4c0lOVm5wM09ydWduZGp2amkxMkp5Q21xZm55RjdKL0xMa3ZKNnQrK1lWVE9nMDdXMW0walVHb0VMaEdMRVl0WjZnSlhCR0grc3JlUzdQMm91YkN1Q0pqZTl2cG9sNndPMTlyYzZQd2pBODE5dVpHR092ODd4eG8vc3dmRmpGdFZLQkx0YzhTc0FUMXpTaVp0ZXIra1FPbUNrdFZ6RW1PSHR1ZU9NOXR0OTcvWEpUblhTTWJQMm9OWDZ3aEF4RTdLU0hYaWNkUXN6YkViZEJEY2NNWGw3YWdFL0x5bmpwU3V0RW5sVHd3a1BMbWJ1eWdvTzdwVVlUenEzOU03VUF1YXVxQ0NuSU1URlQ2K2daenNQUHkwcVk2KzJIdTU5ZngzL3Viait4Rno4emN4STFSeFBBN3FlNlZZMjU3MUFER2praFRDMzROakd6U1V6akY0MUdaMC9EMUNvakgxUVhZZUJiYXRWVEp6SnFDNm5vcGVNYTdJd2hSQkNpTjJWSkowTlVFck5xMG84WHlDdDEwRjZ3R2o0N1ZFb1dkemNvZTIycm41cEZhWCtHSmNmMjRyblJuVEJNQlFWZ2JwbHFEM2F1Rm1XRzJUbXNnb08zTXRLOUZia0JmaHRkU1dkc2x5c3lmL3JKV1AvZm40bDg5ZFVBakQyd3cza2wwWXdsS0pQQnkrNXhXSEtBakhDVVpOTkpSSDI2ZWdsR29OZmxwUnh5eHRyV0ZPVkNCNXg5MEt5a2gzOHNMQVVuOXRnYzFtRTI5OVppOXRwRUk1cW52a3Nqek1PVE4vbHBQUG5oL3J5emZ3U2p1dWZ3cElOQVk2NjUwOWFwempaOE1vZ2lpcWlwQ1ZZdjU0dmZyMkpNUlBXa1pWY2MwMTlYUDhVU3Z4UlZ1WUZPVzdNb25paTJ2bUtlUnkxVHpJZE1semNmR29icm50bE5RQUwxbFF5ZTBYZFVVU2YyMHJrZmw1U2QxMzVRTmprdnVFZENFVk1Ydjh1bnltemkzajN4aDc0M0FZOTJuam8ydHJOZTlNMk0vN256Yng0UlZkYXB6cG9tMVpmVTlFZE0ybjAzblVlNjNMRlBISUtRcngrYlRlT0gxQjNWWWo4MGdpbmoxM0NncXJQK29Jbmx6SDhrRXdHZFV0Z1ExR1lPVlh2ZWQ3S0N0SVM3QnpSSjVrRmEvd1VsVWQ1NXJNOFZtMEtZVE9zVVZhdnkrRFgxUlg0M0FhL0xDbmpwMFZsK053R0svSUNQUDFaUUpMTzNVa3NDSXRmUlVmOHNQZEZpY3JtZkJENHNzbU8xMURTcVdPWVA5OEVtMytyZVdqakwramNhUmlIL1E5VTdkRngxZTVvU1RxRkVFTHNrU1RwM0licVVsdWwxTWRJcWUwMkxjc05NRzF4R1ZuSkRwNjR1Qk5HMVFoVWZTV0orM2RQWkZsdWtJblROOGVUemdtL1dLT2NCL1JJckRmcExDaU5NSDFwT2NjUFNNSGwyUDVVNU1Yci9Tekx0VWIyVm04S3NuWnppS2MveXdQZ2lZOXowUnJLQXpEdXgzeWNkc1hqSDI5Z1VGY2ZVVk5URWJRUzVXaE1jKzRobWJ4elF3OEFudjlxSTdlK2xjTzQ2N3F4cmlETXplUCsybHFBTjc2Mm1zbXpDdm5wZ2I2VStxMWpkc2gwY2ZmNHRiejZiVDRMbitwUHozWmVsdWRaNzZOdlIyLzh0UnVLd3ZHRS91cWgyVlNHVEZadkNuTGZPZTM1YVZFWkRydWlWVXBOa3ZydGZYM2lmMzdxMDF4K1dWek9XemQwajUvTDhkTUttRHl6aUJldTZFSmFvdlc2amNWaGpoK3pxRmJNNS81M0dRQTNuZHlHSno2T2Q4N2szeTlZdnhPSDlVN2krekY5YU1oM0MwbzU2TllGdFI0N29tOHlENTdYY2J2bmErcWZwUnpXTzduV1krR295ZStySzlsWUVnYmdqN1YrZXEycDVQbXZOcUkxUFB2NVJnRG1yS2pBN1RTd0dmQkhqcC83aDNjZ0V0TUV3aVkrdDBIVTFEdzdvZ3Z0MHEyUjF2T2VYTWFuYzR0Wi90eEFybnB4RlovTWJacU9xT0l2aUlWZytidFdxVzIzczN6S3NOZXpwa2xqTWV0OVZLLzVyRmJDR1ZlMEVMM2h4N29OaEpJNmc5MEgwY3JHQ2N2WTlaczhRZ2doeE45SkdnbHRoMUpxQTNDNVVtcWU0V3VOR25BTHVET2FPNnpkenZTcWtiWUJuWDFjOStwcWtzNmJTYmNyNS9IYWQ1dnFiSHZpSUd2RWF0S013bmlUbG9uVE41UG9zWEZrMytRNjJ3TmM5UFJ5VGgrN2hQdmVYN2REOGZ6MFlOOTRRdnZZUloxNDROeU9sTHcxbUd1R1pnTmdxL3JtKzF3R2IxemJuYkwvWisrK3c2T3EwZ2VPZjgrZG1reDZKd1JDNzcwSUtJS0N2YTBvcnIzcjJzdGFWbGY5MmJCZzI3V3MyRmZGdm9JVkcxWkVwUWpTZTB0b0lZWDBOdTJlM3g5M01rbElxQ1lFd3Z0NW5qeFA1czdjZTg3TVJKbDMzdmU4NTUzaG5Ed2tnWjhmNm9zUkt2bjk4UGJ1eEVUYWlMMWdEckVYek9IT3Q3SUJPUHZKMVg4NjRBUzQ1b1EwVEJPdW5MU1dtY3V0VEdQZnpFaTZ0ckhLOHI1ZlhJTFdWck1mcFdCd25mV2puODR0REpmUW5qMHlpVzdwYnFMY05xNDVvYzFPeC9QNVRXNThkVDIzdko3RjUvTUttYkhNR2pNWTFEejdSUTVUWjI5bjRLMkwrSG01ZGQyVVdBZlpMdy9talJ1NlVGTUZQYXBYREw4OTJwZDd4bWZ3OUdVZHc2OWp6NHdJNWo3ZWp3OXUzZlVldDl2TEFzeFpVMTd2WjgzVzZ0MitWbzk5dElVeDl5N2p2SCt2cHFLNk5udWVrZWhpeFhNRHc2VzNQei9VbDhjdTZrRDJTME00c21jTTlqcnJTenVsdXZqdDBYNnNmM0V3NTQ5TzV1bkxPNGF2TWZQaHZyenhZMTc0dlo0MnJ3aUE5TXZuOGNsY0NUZ1BXS1lQVnY0WDFrMEZzQ0t3Nkk2N1BHV2YrQnNQRW5YT3pKMmYwMWd3aW9LZHJBL2RKNTV3MDlyaXBydW9FRUlJMGZRazA3bG4xZ0NiZ2NGNDBzRWV1YnZISDNLMkZGclp5UitXbHBBZTc2UjN1MGptcmlubnlrbnI2TlV1a3VGMTFrdjJ6SWlrZDdzSWxtMnFZdGFxTWhLakhTek9ydVM4VVVtNGQ1TEYvTXRoQ1d3cjlqR21YK05CNlk1eWlueDh1OGo2SEhiTlMrdlpWT0JqNnV6dExNbXU0T1ZyT25QLys1dUlpYlF4cWxjTVp6Mnhpc083Ui9Qc0ZSMVprMU5OV1NpRGVNUS9sM0Q2c0VRQXJqNCtqYTJGWGo3N3ZZaEx4NlRRTThNS0REdW03SHZqektQNnhITCtxR1RlK1RtZk5UbFc0RFdpZXpRbGxkYWEwemQvektOcnVwdXNQQzhqZTBhVEhDcXYxVnB6MnRCNHlxdE5LcXFEcEZ3eWw2S0tBS1lKa2VmTTRzaWVNUTNHV3JPMWl2T2ZYczM4ZFJXa3hUbDQrdktPSERjZ0RnQ2JUZkhLdFYxNDhIK2JtREpyTzhmY3Q0ejd6MjdQOVNlbDhlSTMyM2pxMDYxRU9BMytkbHdxazc3YXh1MXZabkg4d0RqdWZXOFQ3Wk5jWERBNm1VZW1ibWJzZmN1NCt2aFVKbDY0OHpMVVU0YkU4OHpsOVlNQ2oydjNEWHI2WmtieXgvcHlQdmlsZ0NYWkZYeDRXM2Q2WkZqL0hYNDJ0NURpQ3VzOU8rci9sbkwxOFdrOFBXMHJwcW1aZkdOWHp2djNhczRlbVVSMlhqV0RiMXZFNmNNU2VQR3F6cnd6SXgrQVZWdXFHSFB2VXVLajdDZ0ZqMTJZeVpzLzVyRnNVeFVQbmRjZXAxMkZ2NGdRQjZCQUZYcjdJbFRYczYzYmtTbE5QOGJPbXY5VTcvd0xDVjI5dmZHZXRrMzU3NGNyWEhLK3Z1a3VLb1FRUWpROXlYVHVSbWdmdUh1Qms3WHBSNjkrRjhvM3QvUzBEamlPVU1vckxjN0JzbWNHTUd0aVA4NDkwc29JVDJta1FkQmZqN0R1bXpwN08xTm1GUUF3ZnNUT004aFhIWi9HSDA4TjRKaCtjWHMwbjRrZmJTWVlxb2h6T1JTelY1ZmhzQ20rZjZBUFVXNGJwdFowYmVObTBsV2RtWHhqVjF3T1JaYzBOeE0vcW4xdkk1d0dTemRhR1E2bnZmR2c0NC8xZjY1TTdzbExPaERuc1JFSWFucTBqYUJiZWdSRE9rZlJvMjBFZjZ5dkNLL0p2SEIwN1FkcFUwTnFuRE84NXZOdng2VVM1YmJSTGQzTmRTZTJhYlRoenBLTmxmeXh2b0toWGFMNCs2bnBYUHJjV2o2Wlk3MHZaVlZCVHBpd25PS0tBSGVNYTB2UWhPM2xmb0ltUERNdEIxOUFNMjVZSXVueFRzNFptVVNIRkRjVjFTWVppVTR1SFp0Q25NZkc4RzVSVlBsTXRwY0ZHb3hkVjZUTG9FT0t1OTVQY3V6dSs3K2NORGllWHg3cFMyYXlpK1dicWhoKzV4SSttV05seWgrdDg1NlZWZ1ZabEZYQmdBNGVmbml3RDluNVhxTGNCdjB6SS9udS90N2NNYTR0c1pFMktyMUIzdnpKQ2pwVDR4eGs1M3ZaVk9ERDBVam5YZXMxMXl6YzBFUWxrYUpwcFE1SERmeEh6UzIvMmxYVG4zMmtTemMwZm9mRHM5TnpsS05oWXpJQS9JMDNDdHNuTWVFdmNKWTIzVVdGRUVLSXBpZVp6bDNRV2tjQ053STNhSCtsWGEvOUFOWk5ZV2ZyZXc1bEdZbFdaVnZQdHBGRWhESlhmZHRIOGg1UVdONXdIOGkvSHBIRWZlOXY0cnRGSmNSRTJJaU9zSEg4Z0RpbXptcWFEcmFUZjhybnNLNVJ6RjFUem12WGRRSGdvbWZYY05KRHk2bjBXdS9mOTB0S2lEbC9kdmljZjAvTFlWRldKZjA3UkxJb3E1SlpFL3Z4M0pjNS9MS2lMTHdlRk9EMUgvTHFQSTlFVGgzYXlLYnhleWdsMXNIbzNyRjhPcmVRQ0tlQmFXb01RM0h6cVcyNCtzWDFyTTJwSmpQWnhVVkgxWmJrZWYwbXIzeHJsUzBQNnhyRjFjZW5NZkdqTFNSRTJUbW1meXlidHpkY0Uzdkc4RVQrZDF0M1Rob1V6NnpWWlZUN1RhNmN0TTdxelByK0pyWVcramltWHl5UFhKREppWVBpR2RrekdxVVVQejdZaC9zLzJNZzdQK2Z6OFJ5REhSTitUMzY2Qlg5QTR3dG8zcm01SzhmMDM3TXZCZlpGMzB3UHZ6N2FsMU1lWHNHaXJBcnNOc1dDRFJVc3lxb012OWRySnczaW9RODM4L204UW9iY3ZnaXZYMk1ZOFBEVXpUdzh0VFk0VGZEWWNkb1ZhWEV1VW1NZGZITmZiMDU1ZURtK2dPWWZrN1BEajd2bjNZM2gzeWY5emNhQWpqc1BNa1FMU0JxSTZuY3p5aFVITUJOSXcrYnFTa1F5Vk9VMzNUakZxN0g2UTlmL0QwREY5MFRuejIvOG5PajJqUncwb2FxZzZlWmxsZGVXaEg2RUVFS0lBNVprT25kQ2F4MERQQUE4b1AzbFRyMzhGVmo1T3VoZFozSU9WWWYzaU1abXdOeTFaZVNYK05GYWg5Y005bTdYc0p5c1czb0VBenQ2V0xhcGtqbHJ5amgxYUR6dVJqSjBkUVdEZW8vbjB6L1R3NVhIcG9admQyMFR3V2xERTZqMG12UnVGOEZkWjJZd2ZrUWlGZFVtTVJFMmJqbzVuU0dkUGZUTmpPU0lIbFo1YW5TRWpYdkdaN0QreFVIMGFGdTcvY0VIdDNXamNQSmhBRGp0Zis0L29aK1dsdkJwYU0zZ2dnMFZQUGVsRmR6MmFWOGIzSXpvSG8yelR0bHhTV1dRRXdmRmNWaFhLNlB6MWsvNVJMb01CblR3TU9tcmJUc2Q2NHpoaWJpZEJrZjNpZVhPTTlwU1dCNWc2TzJMbVRKck8xM2J1UG5YcFZiVzVNaGVNZUd0YklaMGlRcVhsazYrcVN0ZjN0T3J3YzlGUjFsWldMZlRJQ21tK1hhdEFHdGJsWjhtOU9IMTY3dHd5cEFFT3FXNkdkMDdoaUdkYTdOYlIvV0pZVUFIRDE2LzVxUkJjZHc1TG9QRHVrUlJVVzNTdDMwa041MmNUbWFLRmNoN1hOYnJHaDFoNCt2LzY4VjNEL1FteWwzN1dtOTliUWlmL3RQcXFydXpiTGRvSVdralVZUHZRa1czQS9nVXVCYXdPbCtsam1qYXNRS1ZVTENvd1dIVjRaUUdIV29CTUJ5bzlpYzBQRjYwRW9KVkRZL3ZpMDY0clJZQUFDQUFTVVJCVlBpZWhMSzYyY0RlYlhBcmhCQkM3R2VTNld4RXFLVDJRZUI2YmZwdGV2bXJvUXpubmdjOWg1b09LVzdPSHBuRXV6OFgwT2ZtQlNSRTJWbTl0Wm8yOFE2dU9DYTEwWFArZWtRU0N6WlVFTlM3THEwRnVQV05EVHozUlE2dlhkZUZDNC9hL1pxdHB5N3RFTjZIRXFCMyswZzJoclpDOFFjMWNSNGJQeXl4UHZ3OWZING1GeCtkZ3RaV2x2R0xVQk1aZ0kwRlhzWS9zWXBWVzZzNHFuY01QNFVDNmJ3U0szdGJFN1NBMVJqcDZ3VkZYSDE4R29NNzc3N0ViOHQyTDVmOVp5MEFseCtUd24rL3orT0xlVVVjM2lPYTB4NnAzWnJuL1Y4SzZKY1p5UjFuWkZCUTZxZTBNc2pJbmpFczIxVEprdXhLbnY4cWgzSERFamw1Y0R3WFBMMmFZVjJqMlY3bTU2VnZyR3pvamx0WmV2MG0zZHBFNEhJb3FueFcxdmZJWGpIaHBrNDdNLzd4VmJ0OVR2dERkSVF0L0RjUTU3SHp4TVVkZUtOTzlubFkxMmlXYmJMMkhhMzBXbVhBaTdNcmNUa1UvNzIrSzkzYlJyQjBZeVduRGszZ3h6cjdtYzVjVWNZNVQ2M0M1VERvbk9abVVWWWxTcW5hOTlwdEJSYzN2TEtldDJia2M4cVFlQ2JmMkRYY3FWbnNSMmxIV0FHbkt4YmdNK0F5ck1Cck5ZQktHNEhPK3F4Smg5VFpYNktTQnRRL0dOVU8xZThHOUtLbjZ4MVd2YTVzdE9HYzN2eDkwMDBvWldqTmIrdVJvRk1JSWNRQlRvTE9IV2l0UGNEZmdXdTF2OUttMTc0UDZ6OUNBczdkZS9HcXprUzViVXo1YlRzYkMzd2MyeitXZjEvV2tWaFA0MzltZnowaWtYKytuUjB1cmQyVm5DSnJqV0Z1Y2NOUzNjWU03aHhWTCtnRStPVE9IcncwUFplSHAyd09sMUJHdVEzaW8rd0VneHFiVFhIQ3dQaHcwUG5mNzNPNTQ2MXNLcjBtVDEzU0FhWGdwMldsUFBUaFpwWmtXMEZOM1F6b0d6L2s4dFdDWWlhYzIxaFpYWDNCb09hRUNjdkp6dmR5eXBCNFhyNm1DeWNQVG1EOXRtcEczN01Vcjk5cUZ0Uy9nNGNKSDI3bXJuYzJzblpiTlNjTXRGNm5OdkZPZmw5VHpvck5WUVNDbXJkbjVQTjJxREhPYjZ2S1NFOXdNbmROR1FsUmR0b251Vmk0b1lLNWE4cVl1NmFjeitjVlVsQnFaZXk3dG5HelByZWEvMzZmeDlzejhoblRONVpSdldMb20rbGhWSytZZWx2ZWZQVi92ZXJ0RlZyanRlOXltZlIxYlliMThZKzM4UGFNdkhxUHlRMEZidDhzS0tiZnpRMjdlajUxYVVlTzNjZlMzTUdkbytvRm5jbXhEdVk4MW85SHBtN216Ui96dzE4VTlPOFFTV21WOWJ6N3RLL052bXZnbXBmVzhmTDBYQ0tjQnRQdTdzbVRuMjVsVVZZbHh6MndMUHhlZDB1UFlNN3FNbDZjdm8zWHJ1M0NqYTl0WU5yOElrNzdFK1hWWWg4a0RVTDF1d25saXRYQWQ4RGZsVktGQUZycnBVQWw4VDBqc2JtdC9UeWJpTjcwTGFySHhlQnBXKys0Nm53V0txNDdlc3NNNjNiNlNFZ2EyUEFDM2lMMCtvK2JiRDRxZVRCWWF6MldJdVcxUWdnaERuQVNkTmFodFk0REpnS1hhMStKWFM5OUFiSy9BQzFyT1BlRXgyM2poYXM2ODhKVm5SdTkvNCtuNm1jSk9xUzRDVTQ5dk42eDgwY25jLzdvaGxzS1RMNnhLeFBPYlUvbk5QYyt6ZTBmazdQNGJsRXh5elpaUVpyVHJqaXlad3cvTFN0aDNNU1ZwQ2M0bVhaM1QvcDNxQzFyN1pUbXhtWW9YcisrQ3hjZG5jSXowNng5S2M4NlBKRnpSaWFSa2Vqa25KRzFjLzE5YlRsRE9rZVJGci83dmZOc05rWC9EaDZpM1RiZXVxa3JZSFhvSFRkeEJWNi81cEl4S2J4NFZTY2NkbXNQeVVlbmJtSDl0bXB5Uy96WURIajM1M3krVzF6Q3FGNHhIRDh3anN4a0Z4MVQzY3hkWGNaYk0vSXBxUXd5YStKQUVxTHNSTHBzdlBsalhyMTFxZDNTM2R6Mmw3WmNPaWFGSlJzcmVlQ0RUWHcrcjVDdkZ4VHo5WUppT3FTNFdQWk0vUS9PSjA2b3YyZm56dVFVK1ZpMnFmRVN3cExLSUNXVkRlK3I2ZGo3WjNuOUpxYzlzb0pWVzZ0WUcrb0luQkxyb0dPS2l6bHJ5aGwreHhJR2QvWXdZMEtmOE5wamhiVW11WDJTaXc5djc4NlFMbEh3cWZWZS8rUDB0bXplN21OZ0p3OERPbnFZdDlaS0tCbUdsVUdXSE9kK2xuRXNxcysxcU1nVURid0wzSzZVeXFuemlHVkFEczdvenNSMWcrMkxHNy9PdmpCOW1BdWZ3amppS1JxODg0bjlVSW45ZG5VeTVyd0hyYjFGbTBKVXU1b21RbVhBQ3FWVWNEZG5DQ0dFRUMxS2dzNFFyYlVUcTZUMkNoMzBXU1cxV2RPUURPZUJ3VzVUK3h4d0FyUlBjckY2YXpYRHVrWng0cUI0TGpvcW1iYUpMdGJuVnZQa0oxdFl1ckdTdnUzcnJ6MDlxbmNzV1M4TkptNkhURzMvRGg1T0dWSS91N1VodDVyODBnRFhuUmpQbm5yc3dreWkzRFppSW11di85cDFYZmgrY1FsbkhWRmJtdmZRZVpuMDcrRGgrQUZ4ZUZ3MmNvdjlwTWM3cWZhYjNISmFlcjFHUnNPN1JUTnJkUm56MTFXUWtWaTduY3U5ZjIzSCt0eHFCblQwY09LZ2VJWjFqUXF2Mit6ZndjTkhkL1FncDhqSGwvT0xtTE9tak5PR0pqUllZL3ZKblQwYTdUVDc1bzk1dkR5OWRqL1d4eTdNM0tOc2IxMk5kZHpkRnk2SGdjdWhLQ3dMY1BMZ2VQNXlXQUpuSDVGRVZJU05tY3RMZWVLVExYUk5kNGNEemhwM2oyL0g5U2UyYVpDVlAyMW9RcjFzNzVBdVVkeDRjaHV1ZjJVREp3Nks0NlJCZS81K2l6K3B6U2pVZ0Z0UXpoZ05mQXpjb0pRcTJ1RlJLNEFzWlRnN2szWTR1bkJwMDM1cG1Ec0h2ZkJmcUFHMzd2azVPb2hlK0NUa3ptMjZlU1QwQm1zOVp3N3dTOU5kV0FnaGhHZ2U4a1U5b0xXT0JlNEJidGErTXJ0ZStRYXMvUi9TcGJiMUNBUTFDaXZES1BhT2FXcE1iUVgrQndPZjM2elhlRW0wQW1sSG9BYmNpb3BNMVZock9HOVFTbTFxN0tGYTYxdUJKM1grQXZUdkQwQjFFM2F4cmRIMktJeitmMjkwM1dZOUZWc3dGendCZWI4MzNkZzJONnIvMzYwbVJ2QzZVdXF5cHJ1NEVFSUkwVHdPamsrUnpVaHJIUTg4RGx5aWZTVjJ2V1FTWkgrSkJKeENDSEVBeURnVzFmZDZWRVNTQmlZRC85eWhwTGFlMERLSmJLM05HRDMzWHRqeVkvUE15eDZKeWhpRFNoOEYwUjNCSGFvNHFDNUVGNitFbkYvUW03NEQzY1NWcjlHWnFGR1RhcmFKR2FHVW1yMjdVNFFRUW9pV2RraVgxOVlwcWIxVUIzMDJ2ZXhsYXcybmxOUUtJVVRMcTE5U093VzRXU2xWdkt0VGxGTEZXdXRKU2hsM2tua1NldXVNNWxtWEg2aEVaMDFEWjAxcittdnZndXA4VmszQU9VVUNUaUdFRUFlTFE3WUdMWlRoZkJpNFd2dEtiWHJwSk5qd0tSSndDaUhFQWFETmtWWVpxUlZ3Zm9MVnBYYVhBV2NkendMWkt1VXdhSHRNODgxeGY0dnZWYlAvWnlGVzB6c2hoQkRpb0hCSUJwMWE2MFRnWDhETjJsdHMxNHVmbFgwNGhSRGlRTkh1Qk5UQTIydTYxRTRHcmxGS2JkbUxLK1FCYjJQWUE2cmY5UTIyT1RrbzJhTlEvVzRDZXdUQWRLeW1TVUlJSWNSQjRaQUxPa1A3Y0Q0T1hLUURsWGE5NUhuWStEVVNjQW9oUkV0VDBPNDRLOFBwVGpTQnQ0Q2JsRks1dXp1ejNsV3NMVVRlQU9ZclZ6eXE1K1Uxd2RyQlNkbWcwK2tRMXcxZ00vQ0NVcXF5aFdjbGhCQkM3TEZES3VnTWxkUStCRnlzdmNXR1h2WXliUHdLQ1RpRkVPSUFrRDRhMWZzYWxETktBMU9CTzVWU0pmdHlLYVhVV3VBSmxBRnBoMFA2NkNhZDZuNFYzd1BWYVJ6SzVnUjRFZmkxaFdja2hCQkM3SlZEcG51dDFqb1ZlQTQ0VTFkdk4vVENKMkhyVENUZ0ZFS0lBMENuTTFDOXJrUTVZMHhnRW5CdkkvdHc3aFd0dFIyNEU1aWcvZVhvbjY2RXNvMU5NZHY5eDVXSU91b2xsS2NOd0ZmQUdVcXA2aGFlbFJCQ0NMRlhEb2xNcDlZNkNxdWs5a3p0cnpEMGt1ZGg2ODlJd0NtRUVDMU5RZnVUVUwydnFnazQzd1R1L3JNQko0QlNLZ0E4QWJ5akhGRUJOV29TSkE4RWRaRDgwK2ZKUUExL0ZPVnBZd0kvQVJkSXdDbUVFT0pnZEpEOHk3dnZRazJESGdYT3QwcHFYNFJOMDF0NldrSUlJU0JVVW5zVnloRmxBdi9EQ2poTG0rcnlTaWt2Y0M4d1N6bmpVUDF2aGFTQlRYWDU1aE9SaWhwd0t5VDBBTmlJOWJvVXR2Q3NoQkJDaUgzU3FzdHJReVcxendQamRGVytvUmYrQzNLa3BGWUlJVnFlZ2s3ajZwYlVQZ3M4c0JmYm91d1ZyWFY3WURwYWQ5ZlYrZWg1RXlEL2orWVk2cytMeWtBZE5nRmlPNk9VclJ3NEFaaWxsR3FHRFVlRkVFS0k1dGRxZzg1UWw5cEp3QVU2NkRYMDRtZGg4M2N0UFMwaGhCQUFiY2VnK2w2UGNuaE00RFhnVnFWVVdYTU9xYlZPQVQ0Q2htb3o0TlNyM29MMVU4SDdweXQ1bTRiTkRlMk9SZlc5b2VaMTJRQmNySlNTeGtGQ0NDRU9hcTA1NkR3TjY4T0ZyYVhuSW9RUVlxZmVCUDZobE1yYkg0T0ZNcDdYQURmcm9OZE4vbnoweXNsUXVHUi9ETDl6a1dtb1hsZENtMUVvUnlUQWU4Qmp3R0tsbEpUbkNDR0VPS2kxNXFDeksxWnBiWEpMejBVSUlVUURRZUJ6NE5tbWFCcTBON1RXYnF5UzFlZlJacnIyRnFQWHZBZFpuNE8vV1pPdERSa09TRDhhMWV0eWxDY2RsRkVOM0FaTWJ1N01yeEJDQ0xHL3ROcWdVd2doaE5nVnJmVVFyR3ppU01DcHl6ZkQ2cmZSMjJhRHR4QjBzSmxHTnNBVkI3RmRVVDB2UVNYMkF5c0lYd25jQVh3cDJVMGhoQkN0aVFTZFFnZ2hEbGxhNjdiQU9jQjRZRERnMElVcklIY1dPdjhQS04wQXZpYnFiZVR3UUZSN1NPaUxTajhTa2dhZ2xHRUNhNENQZ1ErVVVndWJaakFoaEJEaXdDRkJweEJDaUVPZTFqb0JPQTVyWDg4TWRCRHRyNFJBQlJRdVIrZk9ocnpmb1dvdmw1NDZvcTNnc3MxSVNCNWtCWjcyU0pUaEFOZ0tQQU84QytRb3Bab3J0U3FFRUVLMEtBazZoUkJDaURxMDF0ZGhaVC9iQTNGQU5LQXdBK2lLTGVDdmdyTDFFUFJDZFFGVUZWZ25PaUlnS3RQNlBiWWIyTjBvVDF1d3U4SGFxNnNTS0FieWdTbkFZMHFwd1A1OWRrSUlJY1QrSjBHbkVFSUlzWVBRdGx0ZGdUN0FRS0JYNktjdGU5Y1Z2UUJZRGl3RkZvUitYNm1VS216U0NRc2hoQkFITUFrNmhSQkNpRjNRV2p1QjJOQlBKQkFEZEFmY1FKKzh2THlvZ29LQzZNVEV4UExVMU5UWlFCV3dEZGdNZUxHeW15VktxYW9XZVFKQ0NDRkVDNU9nVXdnaGhQZ1RKazZjZUtkaEdJK2Fwdm5nblhmZWVWOUx6MGNJSVlRNDBCZ3RQUUVoaEJCQ0NDR0VFSzJYQkoxQ0NDR0VFRUlJSVpxTkJKMUNDQ0dFRUVJSUlacU5CSjFDQ0NHRUVFSUlJWnFOQkoxQ0NDR0VFRUlJSVpxTkJKMUNDQ0dFRUVJSUlacU5CSjFDQ0NHRUVFSUlJWnFOQkoxQ0NDR0VFRUlJSVpxTkJKMUNDQ0dFRUVJSUlacU52YVVuSUlRUVFoemszZ1ZtYWEyelczb2lRZ2doaEJCQ0NDR0VFRUlJSVlRUVFnZ2hoQkJDaUthZ1dub0NRZ2doeElGT2ErMENQSUFEY0ljT3R3WGFBZEZZUFJKS2dFSmdkZWgrSCtBSEtvRXFwWlRlbjNNV1FnZ2hEaFFTZEFvaGhCQ04wRm9uQTkyQTNrQmZvRC9RQnVpeWg1ZllDT1FDUzRGRndCSmdqVkpxVTlQUFZnZ2hoRGh3U2RBcGhCQkMxS0cxUGdLNEVpdllUTUVLTkIzaCswdnlNWXZ6d2U5RGIxbGI3MXlWbkFHZUdJellKRlJjU3QyN0FrQWVrQTlrQVc4REh5dWxnczM2WklRUVFvZ0RnQVNkUWdnaERubGFheWRXcWV5RHdIbGFhd2dHSUJoQUYrY1JYRHlUNFB6cG1Ddm5ncTk2enk1cTJEQXllMkVNT1JiNzhGTlI4U2xnYzREZGpsSUd3Q3pnZG1DK1Vtb1BMeXFFRUVJY2ZDVG9GRUlJY2NqU1dzY0FKd0puQXNjQnNXWlJIdWJpbndtdStoMmR2Unh6ODJyd2UvL2NRSVlObGRiQkNrSTc5Y00yYUN3cXJTTktxU3BnQnZBcE1GVXBsZjhubjVJUVFnaHh3SkdnVXdnaHhDRkphNTBKM0lzVmNNYnFpbEtDODZZVCtQNWR6TTJyb0xxaWVRYTJPVkJwbWRnUFB3MzdzUmVob3VJQXZNQVB3SjFLcWNYTk03QVFRZ2pSTWlUb0ZFSUljVWpSV2h0WXpZRCtCL1RYdmlxQzg2YmpmL2RSZE9HMi9UdVpxRGpzSjErSlkrejVOY0huVnVBQ1lLWlNLckIvSnlPRUVFSTBEd2s2aFJCQ0hESzAxckhBZU9BeGJacUpldE5LZkovOEIzUGV0eEQwdDlpOGpPNURjWng5TzBhWGdTaTdvd3A0SEhoWktiVzF4U1lsaEJCQ05CRUpPb1VRUWh3U1FudHRQZytjclUwektqam5TL3hULzQzZXVxNmxwd2FBaWt2QmZ0S1YySSsvQ09WdytZQ1p3R1ZLcVkzN2N4NmgxK2xrb1AzK0hGY0lJUTV4SmpCUEtmVmJTMCtrT1VqUUtZUVFvdFVMQlZKdkFXZHB2eGYvcDg4VCtPalpscDVXbzJ5RGo4Rnh4VVJVVENKS3FaWEFhS1ZVM3Y0WVcyc2RBZHdCM0VXZGJXS0VFRUxzRjFsS3FZNHRQWW5tSUVHbkVFS0lWazFyblFJOEFWeWtTd3J3Zi9nVWdSL2VhK2xwN1pMUlpTRE9xeDVIcFhkQktUVWJ1RmdwdGJvNXg5UmFSd04zQXJmb3lsSzN1ZVhBeUFBTElVU3JaYk5oWkhSRE9kMEFmdUFkcGRTbExUeXJaaUZCcHhCQ2lGWkxhMjBIN2dQK29mMWVwKy9WZnhLY05RMEN2cGFlMnE0cGhkRjFFTTdybjhOSVNnOWliYWx5cVZLcXREbUcwMXBIQWhPQnEzVlZ1Y1AzN3FPWWkyWTB4MUJDQ0NFQURBUGJzSk53akxzQjVmWUVnZmVCMjVWU09TMDl0ZVlnUWFjUVFvaFdTMnY5VitBREhmRGplLzVHZ25PK2F1a3A3UlhWcGhPdSs2ZGdSQ2NBL0Ivd3FGSXEySlJqYUswZHdLM0FnOXJ2Yy9nL2U0SEF4OCtDMmFURENDR0VxRU4xUHd6M3pTK2dZaE0xOEJQd1Y2VlVRVXZQcTdrWUxUMEJJWVFRb2psb3JZY0RyMnRmTmY2UG56M29BazRBbmJNZS81djNvY3VMQUNaZ2JhZlNkTmUzTXB5M0F2ZnFxbklyNFB6MFB4SndDaUZFYzFFR1J0OVJ1RzU4RGhXYkdBQytCTTVwelFFblNOQXBoQkNpRmRKYXB3RVBhcTBqZzB0L0pUQjlja3RQYVo4RmY1OU80SmRQME1FQXdHMWE2ejVOY2QxUXdIa3ZjTCt1cm9qd1QvazNnVStlZzBETGJSMGpoQkN0bWxJWUE4Zmd2UHdoalBqVUlQQVpjTzMrYWhiWGtpVG9GRUlJMGFwb3JSVndObkFrVmVVRVB2a1BWSlMwOUxUMm5kOUw0TE1YME50ekFQb0FWNGRLWXZlWjF0b0EvZ2I4WFp0QlYrRDdkd2w4OHdaWWdhMFFRb2htb0RKNzQ3cjhFWXlVOWdEemdHdjI5N1pZTFVXQ1RpR0VFSzFOTEhBeDRQWlBld2x6N1lLV25zK2Zwb3Z6OEwvN0NEb1FBQ3VnN3JEUDE5TGFDWndQUEt6OVhtZmc1eW40UDN4S1NtcUZFS0s1S0lYcVBBRFgzMTlDeGFjRWdUbkFHWWRDaHJPR0JKMUNDQ0ZhbTc4Qy9ZSlp5d2g4K1dwTHo2WEpCT2ROSjdqa1o0QWs0UEo5dVliVzJnMWNCN3lvZmRXUi9xOWZ4Ly82dmVDcmJzS1pDaUdFcUtVd2VnekhkZDNUR01sdFRlQUhyRzJ3dHJiMHpQWW5DVHFGRUVLMEdscnJLT0J4d0JiNC9NWFdGVXlaUVFLZi9BZnQ5d0xjb2JWTzM1dlRRMlhIbHdQM2FkT01EUHp5TVlHUG53UHJla0lJSVpxQnl1aUc4N0lKcU5STWdNWEF0VUN6N3J0OElMSzM5QVNFRUVLSUpuUUdFQnRjdTdESnltb2pIcCtPeXVqV0pOZXFQRytmcTJJQk1MZXNKVGovTyt6RFR3YXI2K3l0ZTNKZWFML1NVNEhIZE1EdkNmNytEZjdKRDRLdjZrL05Sd2doeE02cGpPNjRibnNGSTZXOUNTd0RUbE5LYldycGViVUV5WFFLSVlSb0ZVS0IxVGl0VGN6Vjg5RkZ1UzA5cGFaWFdZcTU5RmUwM3djd1JtdWRzcnRUdE5ZdTRBcGdzdlpWZXdMZnY0dnZwZHNrNEJSQ2lHYWt1Z3pBZGRQek5RSG5MT0NzUXpYZ0JBazZoUkJDdEI3ZGdCNEUvQVJYem1tMVczK1k2eFpDZFRsQWUrRHdYVDAyVkZKN0lmQ1FOczJvd0l3UDhVLzVWK3NxT3haQ2lBT01TdXVJODlJSnFQUk9BQ3V4MXRJZmNpVzFkVW5RS1lRUW9yWG9EYlRCVzRtNVltNUx6Nldoc3FJbXVZeTVlVFY2K3phQWFLQm5LTEJzSUhSOEJQQXZiWnFKNXVyNStOOTU1T0RlUGtZSUlRNTBVZkU0YjNrSlc4ZStXaWxqRzNDNlVtcVJVa3EzOU5SYWtxenBGRUlJY2RBTGxkYjJBcUxOZFl1aG9yakpyaDFjK2l0cVc5YWVuMkRZc0EwYTIrQ3c3Nk5ubW1oQ0FRSi9mSXV6UXk4SDFyNmQwVUJwM1llRTl2SDhDL0NxRHZpaWcvT200M3Y1VGltcEZVS0lacVF5ZStHOGNpSzJqRzRtc0FTclMrMmFscDdYZ1VDQ1RpR0VFSzFCSk5BZk1JTExaemZwaFgyVEg5aXJ4OXVQdjdoQjBLbHpzd2w4OTNhVHpjbGMrQk9jY1JOWWdYWWNkWUpPcmJXQkZYRCtXNXRtYkdEdTEvamZlYmltSkZjSUlVUnpTTTdBZWNrREdCMzZBS3dIYnNUcVZpdVFvRk1JSVVUcjRBSTZBZ1QvK0xibFpoR1RpSE44dzRheXZnOGVoMkNneVlZeE42NUErN3dvcHlzZGlOamg3cUhBSzBDY3VYRUYvbGYvQ2RVVlRUYTJFRUtJSFRqZHVHNTlGVnY3SG1COUNYaUtVbXBWQzgvcWdDSnJPb1VRUXJRR0xxekdPdWd0YTF0c0VzNXo3d0JQVEwxajVvYWxCR2QvMGJRRCthclJlZGtBS1VBOFdDWEdXdXZqZ2E5MHdCOFgrT043dkJQT2tZRHpBT0lON241Smw5YjdkOWxYM2ZGOFFVM0FQS1NYbllYOWxsL04xc3FtKzZKb2Q1YVgrTmhXWlkxWDVqZFpVTGpuKytlVyswMCsyMVRKNW9yOU45KzZEdlcvR1pYZUdkZmQ3MkpyMzBNRHk0R3hFbkEySkpsT0lZUVFyWUVOU0FobUwyK3hDUmladmJHUE9xdkJjZjhIanpmTGVHYnVSZ3hyLzlEZVd1dTV3RW5BdjdVWmpBLys4UjIrdHg2Q3FySm1HZnRBMC9mekxhd3ZiL3dEOTl0SEpER3V2WWZoWDIxbFNiSFYwZmlHN3RGTUhKUlE3M0ZQTFMvaDNrWFdXdUMrY1E1bW41aSt6L09wRG1wc0NzYjlsTWZjN1Y3eXptcFAwTlQwbjdZRmo5MWc5b2x0Y0JpTjluL2l6Z1ZGek1pdDVwMlJ5WFNPZGdEd24xV2wzUEZIRWU4Zm1jeXBHWkVOenJsMnpuYmVYRjlPeGJtWkJFeE43QWNiZHpxMzdETXlTSExad3JkSFQ5OUdyTlBnL1NPVG1ieStuUHNYRmZQQ3NFVE9hTy9aNStlL280dC96V2ZLeHNydzdlRkpMcjRabTBwMUtBZy83NWQ4WmhkNFdYZDZCZ3BRQ2p4MkE3K3A5eWhRQjdBYkNyZk5lazBEcHFiTEo1dnBHKy9rODZOVDZ6M3ViN01MZUdkREJTT1NYSHgzYkZxajE1cS8zY3V4MytYU09jck93bFBTTVZUajc5VytLdkFHZVgxdE9iZjJpZ2xmKzVKZkMxaGQ1bWY5NlJtY1BUT2Z4VVUrdmhpVHlwQkVWL2k4anpkV2tGc2RETjlPY05uNGE2YUgyLzRvNUszMUZSeVY2bVpjTyt2dm8yTzBuYkZwdFVVUS81aGZ5UE9yeTFoOFNqcWRveDE4dnJtU2MyYm1ONWpibEZISm5OZzJraFVsUGpaWDFJN2xzQ21PU25XSGI1L3cvVFptNW5sNVpYZ2lUeTR2NGIwalUrZ2U0Mmk2RitsZ2tkQUd4eVVQWW5UdUQ3QVJ1QUg0bzJVbmRXQ1NvRk1JSVVScjBCK0E0b0lXbTREenZIOWFuNWJyTUZmTkk3ajQ1MllaTDVUcEJFZ0hCZ0V2QWFubTJvWDRYcnNieWdxYlpkd0RVZHRJRzRFZE1vUWJReCtZMHlKc0RSNy84YVpLSGgwWWo2cnpmazJ0RXhUOVdmOWFYc0tzL1BxWnFvODNWYktwTXNqUnFRNCsyVlIvckhpbndURnRyQURoeXkxVkZQbE1rbHcyeXYwbUFQNVE0RlVkMU9GakFCNjdxdmNjNmhxUjVPTGVmbkhoMjArdkxPV2JyZlViU1MwcDlqRy8wTWZBQkNjZXU4RTdHeW9vRDJpNlJEdnFqUU8xZ2VDK0dKTVdRYXpUT3ZmOXJBb1NYQWJ2WjFWdzFaenQ5UjZYTnNYYXd0Q21vUFNjVEo1ZlZjcmRDL2VzS2RnSjZSRk1IWjNDbE93S1BzeXVJTjlyc3E3TXorVy9XZjlQdUw5L0hOa1ZBZDdMcWlER29aaFY0R1h5dW5JdTZod0Z3T1BMU3BoVFlMMW5HOHF0THljQ1duUFd6dzBETTRDNytzUXl1RTVBdURkdW0xZkloNkcvdDl0N3h6S253TXV5RWo5SHBicnhtM0JqanhqTy95V2ZGMWVYOGZBQTY2TjZvc3ZnbVpXbC9MN2RGNzVPcjFnSDNxRG1yZlVWR0FwbTVsVXpNNithb0liVDIwWFdDenAzVkJYNm14cWU1S0p6dEoyVkpYN21GOVplKzRYVlpieTJ0bllkZUtMVFlPVmYybEtUMUt6NUxxQjdqQU52RVA3eFJ5RWZqVXJCdHBNdlUxb2x1eFBYRGM5aGRCdUVVa1lsOEZmZzkwTzlTKzNPU05BcGhCQ2lOWWdBME1WNUxUSzRyZDhvakw0akd4ejNUZjEzczQycDg4SjdqUGNIYnRSbU1NbGN0d2p2NDVkQ1pla3V6bXg5dmg1YlAyUDFmVTRWcC8yVXgrSEpMa1lrdSt2ZDF6WGF6cHF5QUhPMyt4aVdaQVVONjhyOExDcnlrZW14a1YwbnU3T3Z0bFVIV1ZucUoyQnFxb09hSzJZVmhBT2FIM09yK1RHMy9qNnBneEtjSE5NbWdpWEZQdGFYQjdpZ280Y0JYMndocjdwKzRIZkpiL1cvVlBuajVIVHVYbERFdHpsV01Kbnk0VVptSEdlOUZyTUx2Snp5WTI3NHNZMVZRTDYzd1NxOVByZURoOFZGUGhhRWdvNFJYK2MwZUd5c1E3RjFmUHU5ZVJuQ0JpWTRtWjVUeFVNRDR2Z3d1NEpFbDhIb1ZEZnZINW5NQzZ0S21aSG5SUUZqMjdnNXIwTVVVWFlyY0ltMEd5UTY5eXpRalhWWWoxdFo2dWViME91UlYyM3krUllydURzck01SWJmaThrMHFiNDRkZzBUdmt4ajF2bUY1TGlOamloYlNUTGkzM2hnSzBtVTEzZ05abVoxL2lldG9YZTZIMTZMUUFlR2hEUE56bFZQTFNrbUpFcExwNWZaVlVrL0pSYlRhZFBOb2NmOTE1V0JlOWxXZS9Sek9QU21IWjBLamY5WHNqL05sYXc4T1IwUHRwWXlUVnp0cFBwc2ZIRHNXbWtSZGk1NmZmdC9IZGRPUmQxaWdwZngvTmUrQXNxK2szYnlsT0Q0MWxYWmxVRzNOSXpocE16SW5sK1ZTbnpDMzNNTHZDUzZyWnhYZmNZQmlVNHVXNXVJWC9KaU9UYTd0RU0reXFuUVVYQnFPbmJBTWlxQ1BEWjVrckdOV0dHL0lBV2w0THptcWV3ZFIraWdTM0FoVXFwQTNDdnJnT0hCSjFDQ0NIRW4rUTQ2NVlHeDh5MUN6Q1gvdHA4ZzladWZ6SkdtMmE4dVdJT3Z0Zi83NUFMT0hla3RRNlh5ZDdWSjdiQi9VTVNYYXdwQy9EUnhvcHcwRm1UNVJ5VzVDSzdvbUhHTTc4NnlKd0NMOGUyaWNCbDIzMG1KNnM4d05hcTJ1QzFKbkM0b1hzMC84dXU1SlNNQ0Q3YVdNbFptWkY4dnJtS1VJekYxR3pyY1dQU0lraHdHcFQ0TmJNTHFsbFZXdnRCLzhnVUY1MmlyRExHT0lkQjMzZ25TNHA5Yks0TWNtU0tHMjlRODh5UTJ0TGhGTGVOdkRvbG1WVUJEUzRvOXBsTVhtOWxzZ1ltT1BtL1JkWStzdDFqN0t3cURkQXB5azYvZUdmNHZFajd2bWV3bHBYNCtHUlRKUThOaUtQVXIwbDAyVmhWNnVlSlpTWE1ML1J4UkxLTHpDZzc3MjJvWU1GMkgzZUczcmUvZFkzbWIxMzNMcmk3cDI4Y1M0dDlmTDIxaWlXbnBCUGxNTWl2RGpKdVJoNWJxNEk4TVNpZW5yRk9YaHVSeEdrLzVuTFd6SHllSEpUQUcwY2tBM0RObkFJbXI2OWcwbUdKbkpYcDRjc3RsU1M2Ykl4S2RlOW01RDJYNGJFemNXQUN6NndzNGJ1Y2FqNE9aYjZ2N1JiTllVa3VQdDljeWRTTmxWemZQVHBjWHRzeDJrNmtYZkg5dGlxR0pycm9ITzNnbTYxVmFHQnJWWkIrMDdZQ1VCSFFLT0RDWC9NNUxTT1NWMGNrY1hTcW16VmxmalpYQmhtZTVHSlJrWS8zc2lwSUNnWC9BQm1SVmtqdzVQSlN2dDVTeFp5VDBzTnJOVE1pYll4TWNYTnVCdzhGWHV1TGtNODJWNUpURmVTcU91OVBUVGw0cXhlVGhQUGkrN0gxR2dHd0RhdWtkbWJMVHVyQUowR25FRUtJMWlDanBRYTI5VDhLby9PQUJzZjluNzNRdkFOSHhkZjhGbWR1WElIdnRYdlEyelkwNzVnSGdVODNWN0t3eU1lZ0JDZEhOMUplZUZMYkNON0xxdURqVFpWTURKWFlUdDFZUWJSZE1UclZ6Zit5R3dhZFY4d3U0THVjYW03dEZjT0QvZU1iM0wranhVVSszam9paVZmV2xERy8wTWYwc2FuY1BLK1FjZTA5UExlcWpMRnBFYnkydHB3UnlXNisyVnFGMDFBRVRjM2JvY3lqMDRCSEJ5VmdhazNmejdjUzd6UW84cG5FT0JUSkxodVRoaVdHeDdxdlh4eTVWVUhlWEYvTzFORXBuUDlMZnIzeTNVOUdwM0RUdk5wUzY1cTFqSTh2SzZISVp3VVFQMjZyNXJ1Y2FycEYyM21nZnp6bnpNem4yRFlSL0d0SS9YV3YreXF2MmtRQkNBSnFOUUFBSUFCSlJFRlV6bERwWmFMVHdOU3d2TVRQRlYyaXVMeExORFlGUjZlNm1iQ2ttQzFWUVhLcmc2UzZHNVpHNzA3QTFQeWNXODJ3UkJjWC9scEFpZC9rOEdRWGE4c0NqR3NYeWJYZHJVWmZSNlc2ZVhGWUlsZlAyWTZKRlZ6TkxmRHkxbnJyeTRqek8zcklxemE1NE5lQ1hhNy8zRmNYZDQ3aXJNeElCbnl4Tlh3c3lXV1E2YkVURjhydUpydHNaSHFzaitwUmRvTnZ0bGFSN3pVQlB5Ty95ZUc0TmhGa1Z3VHcyQlVYZG9waTB1b3lPbmdNenU3ZzRibVZwZUVTMm1salVzTnJPbDhlbm9oZEtUWlZCTG05ZHl4Um9RenhhUmtSVEIyVlRHNjFTWWNvTy81UWxoN0FyelZWQVJPSG9hZ0ttcnd3TElubEpUNXlxb0xjM3orT1gvS3ErU0NyZ281UmgwWlk0YnowUVd5RGowWFo3TlhBMzRDdmxWSi92a1NpbFRzMC9qcUVFRUswZGkzV2pkMXh4bzBOanVtOFRRVG5OKy9XTFVhN2JqVy9Ldjg3RDZOek53Q3lsT2k1bFZhcDRqWGRHcytRZFk5eDBDdld3ZklTUDNNS3ZDUzRiQ3d0OW5OT3BtZW5XY3hUMjBhU1d4V3MxMGhsWjB5dE9idURoNUVwYnY0YldoTTNJTUhGTjJQVE9QMm5YTnBFMktoWjl0WSswb2JmQktkTjhiK05GZVJVMWYvY09uVmpKVmtWQVM3cTVHSHkrZ3BPYnhmSjJ4c3FXRlRvbzMrQ2M4ZWhlU2VVdVJ5VDZ1YTIzckdjOUVOdGVlMzdSeWJ6eWNaS3Npc0NGSGlEdkxTbXRzbFVtd2diRGdPZUhKeUFMNVRkK3UrNk10N2VVTHVtNzRkajArZ1QxM0RNUFpGWEhTVENwdmhzc3hVTVoxVUVtRjNncFNxb2VYVnRPYSt1cmIrSDdOTXJTakdBQ1FQaU9lSDdiV1R2UVZmV240OXJRN0xieG96Y2FrcjhtcE15SXZrOEZIeFBHQkJQVU1PaUloOFBMU25tbnI1eHpOdnVwWjNIenRSUktZeE1zYktKOXkwcVFtTUYvZGZOTFF3SFhldksvVnhiWi8zcDZGUTNaM2Y0YzJXa3B0WjRUYzNBZUNlbXRnSzRCNWVVOE9DU2t2Qmo3bHRjdTU1MTdWL2FjbjhvZzk4bTBzYUNRaC9uZFBBUTV6U0ljeHFja2hISk94dktTWXV3Y1VwR1pQaHZiMGZ2YnFpZ25jZkczTzFlenZxNThlVUlueCtkeXJNclM4TVZBeSt2S1dkamhmVWVmcnlwa3RQcU5MTzZaMkVSNzJkVm9FTmZJdFJVRDdSV0txa3R0a0ZqVVhZSHdBdkFkS1ZVeTdRTlBzaEkwQ21FRUtJMTJMVDdoelE5bytzZ2pLNkRHaHdQZlBjMk5QUFdGMmJXTWhoNUJvRHB2R0tpNFh2OUhzeWx2NEJwN3U3VVZtdGhvWmZaQlY0aWJLclJMcTgxem13ZnlmSWxKWHl5cVpMNFVGWnBYUHRJeWdLTnYzWlhkSTNtaWowczh6U1U0cGFlc1dTWFc4R2R6OVJjOG1zK2hsTDhuT2ZsNFFGeHZMbXVISmNCQXhOY2VJTWFsNkhZdU1OYXVjcUF5UU9MaStrWjQ2QjNuQk9vNE5nMkVYeTFwWXJyZnQvTzk4ZWs0YklwenB1WnowKzVWcW4xQTB1S0dacm80cWU4YW43SnI3OFc4Y0pmOHdscUdKYm93bU5UK0UxTjV5Zzc2OG9EOUloMThQV1lWSVludS9rcXRBWXl6VzJqZTJ4dHVhVG5UNVRYNWxZRnFReHFicHR2bGZDK3RyYWNqMGFuY0c2ZHdNMm1GRXJCT1RQek9iZURKL3lsd1piS1lMZ3AxSzdVckZsZFVXbzFBWHB3Y1hFNGdPN3l5V1orT2I0TkE3L1lpdE5RWkpVWDhFRjJCUjZiWXU1SjZVU0VHaVRWbEk3T3pQTXlNNisyRVZSZXRjbWI2MnVET0xkTi9lbWdjMWErbC9FLzUzRlYxMmdHSjdwNFlIRXhqdzZNNS9qMENGNWJVOGJ6cTh0NFlsQThZME1OcHFxRG1xVWwxbk83cW1zMDE4MnR6VjcvbHU5bFVDaGp1cW8wRVA1OVFJS1RMWlVCeHYyVXg2clE2ekp4V1FrUEQ0amo2RlEzZWRWQlV1cGtrNy9KcWNKdmdzdUEzckVPVG1rYndiUXRWZlNJY1hCMG1wdFQyMGJ5NVpaSzVtNzNoUVB5MTlhV0UybFRUQjJkMHVvRFRnQmRzQVgvdEpkd25IZ0Z5aDE1SFpDbnRYNVdLZFYwbmNoYUtRazZoUkJDdEFZdGt1SnpuSGg1dzROK0wvNFovMnYrd1FQK210KzJxWlIyNmM2TEg4RDN5aDJZS3cvZFhoWTFwYkVucGtjUTdkaDU4dnZNOWg0bUxDbmhoMjNWUkRzTW91MktZOXBFOFBHbVA3K25xYWsxUFQ3YmpLOU8vRnJUcVhSb29wT3hhUkhjczdDWWs5dGE2ME9yZ2hxWFRkRXJ6c2xwR1JGOHR0a0tJTzljVU1TRzhnQ3Zqa2hrZXlnWWNoaUtHM3ZFOEgrTGlybHAzblplT0N5UlgvT3R6QjdBT1IwOC9LMUxkSGd0NjVveVA2dksvRXdabFV6N1VKbW14MjRRWVRlNHUwOHN1ZFVtNjBJWnorRTdORnc2cVcxa2s1WFgzdEE5aHJNenJTRHR4OXhxbmxsWlNsQnJMdmkxdGpGU290UGd4MUFUcEJTM2pmVFFHc001SjdacHRBblNqbXFDNHA0eERzN3ZhSTMxN2RZcWZDYWNuQkVSWGpjN3U4RDZZbUprc290bkQwc012eTRBUHgrWFJ0MGRXdks5UWZwOHZwVmhTUzQrT3lvbGZOelpCQjFhcDIydXBOU3ZTWGJid2dIY3loSS9rVFpGVmlpenU2TEVIeDdyL0k0ZWhpVzV3ZzJwYXBnYXhxUzUrWEJVQ3FPbjU5QXB5czdyaHljei9Dc3I4SFRaRk10Sy9OVE0rSkdCOFZ6Y0tZcFN2K2FIbGFWOGYyd2kvZUtkZkpCVndiUXRWWXhNZGpFZ3dRb2UyM25zVE50U3hkZzBOOWVIeXBJL1BUcVZKNWFWMU91aWUxbVhxQ1pkODNxZ0MzejJJc29aZ2YzNGk1M0s3cndMcU5KYVQxSksrWGQ3OGlGTWdrNGhoQkN0UitTK2Q1VGNXeW91QmR2UTR4c2NEODc5R3NxS21uLzhsSEFuMGY4cHBjYXJOaDB6bkRlL1NQVS9UNFNpM0YyZDJtcDlHaXFuUEQ1OTUxdEZBSFNOY2RBLzNzbmlJaCtHZ3JQYWU4SjdQTzVNME5SN3RCMkVvUlJIaHhvQnpjcjNrbHNkNUkrVDAvbGtVeVZudEl2a3pCbDVhT0RxYnRFRVRVMWxVQk5oczlhVHVnekZaNXVyK08rNmNuN1lacTJ4UExsdEpLK0ZBc1Bxb09haXpsRTh2N3FNdDlaWDBEM2F3VDk2eC9MMWxpcCt5SzNtSDcxaU9mMm4ycExKdk9vZzY4b0RkSSt4aytDc3pXaE5IWjNDSFgzaXVHWGV6cmZWK1dGYlZYaTdFYkF5d2Fmc0ludThLMU0yVnJDZzBFZFdSWUNMUTExVkkwUFp4V2xIcHpDM3dCdnU0THFqeUwzY3BtVnNtd2hHcDdxcENtcE9MYzJseUdkeVEvY1lBcUZnc3IzSHhuTkRFem1tVFFUZjVWUlI0VGZwR2V2Z3ZrVU50MmFwREFXREd5c0NQTGk0L3YxcEVUWnU2ZFd3VWRXZW1yYWxDb1cxdGNuN29VWlQ3MmFWODM1VzdYWWtiMjBvNTUzUU11MVQyMFh5NHJCRUJ0WlpBd3BRRlRSWlVXSnk0Ky9iMlZJWnBOUnYvWjViSGFRM1ZqRC8yL0Z0ZUh0RE9aTldsM0ZLMndqaW5BWmowdHc4dGJ5RXYveVl5NE1ENHJsdGZpRXVBeDRmMVBnWERYNVQ4NStWcFV4Y1ZrSjVvRFl5N3hwdDU1VTFaVnpjT1lwZXNmdFdmbjNROFZiaWYyOGlLaUVOKzRoVG80SEhnV3pna3hhZTJRRk5nazRoaEJDdHdUd0FsYnovK2duWlI1MEp0b2IvakFaKyszVC9UQ0FtM0V4bU9YQVU4SllSazNDWTY1NzNiYjRYYmtHdld3VDYwQ20xelM0UGhETkVBeHRaNzdpajhlMGpXVlRrSTZpdGdHcFg3dnlqa0VtcnkzaHhXQ0xuZFl6YTVXTUJQaHB0WmNWTytTR1hmRytROWg0N1YzV041dExmQ2xoYTR1Y3ZHWkVjblJiQjBtSXJXK1N5S1dJY1JqZ2JWUlhRT0F5SWRScTBtVkpiT1Y2elpjcmdCQ2NsUHBPVE1pTHBIdU5nV2JHVllMRXA2QlpqbGNUT3lxOW1YYWhrZDFWcGdCRkp0dkI5ZTlDQWx6VmxBZGFVMVpiOGRvdXhoNFBPWmNVK25sOVZ0c2RyRzMvSnEyYnVkaDhSTmhWdVh1UUpUV0oyZ1pjMXBVMjNKTzZCeGNVOHZxeWszckhoWCtmdzloRkpBQXhLY0lYM1JQMHd1NEszTjFRd2ZXd3F6Njl1UE9nRnlLa0tOcmkvVjZ5RFczckY4c1htU3A1ZVdjcmJSeVNUMnNpZXNJMlp0OTNMK3ZJQXc1SmN0STJzL1gvSUs4T1RPQ3ZUdzJOTGkzbHdTUW12ajBpcXR3VkpUVGZabW5KanJXRmJWWkJPVVE2aTdBWTJCWGFsaUxJYjFQdzFLYVhvbitBTUI2ODFScWE0ZVh4UUFyZk1MK1RxMEhyVkY0Y2xOcnBXZUhtSm4zc1hGdkhmZGVWVUJUVzM5NHBoWnA2Vk1YNTBZRHpqZjg3bnJ6L24xeW41em1OaGtZKzcrc2FGTTZTdGpobkU5L3pONklveTdLUE9jQ3FuK3dPdDlkWEFlMHFweHZmWk9jUkowQ21FRUtJMThBTEZSbnJudVAwMW9IM1UrSVlISzBvSkx0NC9uZk9OakhBam9hWEFldUFhNEVVakxYTzQ4OUlKK0Y2N0M3MSs4WDZaeTRGZ2ZxRlZkaGhoVS9TSTJmM1dEV2UyOS9CL2k0ckRwYlc3c3EwcVNGQlRiK3VSdmJHMU1zQzV2K1F6Yjd1UHRwRTJiQXIrOGxNdWk0dXNvTE5yZFAyUFkxZDNpeWJTSGtPSjM2VGJ0bXBXbHZpWlgraGpkSXFMREkrZEU5SWo2Qm5yb0h2b2VkWjBYNDJ3RzB3WUVNY2pTMHBZVXhaZ2NJS1QrWVUrK3NjN1dWRGs0NFQwQ0M3ckVoWHVXTG9ybDNXTzR0R0J0WjE2NnpaWitqYW5pamZYbHpPMnpaNlZWRDQ3TkpGb2gwR214OGJkQzR2eDJGVTQ4SDE3ZlFWT0F6cEgyL0hYK1k3azI2MVZuRDVqNy9iZHZhcHJOSWNudXpnbjAwT3MwK0R6elpVRU5kelJPemE4elV4Wm5VRTJoSUx5WHJFT3NzOW8rSVZWZm5XUUlWL21NRFRSeVpUUktmWHVzeXZyQ1V4ZVg4NXYrVjdHZkx1TnI4YW0xaXZYM1ptYXpPYTRkdlcvN1BoNlN4VmJLZ1BNQ3BYUWZybTFLdHhFNllUMFNLSWQxcGlQaFlMcXhjVSt2Q2FNejR6a3pqNXgvSlpmVGVkb0IvOGFraERldTdWRzNiTGhvS21abmxQRmUxbjFtdzI5dEthTVdJZkJpVzBqZUhKNUNhK0ZtaEg5bUZ2TjBtSWYvK2dkeTZnVU4wT1RYQndlMnN2MXhMYVJqRzhmeVpTTmxYeTVwWklpbjhuR3lpRC83QlBIWFF1S09MK2poM2puM25jaFBpaVlRZnp2VHdSRFlSODEzcW5zamljQm05YjZEV2t1MUpBRW5VSUlJVm9ESDdCVk9kMXhLaUVOWGJpdFdRY3pPdlpCcFhkdWNEd3c3eHNJN3A5bFBZWlZYbHNDbENpbE5MQklhMzJtVXNZY28wUHZETmZOTDFEOXdIalluck5mNXRQU3ptanY0WXhkYkV3Lys4VDBlcmN6byt4VW5KdFo3OWk1SGFJNHQwUERUT2FySTVLNHQxK0FUdnU0RDJGRlFMT2hMRUM4MCtEREkxUDRJTHVDWjFaYSs2bW1SZGdZMTY3K3ZHM0tXbE5aTTZmL3JDcGxmcUdQYTdySE5HaVFkTTJjQXI3WVhJWFRzTEticC8rVWg5L1VURG9zRVJQTi9MbUYzTjRyaGpWbEFTWXNLZWJwbGFVc09UVjl0NEdBdzFBN0RVN25iZmZoTU9DWVJyYWthVXpmZUNlbi9wQ0xVakIvdTQrMkVUYjZ4VHZKUGlPRGVJZkJINFUrZml2d2N0ZENxeXc5MHE0dzFKNWxaT3V5S1JpZjZXRjhhUDNvNGlJZkpYNlRxN3BGVXhvS05tZmtWak4rUmg0QnJmazEzMHUzYUR2eHJzWmZpMkFvUHJVclJkSk9IdlAyeUdRdSs2MkFqelpWY3YzYzdYeDJkT3B1NXhsaHM1N2Zqa0hueDVzcStIeUw5YVE5ZHNXbm15cjVOSlRvem9pME15TFpXbXQ1ZTY4WXhxUkY4UG82Sy92YXUwNVg0VEsveVprejhzaXFDSEJFaWd0VGEwNzhQcGVGb1M4NDFwY0ZPT2JiYmVTRjFnbjNpSEZ3Y2Vjb0pxMHFaVUdoajNOL3lXZE1tcHYrOFU1eXFvSjBpckp6WklxYnNXM2NuTm5ldzEwTGlyaC9jVEdMaTN6aGt2VG5EMHZFYTJvdTdHVDlyUnFoOTBJRGlqKy8vdldBVmxtS2YvS0RxS2g0N0llZEVBODhEV3dIUG03aG1SMXdKT2dVUWdqUkdsUURhNEJldHY1SEVmangvV1lkekRiMGhFYVBCeGY4MEt6ajFqQTY5VVZaNjFlemdYQzZRaW0xVld0OWxGTHFBNVhVZG9EN2dZOXMzaWV2UUdjdmIvWnV1cTJaM1ZEN0hIQ0N0WWIwL1ZISnhEZ00rc1E1NlJCbDU1TE9VVGdOUmR0SUc0N1FXbEhEc0RxSDJ0U2VmMUF2ODJ0TURWZDJpV1pFc3B2YmVzVnlXanVyN1BhTmRiVWxvZi9vSGN2SmJTTllVK1lQQjV5MlVHQzN0MkhCdk8xZURrOXlFZXZjOC9XV0xwdmltNXdxb3V5SzIzdkhZamRxQTdsQ244bGRDNnlBczFPVW5iTXlQWFNQY1ZCNlR1YXVMcmxYWWh3R1YzZU41dlYxWlh5MXRRcERRY2NvT3hOM3NvWnhUemtNeGV1SEo5RnVVVEUzOWRpelV0SUpBK0k1SzlORHhnNVowWmRDNWJVN1kycE45aGtaUk5zTlhEWkZ4eWc3UzR2OUhKTm1aWnc3Unp0b0YybmpxNjFWcExsdFhOQXhDa01wSXV3S3A2RzR2SXVIWTlNakdKem9JcTg2eUpWZG96bTNnd2U3b2JpOFN4UXZyeTdqclEzbFBETWtBYWVodUxaYmRMaWhVNDNLZ01sUHVkVTREU3NqRHhEbE1Iai9TQ3NUZkhtWGFMN2ZWczJFSmNVOFBDQSt2T2RvcSthcnd2ZnNkWERWRThvMi9HU1BjcmcrMEZwZkNreFJTbmwzZS80aG9wVi8vU0NFRU9KUW9MVjJBZzhCdHdmblRjZjdyNzgxNjNnUmozK0x5dWk2NHlTb3ZIclFmbWtpWlAvTGRUalB2aDJzeGhXWEs2WENIV0cwMWdvWUFyeWd0UjVzcmwrRTc3VzcwVm5MbW4xZTRzQVNORFYrYmUwN2FleEZJTHUvbVZwVEhkbzZaaythTllsYWxRRnpyNXN0QlV5TmZSOWZaNytwQ1pnYXQwMmhEdUMvcVJiaGljVjV3ZDNZamhpSHNqdTJBLzhFWHBkU1c4c2g4UFdERUVLSTFrNHA1Y05hMjFocGRPNFByajByKzl1bnNlSlRHd2FjZ0xscDVYNEpPQUZzdlE4SE1MR2VjNzJ1S2FGUzIzbkEyVXFwTEtOVFAxdzMvZ2NTZGwvMkoxb1htNkZ3MjlRQkhYQ0NGUkJIMmcwSk9QZkIzZ2Fjd0Q0SG5HQmxkaVBzaGdTY2pha293ZmZXQklJTHZnZEl3T3BxZTByTFR1ckFJVUduRUVLSTFtSVprRU5rREVhSDNzMDJpSzNQRVkwZU4xZnNuLzB4VlZxSG1pWkNaY0FLcFZTRDdqWktLYTJVV2dlTVZNcFliYVIxTk4zM1RRbHRzeUlmRm9VUW9sbFVsdUY3NWpvQ2YzeW5kREFRQjN5b3RUNVphMzNJTDJtVW9GTUlJVVJyc1FMSXd1bkNObUFNcU9iNUo4N29PYXpSNCtiRzVjMHlYb1B4dXc2cTJZODBCL2hsVjQ5VlNtMEJyZ1NXcWFRTW5IOTdyTkVzclJCQ2lDWmlCdkc5ZkFmQjJWK2dnd0U3OEJvd1htdmRTdHY0N2hrSk9vVVFRclFLU3FsSzRDdWxESXl1ZzFEeEticzlaMThZbmZvMWV0ek1YdEVzNDlYamlzVFdjempLNlFhWXBaVGF1QWRuL1FKY3BwVGFiUFFZaHZPcUp5QmVTbTJGRUtMWmxHN0g5ODdEbUl0L0JrZ0JuZ0xHdHV5a1dwWUVuVUlJSVZxVDE0QlNvOGRRS3lQWTFPeE9qTGFOWkFxMWlibHBWZE9QdHdPVjJBYmJvR05xYnI2OFIrY29aU3FsNWdHSEs4UFlhT3ZjWDdzZm1BckpEZmNsRkVJSTBVU0s4L0ErZVFYQlJUT1VOb1Bwd0RTdDlkRmE2ME15L3BLRkhVSUlJVm9WcmZXandKM0JCVC9nZmVwS01Cc3NlVHhvT1M5N0dQc3g1NFBWaXYrc3ZUMWZhMzBNOEt6V3VxZTVhaTYrVi82SnpsbmY1UE1VUWdnUkVwT0U4NUlIc0EwOUhtV3o1d0RYQTU4cnBmYlBwczRIaUVNeTBoWkNDTkdxUFF0a0czMlB4RGI4MUphZVM1TXhPZy9BTm5JY1FDRXdjUjh2OHdOd3BWSnFzOUZ0Q000ckhvRzQ1Q2Fib3hCQ2lCMlVGdUIvNTJITVpiOEJwQUgvQWs1czJVbnRmeEowQ2lHRWFHM3lnTGVWM1JGd1huQjNxR1ByUVM0eUdzZEY5Nkxja1FEVHNab203YlZRcWUydndBaGwyTGJZZWc3SC9jQkhFQ2RyUElVUW9ybm83VnZ4UG5ZSndaVnpGWkFKVE5WYWoyenBlZTFQRW5RS0lZUm9WVUpiaUx3QnpDYzJFY2Y0djRQYjA5TFQybmVHRGZzeEY5UnNBN01aZUNIVU5HbWZLYVUyQTVjQVdTb3BBK2ZWVDBCaWVoTk1WZ2doUktPMGlmZTVHd2t1L3JtbXErMjdXdXRqRHBXdXRoSjBDaUdFYUhXVVVtdUJKNVF5c0EwY2kyM284UzA5cFgxbWRPcUgvWmdMVUE0WHdJdkFyMDEwNlIvZy85bTc3ekM3cXJMdjQ5KzE5eW5UWnpJdHlhUjMwa21ERUxvVUtWSUVCRjZxZ2lncUttQVVuZ2NwQ2twOVZGQ0txS0JVUVRvQ0d1a2xnRUFJSloxQWVwdGtlanRsNy9YK3NXY21HV2JTeitSTUpyL1BkYzNGWkorOTE3N1BtVWs0OTFuM3VoYy9Oc2FzZGNmc1QrVGNheUN2S0VWRGk0aElPNVZyaVAvdEdyeWcxTFl2Y0N0d2NIcUQyalhVU0VoRVJMcWw1czI0THdldXRRMDFORjE1NHU3WE5LZWdoSXhmUElGVDBnL2dCZUFrWTB4VHFvYTMxaHBnSXZDMDlmMCsvdWVmRUx2bGZLaFpuNnBiaUlqSWwrWDBJRHI5ejdqREoxbWdIRGpCR1BOT3VzUHFUSnJwRkJHUmJza1lrd1J1Qmg0MFdYbko2Tlgvd0JrNUZaemRvNUxKOUJwRTlOSzdjVXI2K2NDcndGbXBURGdCakRIV0dQTUJjSjV4bkJYT2tIRkV2bk9UOXZFVUVlbE1kWlhFYnYwQjN0eTNqZlc5VXVCUmErM0IzWGs3RmMxMGlvaEl0MmF0SFF6ODFWcDdvRjMxR2ZHL1h0M1NSYkRMTWtWbFJDNjRFV2ZNTkl6akxnSE9OTVowV3RETmIzUk9BbjV2UGErWDk5Ni9TUDduL3M2Nm5ZaUlBRTYvRVlSUHZBaFRVR0tCVDRFZkdXTmVUWGRjblVGSnA0aUlkSHZXMnY3QURHdnRDRnV4aHZpZGwrTFBmVHZkWVhYSTlCeEk5TWUzWS9ydmhYSGNPdUFvNEcxampOK1o5MjB1dFQwQWVOajZmaDlxTm5UbTdVUkVCQ0FuSHhPS3RQeHBuakZtVkRyRDZTeEtPa1ZFWkk5Z3JTMEZuZ0NtMkdRaWtuem1UaEl6L2thWFNhNmltYmpUVGlCeTFzOHhtVGsrOEFWd2J2TVdKN3VNdGZZNDRBNmdZRmZlVjBSa0QyZUJGNDB4SjZVN2tNNmdwRk5FUlBZWXpUT2Uzd011dHZGWWhqZm5MWkpQM1k2LzZJTzB4bVdLK3hBK2RUcnVwQ014bWRrQUR3TTNBaDhiWSt5dWpzZGFXd2JrN2VyN2lvanN3VHhncVRFbW51NUFPb09TVGhFUjJhTllhek1JU2xadnQ5WXZvM29EaWVmL1JQS1ZSNkMrZXRjR0U0cmc3bk0wNFZNdXdmVHNqekZPRXpBZHVNOFlVN3RyZ3hFUkVla2NTanBGUkdTUFpLMmRURENiZUFBUThkY3NJZm5zblhnZnZZYXRYZzllc25OdWJCeklLOFFaTUlydzEzK0VPMkl5Qko5d3p3Y3VBNTVQeCt5bWlJaElaMUhTS1NJaWV5eHJiUi9nZE9BVVlCSVE5aFovaEQvN1ZieTViMk5YTHNUV1ZLVG1acG01T0wwSDR3eWZoRHY1Q0p5OTlzRTRyZzhzQXA0RUhqSEd6RTdOelVSRVJMb09KWjBpSXJMSHM5WVdBa2NTN092WjEvb2VOTlpqRzJ2d0YzK01QL3NWdkUvZXhGYXMzcjZCcy9OeFIrNkRNK0Z3M05IN1lUSnpJVE83cFZQaEt1Qlc0Q0ZndFRIR1MrMnpFaEVSNlJxVWRJcUlpR3pDV3ZzRGd0blAvZ1FkWEhNQlk3MGtkdTFTYkdNOS9zcUZFSTlCNVJwczVkcmd3b3hzVE5sUUFKd0JveUNhaWROekFDYWFDVUZYd2dhZ0NpZ0hIZ051Tk1aMFVnMnZpSWhJMTZHa1UwUkU1RXVzdGRuQU1HQU1NQUVZMWZ6VkIzQzNZNmoxd0Z5Q1RiOC9iUDUrdmpFbVJUVzdJaUlpWForU1RoRVJrUzJ3MWthQS9PYXZMSUt0UkVZQUdjQ1lkZXZXNWF4ZnZ6NjNxS2lvcm1mUG51OEFqY0FhWUFVUUk1amRyRGJHTktibENZaUlpS1Naa2s0UkVaR2RjTU1OTjF6dU9NNzF2dS8vOHZMTEw3ODYzZkdJaUloME5VNjZBeEFSRVJFUkVaSHVTMG1uaUlpSWlJaUlkQm9sblNJaUlpSWlJdEpwbEhTS2lJaUlpSWhJcDFIU0tTSWlJaUlpSXAxR1NhZUlpSWlJaUloMEdpV2RJaUlpSWlJaTBtbVVkSXFJaUlpSWlFaW5VZElwSWlJaUlpSWluU2FVN2dCRVJFUjJjdzhCYjF0cmw2WTdFQkVSRVJFUkVSRVJFUkVSRVJFUkVSRVJTUVdUN2dCRVJFUzZPbXR0Rk1nR3drQkc4K0UrUUQ4Z2w2QkhRalZRQVN4c2Zqd09KSUFHb05FWVkzZGx6Q0lpSWwyRmtrNFJFWkVPV0d0TGdPSEFhR0FzTUI3b0RRemR4aUdXQVd1QlQ0R1BnRStBUmNhWTVhbVBWa1JFcE90UzBpa2lJcklKYSszK3dBVUV5V1lwUWFJWmJuMjh1aHkvcWh3U2Nlekt6OXBjYTByNlFuWWVUbjR4cHFCMDA0ZVN3RHFnSEZnQ1BBQThhWXp4T3ZYSmlJaUlkQUZLT2tWRVpJOW5yWTBRbE1yK0VqakRXZ3RlRXJ3a3Rtb2Qzc2R2NEgwd0EzLytmeUhldEcyRE9pN09nRkU0azQ4Z05QVTRUSTlTY01NUUNtR01BL0EyOEZQZ0EyUE1OZzRxSWlLeSsxSFNLU0lpZXl4cmJSNXdOSEF5Y0NTUTcxZXV3Ly80ZGJ3RjcyR1h6c1Zmc1JBU3NaMjdrZU5pZWcwTWt0REI0M0FuSG9icE5RaGpUQ1B3R3ZBMDhMZ3hwbndubjVLSWlFaVhvNlJUUkVUMlNOYmFBY0JWQkFsbnZxMnZ3WHQvQnNtWEhzSmZzUUNhNmp2bnhtNFkwMnNBb1duSEV6cmlIRXhPQVVBTWVCbTQzQmp6Y2VmY1dFUkVKRDJVZElxSXlCN0ZXdXNRTkFONkZCaHY0NDE0Nzg4ZzhkRDEySW8xdXphWW5BSkN4MTVBK0xBelc1TFBWY0Jad0J2R21PU3VEVVpFUktSektPa1VFWkU5aHJVMkh6Z0Z1Tkg2ZnBGZFBwLzRVMy9BZi84LzRDWFNGcGN6WWdyaDAzNktNM1FDSmhSdUJHNEM3amJHckVwYlVDSWlJaW1pcEZORVJQWUl6WHR0M2c2Y1puMC94M3YzZVJLUC94YTdhbkc2UXdQQUZKUVNPdVlDUWw4OUJ4T094b0UzZ1BPTU1jdlNIWnVJaU1qT1VOSXBJaUxkWG5QQ2VUL3dEWnVJa1hqNmRwSlAzSmJ1c0Rya1RqcWM4TGR2d09RVllZeVpEeHhzakZtWDdyaEVSRVIybEpKT0VSSHAxcXkxcGNETndEbTJlajJKZi93ZnlaY2ZUbmRZVytRTW5VRGt1emRoeW9aaWpIa0hPTmNZc3pEZGNZbUlpT3dJSjkwQmlJaUlkQlpyYlFqNElYQzZUY1NJUC9ScmtxOC9udTZ3dHNwZlBKdjRueTdIYmxnTk1BVzR2bmw3RnhFUmtkMk9aanFsUzdQV1poQTAvUmlhN2xoRXBOUDR3TFBHbUE5VFBiQzE5bFRnRVp0TUVMLzlSM2p2dnBEcVczUXEwM3N3MFdzZXc4a3RCTGdTdU40WTQ2VTVMQkVSa2UyaXBGTzZOR3Z0aWNDVDZZNURSRHFkQjN3ZmVNQVkwNUNLQWEyMVU0R1hiTHdwSy9IMDdTU2YvSDBxaHQzbDNHbkhFZm5tTHpFNVBRQythWXo1VzdwakVoRVIyUjZoZEFjZ3NoWHpnTm5BM3RiNjJHVUw4TXVYcHpzbUVVa2hrOXNEWjhqZXJnbUZmdzFFcmJWL05NYkVkMlpNYTIwdjRKZlcyaXp2MDdkSXpyZ3ZOY0dtZ2ZmZURKSkRKeEk2NG15TUc1cHVyZjNBR1BOcHV1TVNFUkhaVmtvNnBVc3p4aXl3MXY0QWVBRE1JTnRRUStLQjY3Q1ZhOU1kbW9pa2l1TVNQdmNYaEEvNVJoRndJN0FCZUdoSGg3UFdHdUEwNEVBYTYwZys5UWVvcjA1UnNHbVFpSkY4NWs3Y2lZZGpTdnVOQVM2MDFsNWlqRW5meHFJaUlpTGJRZVcxc2x1dzFoNEMzQU1NU3I0L2c4VGZyc0Z1MEo3cEl0MkhJWHpCallUMlB4NFR5ZkNBN3dJUEdtT2F0bmNrYTIwQjhESXdJZjdvTFVIUzJRMjQreHhONUtMZlkwS2g5Y0EwWTh5aWRNY2tJaUt5TGRTOVZuWUx4cGhYZ2JPQVQwS1RqeVR5dmQ5ZytnNVBkMWdpa2pLV3hNUFhrM3o5Y1d3eTRSSnNjWEttdFRhOEE0T2RDb3p6bHN3aCtmeWZVeHRtR25udno4RDc1SFdBWXVEOE5JY2pJaUt5elRUVEtic1ZhKzFYZ0h1c3RRUDhPVE9KLy9Hbm12RVU2VTR5c2dtZjl5dkNCNXhvZ1JyZ0FtUE1QN2IxY210dERyQUN5SS85L29kNGJ6L2JLV0U2ZSsxRGFOSVJPQ1AzeGZUb2ljbnRBWTMxMk9yMStFdm1rSno5TXQ0SEwwSXNKVDJSTnQ1MzJFU2lQMzhZRTQ0QzlESEc2QjlBRVJIcDhwUjB5bTdIV25zazhGZWdkL0tqMTRqZk5SMnF5OU1kbG9pa2pDRjg0YzJFOWpzZUU0NTR3Tm5BNDl2U1hNaGFldzd3TisrejJjUi9meEcyZkVWS0kzTUdqU0Z5empVNEl5WnY5VnhiWFU3aXNkK1JmT25CMUFXUWxVZmsyOWNUbW5vc3dHK01NVDlKM2VBaUlpS2RRK1cxc3RzeHhzd0F6Z1RtaDhZZlRQUUh0NnJVVnFSYnNTVHV2NWJrektkYlNtMS9EM3pEV3J2RjVuZk5qMy9kV2g5LzRRY3Biemptamp1SWpHc2UzNmFFRThEa2x4QTUvMWRFenJzdWRVRTAxT0IvK2hZMkVRZjRpclcyTkhXRGk0aUlkQTRsbmJLN2VoVzRGRmp1ako1SzVKeXJNWVc5MGgyVGlLUktmVFdKQjMrTjkvNE1nRUpTT2swWEFBQWdBRWxFUVZUZ044Q0pXN2xxT0xBWHlRVGUvSGNobWJybXJxYlhJS0kvK1JNRVphM2JKWFQ0V1lTUC8xN0tZdkVYejRhbU9vRCt3TFNVRFN3aUl0SkpsSFRLYnNrWVk0MHhMd0RmTThhcGRNZnNUL2k4WDBGV1hycERFNUZVcWFza2Z0dEZKTjk1emxndldRcjgzVnA3eWhhYUM0MEdlaE5yd0ovMzM1U0dFajd4QngwbW5IYjlTdUozWDBiVEZjY1J1K2xiZUIrKzNQSDFKM3dmb3BrcGljVmZzUkM3WVExQUxqQ3llWXNZRVJHUkxrdEpwK3pXakRIUEFXY0E4MElURHlOeTBhMllYb1BTSFphSXBJd2xmcy9QOGQ1OUh1c2xYZUFPNEl3dmw5bzIvM2tVa09zdi9oanFxMUlhaFR2dW9QWUhheXRwdXVwRWtxOCtndi9GSjNpelh5RjI4M2w0TTU5dWYyNW1MczdRQ2FrSnhrdVNuUFVmZ0RBd2hpRDVGQkVSNmJLVWRFcDM4Ry9nWW1DRk8rNWd3bWRmQ1FWYTVpVFNiZFJWRW4vZ3VwWlp4R0xnQnVDWUw1MlZCWXdISEcvdU95a1B3ZVFXdGp1V2ZPZWYyS3IyVGN3U3ozVzhUWXZKS1VoWlBQN3NWMXUrSFFXa2JtQVJFWkZPb0tSVGRudk5wYll6Z0F1TjR6U0dKbnlGeURkL3VVTnJyMFNraTZwYVIvdzMzeVU1NnlWamZhOFg4SVMxOWhocmJjdi94NkxBSUFBdm1BVk1LVnU1cHYzQmVGUEg1OFlhT3o2K2Rtbks0dkdYemNQR1l3QmxRR3JxZGtWRVJEcUprazdwTnBwTGJiOEJMQTd0Y3hTUmkyN0RsUFJOZDFqZGpqTmdOTTZROGVrT28zTmxia08xWWpRTDAzUEF4cStXUmxiR2dZeHN5Qy9HbEEzQkdURVpkL0tSbUtLeXpvMjVoVEhRd2F3Y2dETmlNcVpIejEwVFI2ZXd4UC80TTd4M25tc3B0YjJIb0t1dFM1QjA5Z2V3S3o5TCtaMjkvLzZyM1RGM3lsY2htdFh1ZU9pZ2s5c2Q4NWZNd1Y4eUozVUJ4WnV3NjVZQ2xBSTlVamV3aUloSTZtMngvYnpJYnVnRndBWHVkQ2NkVVliMVNkeC9MWFpEaXZaUHo4Z21jdnBsdVBzZWpjbkt3MTgybjhRVHQ3WTJEM0VuSDBuMDBydURjNzBrRGQrYkRIV2JyQzF6dzJUOThZUFdoa2V4MzN5bnBUdm45c3N0eE9rNW9NMGhrNVZMOVBMN3NHdStJSGJIcGUwdThWY3Vnc1k2eUNzaTg5cW5TUHo3YnlTZkQwb0JRNGVkUWVUOFh4Ty8rektjWVJQQWNZZy9mQ1BVYk5nNGZ1L0JSQy83S3lhM2dLYXJUc0xkNXlpYzNvTTdEQzkrNzFYWUR2WlBkUWFNSXVQNjUvRStmbzNZRGVmdTJIUHZnRHYrRU1MSFhyQmQxeVJudjBMeStUK1QrZHZYc0kxMU5QM3ZzWVJQdnBqdzE3NUwwdzFuNHk5NFB6Z3hta1hXdlhPaHZvYUdDOFlGOTV0NEdORWYvcjUxTFArTFR6RFJURXpaMEE3dmxmajdUU1NldVlPc1AzL2NwdUdWTit0RjRuKzlwdmtQQ1RLdWVBZ2NsOGJMdmtyME96Y1JmL1pPN0xMNW1NSmVaUDdoSFpLdlAwYjhydW00azcrS00zUnZUR1lPSnJjUWsxZUlLZXlOS2VvTkRiVTBmSDhmc0g3cmZaekI0OGk0K2pIc21pVTAvdVJRc0hhN1hxc3VvM1lEOFlkK1RTU1NTV2p5RWFYQXpVQTFNQThvOUpiTzdaVGJ4cC82QSs2K3g3VDU4TUNVOWlmamZ4OGcvdUN2OEpmT3crUVhFVHI4N1BhL2gvVTF4TzVLL1hhYS90cGxPTUYyVWFPQjFOY1VpNGlJcElpU1R1bFdqREUrOEl5MTFqR084MlJvbjZQQk9NUi8rOTJVakIrOThQOXc5emtLcXRmakw1cUZNMm8vb3RQL1ROTTFwK0F2bXRYMlpEZEVhTXBYU2I3eXlNWkQ0dzlPV1lmZDBPUWppRnh3WTRlUG1WNkR5UGpsaysyT04vMzZUUHhQM3lKOHpQbVlrbjV0RW1MYlZCOThFNGxpMXk0amZQS1BNVmw1eEg1N0lRRE9vTEZrL094ZXlDOXViWndTK2RZdk45OGM1ZUVib0JwQ0I1NkVPK21JamJFMXp5STZBMFlSdmZqT05wZkU3cG9PTFhGc0oxUFlFMmZNL3R0MWpWTytJcmkycEMrbXZxWTVpQWFJWmhLOTRBWWFMenNhdkFTRWdtYXBOdEcrbkRMeDk1dHdKeDBPb1RDSjUvNFVKQ1hoS082NEEwazhmaHUyZGdPaC9ZNG4rY2JqcmRmWXlyWDR5K2ZqRHArTXljd2g4N1kzZytPckZnZng5QnBJNXErZncvUVpTbWp0VWhMTDVyZTdiMmkvcitIdWQxemJnNzZIclZ5TFhiTUVVMVJHNklBVGNZWk5ESjVyei83Qk9hNUxkUHBmT253OUVvLy9Edi96ajdmeDFVdWppalhFZjNNQi9PeHZKclQzd2YyQWZ3SlhBMUMxdm5QdVdWZEYweTlPSmVPS0J6R2JmTmpqREp0SXhqV1BiL1l5dTJFVlRUZCtFN3RpWWNwRGFwN3BoS0RFVmtSRXBNdFMwaW5ka2pIbUtXdnR5Y0R2UWxPKzJvK0xiaVArMFBWUXNYb25CblZ3SndmSlUrUDFaMkdYelNkeTRTMkVEanFGMEQ1SEU5OGs2YlNyUDhmMEhveTc3N0Z0a3M3UTFLOEZqNjlmZ1NuZXVkTGY1T3RQNEgzNENxYTR6OFlRdHpEVDZhOWRDdlhWbUlJU3dsLzlKdjVuSDVLYzlTSTRMcWJuQUp5aVlCeDMzTUg0S3hmaEw1dUhLZTFQNk1DVFNjNSttWXlySG9Gb0Z0Njd6eFAvOC84QzBQU3JNOEhkekQ4ampiVkJUTDBIQjhsMmE1QkJWYi9KTFd4N0hGcVR1eDE2UFY1N2pPVE1aN2Q2WHRidlhvZjhZaHAvZWpoMjdiSjJqeWVlL3d1aGcwN0I5QjFPK05nTFNEeHpCeVlVQ1I0TTF0QzE0UzJhRmN3NEZ2WEc2VE1NVTFCSzhvMG5DQjkzSWJabVBTYTNrTkNSNTJCck5wQjQ0dGJnbWsvZUlIN1hkREp2bW9GdGFpQjJ5L2xFdm4wRHRuSnRhL21yNlRPVStMMVhrdnpQL1VRdXVCRjN3bGNBQ08xN0xPNllBL0EvL3dpQTJFM2Z3bCsvQWx0YkdjeEtiektENmZRZGpqdHFLamh1c01iWjl6QjVSYmlqaWpwK0RmKzllMVZweHUrOEJNNjdEbmZ5a2E1eFF6OEJPcHhkVHhXN2ZnV04vM01NNFJOL1FQam84N2U4YnR6M1NEeHhLNGwvM3IzWnRaODdIYys2NVMzZkt1a1VFWkV1VFVtbmRHZFBFV3dwY0lzNzlkaStFZXNUZi9EWFVMVnV4MGF6UHJaaURhYTREOFp4c1lCeGdyOUMvb3BGYlU3MWx5L0FMU3JESFQwTmNncUNHY1Z3RkhmUzRmaEw1bUFpR1IzZXdobTVMN2EyY3R0bVJid0VwdTh3TXY3M3dYWVBkVFRUMlhqSndkamFDaUpuWHdXaENQRy9YRUhHeFhjR3o2ZTBmK3Q1N3NURGNDY2VCb2tZdG5JdFpHWkRiU1hKRngrRW5BS1NNNThtNDdLL0VmdnovMkRMbDMvNTF1MGtIcjJGeEtPM2JIeU9MZVcxbjc2WjB2SmFmQTlpRFlSUC94bkdiWis4Smw1NkVMdG1DUmFMQVlnMVFUTGU0VGp4aDY0bityTjdjVVpOaFdmdWdKYWZWd2ZKUTJqL0UzQjZEY0ltbXZBM3JDWnkxTGRJUEhNbldJdTcxejY0K3g0TERUVWsvdjNYMW11Y0FhTUluM3d4SnE4STFpekJsUFRERkpRRVphTW5YaFNVUUVlQzM1ZmttMDlocTh1eEcxWmhDa3F3VFhYWXRVdGFrMHQzeWxHNGliYkpzRzJzSmZISXpjVCs4Q01BSXQrNWtkQWhweEcvK3pLU001L0JuWGdZdHJZU2Y5NXVYcEZaVzBIaXdWOUJKSVBRaEs4VUFCdlgxbllTVTlvdktDbmYzSWN0TFJ5WDBJRW40NjliaHZmbVU1MFRUTHpqaGtVaUlpSmRqWkpPNmJhYVMyMGZzZFkyR01kOUpyVC9pWGh6MzhGNzVlODdQR2Jzano4bDQrSTd5YmppSWZ3MVMzQ0dqQ2Y1OHNNa1gzK3M3WW0raC9maHk3ajdIdE5hWXV1T1B3UXljL0RlZlo3UXdkOW9ON1l6ZEFJWlZ6NENpUmdORjA1dW5TbmNGdDdNcDBtODlIQ0hqMFZPdkFobjdBSEJIL0tMZzVKTUwwSDA4cjloOGt0SVBITUgxRlZESklQd0taZmd2Zmtrc2Z0KzBYWXRLaEQvKzQyWW5CNWtYUDg4cHFBRWQ1K2pjRWRNMld4TS9ySjUrSXMvQ2hMWVRaaWNZRGJONlRPTXlQbS9hbmRkL0lIcllEUGRQN2ZGNW1hZ2toKzlpbDJ6Wkp2RzhHYS9RdXlHYy9BK2ZqMDRFQTJhZzlwTjMrVDdIaVJpd2MvU0RXRVh6U0w1NnFORXZuRXB6dkJKSlA5elA3WjZQU1lVSnZIVUg2Qyt1dlZTWjhBb25BR2pBSEJIVGNXZGZHU1E0TmRzd1BRb3haYXZJUEhhbzBUT3ZvcU1LeDZrNmVmSFk5Y3RKekprUE41SHJ4Ry9hM3JyZXRMUW9hZTFpOTlXbDVONDVPYmdYa01uRURyNFZQeEZzMGkrL2hnbXY0VG94WGZpTDNpZnBsK2NzazJ2UjFkbTE2OGtmdk41TVAwdkpqVHhNTnk5TnY4N3ViTkN4M3lieUJuL0U4d2Nid1BUY3dEUjcvOE9iK0lSeE82NHBPTVBPVVJFUlBZQVNqcWxXN1BXRGdXK2I2M0ZydjRjdStUVG5SK3p2aHBUMmovbzRHcjlvRnpVY2NIYjJMUUZ4dzFtbFBZOUJuZnExMGkrOGdpaHFjY0NrSHozT1VLSG5OcHVYSC9ORi9oejN3NzIvV3VxMjY2WTNLbGZ3NTF5Vk1jUGJscXlXcjBlNzgwbk1RV2xPR1AyeDY1WlF1TFpQMko2bE9JTzJUc0lmZEJZb3VmK0FsTmNoaWtxd3piVTBIVDUwZUNHaUY1OEo2YWdCTy85R2ZnTDNpZHk1aFdiamNsa1pJTzFoQTQ3cytQSGk4bzZmQ3orNkMwN2xYUzJQTStHaXc4Q0lITE8xUjBtWmx2VG1uQ3ljWDlGdTBsVEplL2pOMmk2NnVzNGc4Y1N1ZUJHbW03OEppUmlORjV5Q0RiZVNPYTFUMlBqalRSZTlmV2dvMndvQWw2U3htdE9nZnBxTW05L2wrUnpmeUw1OXJORS90L2xKR2MrUS9UeSs0QWdRVTYrY0EvR0RlRlhyQVVnZE1DSndYK25IUSsxbFpDWkEwRFQxU2NSUHVKczRvLytINlpuZnpLdWVHalRza3NpcC84c3VIOHlUdVNDRzF0bjJVMnZBVzNXQkh0elp1TE5mSHE3WDZlMEMwVnc5ejhSdDNrOXI5OUJ5WFJLYm5QRU9VVE8rbm03NDNiVlloTC91Uis3ZGltbW9KVFF3ZC9BR1RHNXpUbnUxR09KK2tsaWYvaHhwOFFtSWlMUzFTbnBsRzdMV2xzSzNBWWNUczE2NHZmL0FuL3B2QjBleitTWGtESDlMK0M2TlAzcURQd2xjNGorNEhkQlF0TlFRL3pCdHJOMjNvY3ZRMU05N3FqOU1BV2x1Qk1QdzE4NlovT3piWFZWTkYzMy8zWW90dVJiVDVQOHovMGRQaFkrNVdMY2NSdlhUc2J1dUlUb3BYZUQ3eEc3ODFMY2NRZTE2Y0pxK2d6RkxlMFhkUHlOTmVMUGV4ZENFVEorOHVmV045UCtxc1g0aTJmVDhLMVJyZGU1WXc4Z2V1bmRlUDk5Z2RpZFB3bG1BbjAvV05PMlBXSU4yM2QrQnl4MjR6aCtjcWZIYy9vRUhXazNMU2QyeHg1QTlPSTdpZi9wTWdEQ1I1eE42SWl6MjVSM2hzdUdFUDVhME1US3JsOUI0eFhIa1huVERKcXVQVDBZZCtnRXpOSzVKRjU5Qktla0g4azNub0RHT216TkJrTEhYb0MxRnYvemozR0dUY1FadFY4d2FDaEM2SkRUOEp0THNFTlR2NFo3d05maDZkdHhCNDBCSVBuZkYxcGpNSG5CK2sxbjVGU2NrVk0zSHM4dmFadU1KMks3WDlMcGhuQVBPSkhJbVQvSFJESVNRRGlsMjVJME04VjlpWnpWL2dNV2Y4NU1tbTc2Rm14UzNweDg5UkVpMzc2ZTBGZmEvbDEycDUyQU8vTVp2Rmt2cFR3K0VSR1JyazVKcDNSTDF0cDg0Q1ZnbEY5WDVjUitkUVoyeFdmQWptOFQ0WTQ3RUtLWitBdmV3NTh6RTREa3YrN0YzZnZRb0lUMFMwa25pUmplckJkeHA1MUErT1FmUTBZMjNqdlA3L0Q5dHlSMDRFbUVEanhwbTg0Tm4vNnpvSnh6d3lyQ0oxNkV2M0lSOFFkL2hWMi9rdWg1MTRFYm91RjdVNGhlY0NQdWxDTkp6bndHMDdOL1VLTHJleHRMQzYxdG15QzJOTm54a20yUGU0bWdiRGdqaTZZcmdtNnJtWDk0QnhPT3RFbU9BQkwvdWpjbGV5d2F6TWI5RTUzdC9HY3VGQ0Z5K3M5SXZ2RWsvdElnZ1hHbmZCVUFyMlVMbFE2NG8vWWorZUlEbU53ZWhJNDRPNWpaQlB4RnMvQVhmb0Q5VXJreUJQdG1odjBraEtNNFEvWnV1MGF2dWZsUHJId0ZvZjFQYU82cW00WDM5ck1rWnR3WGxIbGFuK1NzRndrZGZSNlJVNmZqREo4RVhoTHZuZWRhaDJtODRyZzI1YUFtdjRqTTM3MkJ2MmdXVGI4K2ErUDlrb250ZTUyNkFHZnZRNG1jZFdYTHJPOEh3TlRPZUI3aHI1N2J2bVRiU3hDNzg5STJDV2VMK0wxWDRZNDdzRjJ6c1BEUjU2YzI2ZHhTSXlNUkVaRXVSRW1uZER2VzJ2N0FYNjIxWTJ6NUN1TDNYSUg5VXFPZkhScTMrYzJsS2UwZnZObEx4SEQ2N3hVOHRwbnVsTW1aeitKT080SFFJY0dNVXZMZDV6bzhyNVV4TzdSL1l2S05KN1o1cHRNZEZPd3phUXA3NHhpSDVKdFA0cjBkZEgzMXZ2TC9jTWNlU01hMVQrSDBING4zemoveEYzOFVyRkY5NzE5NEM5N3ZzTVJ3aXpKemNVWk1EbVpNbTVuc1BJaG10U3V2OWQ2YmdaZUNwSlA4NG1CZnplM2tEQnBMOU1KYk1QMUdCTE81UytjRUh5bzB2Mzd1aUNsNE01L3A4TnFtVzc4UERUV0VUL2hCYTRkZTRrMDRaVU9KM2Y3am9PUTF0MjEzMk9TLzdpWCs4QTFrWFBsM3FLMmdhWk90ZmR5UlV3bWZPaDBBMjlSQThzVUhnOW5QUkF4L3dYczRmWWNIVzYvTW1ZbGR2cUMxdkRyNTBvUEJMSFU0U3VUMHk5b0gycncrMVJUM0lkSThmZ3RidFk3RXMzZHQ5K3UyeTRYQ3VGT09KdktkbXpEUmpCandPUEFjTUpXczNKVGZybDJYWmNCZjhENjJZazNIRjNnSnZQLytpOUF4MzI1ejJObHJTdXUvSGFtd1NRT3c5cDlvaUlpSWRDRktPcVZic2RZV0FiOEZEclRWNjRuZjl3djhUOTlLeWRqZWh5OWp5NWRqU3ZxUmVjTUwrR3VXdEw0WlRjNjRyK05yUG5vTkdtb2dLMi9McGJVUWpIdmRNOWpxY2hyLzU5aGdmOGh0dEQwem5iRUhyOE9FSXZnckY0RVR3bVRuQi9jdktBbG1LUUduMzE0a25yNGRyQ1Y4K3MrQ1RxaS92UkIzOHBIYkhGTnJiUHNjRFk2TE0zSmZUSitoRzJjeVl3MUJ3NlJOZlNsNUQ1L3dBMHhwUCtMMy9YS2J5MjV0UXcxWVMvTDF0bnNuMnVZOU9kc3hKdmpLemlQajJxZkFjZkVYZm9EMzZWdTRZdzhrK3FNL0JPZjVIcUVqenNaZi9GSDd4bEUwN3hNNmRHL0NwMXhNNHJtN0NSLy9mYnozL28wemFEUVowKytoNmNaejJ6WWlndUQxenNnT3ZzOHJJdVBxOXVNQ2VKKzhqdi9aUjRTT3ZRQUlaa2pKek1IL05OamZNL25oUzRUN2pRaStiK21VR280U092cTh6YjVPcGtmUGRvL2JGUXRKUEhzWG9RTlBJbkwyVmZocmx4TDd2MjhINjR5N0NqZUV1OTl4Uk02NUdoUE5pQU1QQTVjQVJSRHN1WnBxbTNaM2JtR2IxOXB1anIraGcrMlozSERRS0dyZDFycytiNU84MXExdlBrL05nQ0lpSXAxRFNhZDBHOWJhUElKTjRxZjRkVlZ1N09ienNFdm1CTTErVWlIV1NOUFZKeE0rN2FlNDR3N0NIYmt2L3BJNUpKNjlDKy9kelpUTmVnbVM3ODhnZE5BcFd5K3RqV1pDVmc3RytoQUtiVFhwTk1WOWNabzNxZCtXbVU2bnoxRDhVSVR3c1JmZzlCeUkwMnNnNUJYaEw1MkxYYnNNZDlMaEc3ZUJhS2dsK2ZhelJMLy9XMHh1SVltSHJ0OXk3QURaZWNGLy9VMWViK01RUHU0N3dmZU9TOFlsZDlGMHl3VWJIOTlTSW1rTTRlTy9GOHdtYmNjNno4YnZkZEM5MURoZy9XQjdtT2FtUUMyL0Y4N3d5Y0hqQnZBU0pQNStDNG1YSHlieTlSOFJPdXBiWUF6ZSt6Tkl2dm9JMGVsL0lYTCtyL0NYejhjWkhNd1loNy82TFFBeXIza2MzREIyOVJJU1Q5OUIrUGp2WTcwRXNYdXZJdU4vSHlEenVtZG9hdDdDSkh4Y01LTVpPdWJiT1AxSEJ1RlVsd2Y3bmpaenh4NUk1T3dyQWZEZWZLcnRXdEdqZ21UUisvZ053dC80Q2VIanZ0ZjZXTWJQN2lIKzJPOUl2dm9vRGQrZDBQNmx5Q3NpOCtZWDhULzdrS2FidjVTVWVoNFloOGg1MTVGNDRSN2NjUWNSL3RwM2c0N0NYWVF6L3BDZ3BEWXJEK0FGNENmR21DcHJiUTVRNVpRTktVajVUVHVxUHNqSjMrSWxKbmN6ZTU1Nlhnb0NDamg5aDdkOHUvTWQwa1JFUkRxUmtrN3BGcXkxdlFsS2FxZmF5clhFNzd3VSs4VW5xYjlQMVRyaWYvenBaaC8zM3A5Qnd4a0QyeHlMM3pXZCtGMXR5eGdiTDJsZnJtZFhMS1R4b21sQnFlNDJkRytObkhVRjdqNUhBOXMyMHhtZC9oY1N6OXhCYU5vSndSWWZGYXZ4UDM0dGFISzB6MUhZOVN0SS9QTnVUR0Z2d3NkL2o4d2IvZ1ZBOG9XL2JIWk1aL1EwSWlkZmpFM0VjQWVOQmNCZnQ3RjdhUGkwNlppeW9TVGZlQUtUMndOMzcwUEp2T1hGMWlRdyt0TjdOczQwR2dQR0lmSHdEY0ZlcG4yR1FtWU95UTkzY2cxY1ZoNVpmNW9kckVkdDJiOHoxdGphaWRaV3JZUDZhbXh0QmJIYkxzSmZNb2VNWHp5Qk0yeGlNR1A2Nzc4U3YvOWE4RDJTTSs1cmJiN2pqZ3FhOHBpU3Z2aUxaa0V5Z2ROL1pGQWl1OG02UW4vT1RPTDNYRW40cUcvaEZQY0pydDM3ME9EZWxXdnhGcy9HSGJNL0pyK0V6SnRtYlBYcE9EMTY0WXplRCtxcmNRYU9Da3FVdlNUeHYxNk5PK1dydU9NT0luTEc1WGdmdjlieCt0aVdOYTZlRjNUQi9USmpXcHRBNFhzN1ZPN2RLZHdRenZoRGlQN29EeTFOZzU0SFRqUEd0TlNxeG9GVkpwSlJZQXA3YmI3MGRRZllpdFdZM29QYmhqTjhVckIvNjJaSzY5MXhCN1UvNkhzcG5UVjJnaG5ZNnVZdkVSR1JMa3RKcCt6MnJMWEZ3RytBUTIxdEJZa0hybXV6Zm5CM1lxdTMvUTFwL1BIZllWNThZUHZHWDdjYzc0TVg4VmN0YnQwMzB2UWFpT25SYytOcjFweDBoSTg0RzMvOVNoTFBiSDZObjc5aUljNWUrelQvd2NPZjl5NkpmLzkxNC8xcUtxQm1BNG1IYjhEV1ZoSSs3cnVFcG40TlU5SUhJcG00RTc3eXBTZlZSS3c1VVdyWndtV25HNjgwMU9Bdm5ZZlRid1EwMW1JcjFoSi84cmJXZFhWMjdWS2FyajhiZi9YbjBCaHNWUk83N1NJaTUxNU40cmsvNFcvU1BDais4UFY0bjc2Ri84V254Tys5RWx0ZnZiRlUwbkZ4Qm96RXJ2NjhYWU9YNUVzUDRzMStCYkp5U2I1d0QxNUxjNkdLb0FUVEhiTS8xRllTKzlQR05aak9zSW1Fajd1dzNkUHhLOWVRZk9DNm9HSFFCLy9CSFRHRjJMMVg0czk3TjlnbjlJei9BY2ZaOFlaTTFoTDd5eFZFejcwbStQay8vK2NkR3llVjNCRHV0T09KbkhWbFM4TDVPUENEVFJKT2dDWmdFVERLSFg4SXlaM1lqL2ZMdkUvZUpQU2xwSk9zUENLblR1OXdGamgwNk9tdE0rR2I4dWU5dTExbDgxdmlEQjZMQ2RhdkxnVzJiNDhsRVJHUlhjeWtPd0NSbmRIY3BmWko0RUMvdmpvVS84MTM4UmU4Rjh6UXlLNFJ6UXJXSm01bTQzdFROaFM3YWdzSmtISEFhVzY4NC91cEs0ZmVrKzFnUTZxdXlobC9DSkVMYjhIa0ZXR01lUWI0cmpHbXpWU210VFlDWEFmODFIdC9CckhmZkNkbDl6Zjk5eUx6MTgrMTZRTGN3bnYzK1dDZnp2SVZtTHlpb09yZ2lMT0RuOEdYeEg1N0lkNTcvMHBKVEtFVGZrRGt0SjhDUEFXY2I0eXBTTW5BSWlJaW5VQXpuYkxic3RiMkF1NjExaDVxYXlxSTMza0ovcngzMGgzV25tY3I2eTIzbUhCQ2tHUjZTalJUcXJza25JNkxNM0lxMFV2dWFwbmhmQkU0eFJqVGJyclFHQk8zMW40S05EaER4bWNSemR5bU12VnRZWmZOSi9IUFB4SSsvdnZ0SG5QM1BRWjMzMk8yT29iMy9yOVRsbkFDdUtPbkFmZ0U2emxWWGlzaUlsMmFrKzRBUkhhRXRiWUhRWmZhdzJ4ZEZZbUhmcDJ5THJVaTBnVTRMdTQrUnhINTRXMHRDZWVqd0ZrZEpaeWJtQU9zSmlzUForRG9sSWFUK1B0TkpGOTZhSWV1OVQ1NWc5anZmNVN5V0V5dmdTMU5oR3FCZWNZWWxYYUlpRWlYcHFSVGRqdk5YV3J2QTA3MjY2ckM4YnQrZ2pmemFaWFVpblFqenFqOUNKLzVjMHh1SVFRem5EL2RoaExTZWNBU0lsSGN2Yit5Y2IvVUZJbi81WCtEUFZlM3RSbFFZeTJKaDY0bmRzTTVLZHViRTRMMXZzMzdrYTRHM2t6WndDSWlJcDFFNWJXeVcybWU0YnpQV3ZzMVcxdEovSTZMOFQ5K1BkMWhpVWlxR0lNemZETFJuL3dKRTgzMGdMZUFFNDB4SFM4YWJuT3BhYkRXdm1DTWM1Z3piR0t3SjJZS3U5Z0NlRzg5VGVNN3orRk9PUXAzL01HNFEvWU85cmpOeklGWUE3YTJFditMVC9IbXZFWHlyYWVocVQ2bDl5ZWFoVHR5S2lhU0FmQzJNV2JaMWk0UkVSRkpOelVTa3QxR2M5T2czd0ZuMnJxcWNQeHYxK0M5L2F4bU9FVzZDemVFTStFd0l0LytOVTVlVVFKNEJyalFHTE4rVzRldzFoWUFTNjN2NWNWLy84UE43Nkc3bXpKbFE4aTQ2aCtZdkVLQS9Zd3hXc2d1SWlKZG5zcHJaYmRncmMwRjdnTE84T3Vydy9FL1hZNzM5aitWY0lwMEk4NjRnNGljZldWTFNlMXJ3S1hiazNBQ0dHT3FnRHVNNHhJNjZKUU9PODd1enNKSG5kZVNjRDZtaEZORVJIWVhTanFseTdQV1pnTi9BMDYzRGJXUitCMlhCRjBnL1dTNlF4T1JGREVEUnhPOStDNmNrcjRZWXo0QWp0MkowdEhiZ0tYTzJBTnhweDZYd2lqVHl4bXlOKzRCWHdlb0FHNUljemdpSWlMYlRHczZwVXRyTHFtOUNUalcrajdKLzc0QVRRMDRJeWFuT3pRUlNSRlQzSmZ3V1ZkZ3dwRUVNQU00YjF2V2NHN0JPdUFCRXdwZkZqbnJpbERUWjdPdzYzYnpwWTladVlUUHVRcVRrUVhCYXpRdnpSR0ppSWhzTTYzcGxDN05XbnNTOERBUXNkWkNYUlhXMHd5blNIZGlvcG1Zakd3dzVqbmdZbVBNVmpaMzNUcHI3VkRnQVd2OWZiMjNuaVorejg5VDM5Um5WM0ZjUWwvN0R1R1RMOGFFb3l1QU00MHg2cUFtSWlLN0RjMTBTbGUza0dCYmdBSEdHTWp0b1U5S1JMcW41d2lTcWVwVURHYU0rY3hhZTdNeHptUHVoTU53cDd5Qjk4WVRxUmg2bDNNR2p5TjArRm1ZY0JTQ3RlM2FsRmhFUkhZcmV2OHVJaUxka3JVMkJGd09YR3NiYW1pNjhrVHM2cy9USGRiMktTZ2g0eGRQNEpUMEEzZ0JPTWtZMDVUbXFFUkVSTGFMR2dtSmlFaTNaSXhKQWpjREQ1cXN2R1QwNm4vZ2pKeTYyM1MwTmIwR0ViMzBicHlTZmo3d0tuQ1dFazRSRWRrZEtla1VFWkZ1eXhnVEE2NEMzamE1aFVUT3V4Wm41TDdwRG11clRGRVprVy8rRW1md09JQmx3QlhHbUlvMGh5VWlJckpEVkY0cklpTGRuclcyUHpERFdqdkNWcXdoZnVlbCtIUGZUbmRZSFRJOUJ4TDk4ZTJZL250aEhMY09PQXA0MnhqanB6czJFUkdSSGFHa1UwUkU5Z2pXMmxMZ0NXQ0tUU1lpeVdmdUpESGpiMUN6SWQyaEJhS1p1Tk5PSUhMV3p6R1pPVDd3QlhDdU1VYU5nMFJFWkxlbXBGTkVSUFlZelRPZTN3TXV0dkZZaGpmbkxaSlAzWTYvNklPMHhtV0sreEErZFRydXBDTXhtZGtRYkJWMUkvQ3hNY2FtTlRnUkVaR2RwS1JUUkVUMktOYmFESUtTMWR1dDljdW8za0RpK1QrUmZPVVJxRS9KamkzYkxoVEIzZWRvd3FkY2d1blpIMk9jSm1BNmNKOHhwbmJYQmlNaUl0STVsSFNLaU1nZXlWbzdtV0EyOFFBZzRxOVpRdkxaTy9FK2VnMWJ2UjY4Wk9mYzJEaVFWNGd6WUJUaHIvOElkOFJrQUErWUQxd0dQSy9aVFJFUjZVNlVkSXFJeUI3TFd0c0hPQjA0QlpnRWhMM0ZIK0hQZmhWdjd0dllsUXV4TlNscUdwdVppOU43TU03d1NiaVRqOERaYXgrTTQvckFJdUJKNEJGanpPelUzRXhFUktUclVOSXBJaUo3UEd0dElYQWt3YjZlZmEzdlFXTTl0ckVHZi9ISCtMTmZ3ZnZrVFd6RjZ1MGJPRHNmZCtRK09CTU94eDI5SHlZekZ6S3pNYUVJd0NyZ1Z1QWhZTFV4eGt2dHN4SVJFZWthbEhTS2lJaHN3bHI3QTRMWnovNUFBWkFMR09zbHNXdVhZaHZyOFZjdWhIZ01LdGRnSzljR0YyWmtZOHFHQXVBTUdBWFJUSnllQXpEUlRBQUxOQUJWUURud0dIQ2pNYWFUYW5oRlJFUzZEaVdkSWlJaVgyS3R6UWFHQVdPQUNjQ281cTgrZ0xzZFE2MEg1Z0tmQWg4MmZ6L2ZHSk9pbWwwUkVaR3VUMG1uaUlqSUZsaHJJMEIrODFjV2tBZU1BREtBTWUrOTk5NmcrZlBuRHg4NmRPamkvZmJiNzJtZ0VWZ0RyQUJpQkxPYjFjYVl4clE4QVJFUmtUUUxwVHNBRVJHUnJzd1lFeWNvaVMzZjVQQ2JMZC9jY01NTmx6dU84OVZWcTFiZFAyM2F0RC9zOGdCRlJFUzZPQ2ZkQVlpSWlJaUlpRWozcGFSVFJFUkVSRVJFT28yU1RoRVJFUkVSRWVrMFNqcEZSRVJFUkVTazB5anBGQkVSRVJFUmtVNmpwRk5FUkVSRVJFUTZqWkpPRVJFUkVSRVI2VFJLT2tWRVJFUkVSS1RUS09rVUVSSFpDY2FZdGNCc1lFMjZZeEVSRVJFUkVSRVJFUkVSRVJFUkVSRVJrVlF3NlE1QVJFU2txN1BXUm9Gc0lBeGtOQi91QS9RRGNnbVdxMVFERmNEQzVydnRwZ0VBQUNBQVNVUkJWTWZqUUFKb0FCcU5NWFpYeGl3aUl0SlZLT2tVRVJIcGdMVzJCQmdPakFiR0F1T0Izc0RRYlJ4aUdiQVcrQlQ0Q1BnRVdHU01XWjc2YUVWRVJMb3VKWjBpSWlLYnNOYnVEMXhBa0d5V0VpU2E0WmJINDQwSllnMEovS1JQZlZWVG0yc3pjaU9Fb3lFaW1XR2lXZUZOSDBvQzY0QnlZQW53QVBDa01jYnIxQ2NqSWlMU0JTanBGQkdSUFo2MU5rSlFLdnRMNEF4ckxkYUM5WHhpalVrMnJLaG0vWklxS2xmWDRYdit0ZzFxSUs4b20rSUIrZlFhV2tna0s0empHSXhqTU1ZQXZBMzhGUGpBR05PMDVjRkVSRVIyWDBvNlJVUmtqMld0elFPT0JrNEdqZ1R5WS9WeE5xeW9vV3BOSGJVYkdxaXZiTVQzZG00NXBqR1FsWjlCVGxFbWVTWFpGUGN2SUNzL2lqR21FWGdOZUJwNDNCaFR2clBQU1VSRXBLdFIwaWtpSW5za2ErMEE0Q3FDaERNL0VVdFN2cVNLbGZQS3FhdHN4RXRzNDR6bWRqS09JU3N2U3EraGhmUWRYVW80R2dLSUFTOERseHRqUHU2VUc0dUlpS1NKa2s0UkVkbWpXR3NkZ21aQWp3TGp2YVJQK1pJcUZyMjduRmg5WXBmR0VvNjY5Qi9YaTc2alNscVN6MVhBV2NBYnhwamtMZzFHUkVTa2t5anBGQkdSUFlhMU5oODRCYmpSV2x0VVY5SElGN05XVTc2MEN1dW5iMGVUZ2w0NURKblNoL3llT1RpT2FRUnVBdTQyeHF4S1cxQWlJaUlwb3FSVFJFVDJDTTE3YmQ0T25HYXR6Vm43ZVNXZmY3Q0tocXF1MGNNbmtoVm13TmllOUJ0VGl1TTZjZUFONER4anpMSjB4eVlpSXJJemxIU0tpRWkzMTV4dzNnOTh3L2Q4dnZod05WL01XcDN1c0RwVU1xQ0FrUWNOSUp3UndoZ3pIempZR0xNdTNYR0ppSWpzS0NXZElpTFNyVmxyUzRHYmdYUGlqUWtXdjcrS2xmTzZkcFBZL05Kc1JoMDhrS3lDREl3eDd3RG5HbU1XcGpzdUVSR1JIZUdrT3dBUkVaSE9ZcTBOQVQ4RVR2YzluMFh2ckdEMXd2WHBEbXVycXRmVk0vZjFwUzJOamFZQTF6ZHY3eUlpSXJMYjBVeW5pSWgwVzliYVU0RkhmTS9uMDFlK1lOM25sZWtPYWJ0azVXY3crWVM5aUdTRUFLNEVyamZHZUdrT1MwUkVaTHRvcGxORVJMb2xhKzFVNEY0djZmUEZyTlc3WGNJSjBGRGR4SUszbHBGb1NnSmNTN0NkaW9pSXlHNGxsTzRBUkVSRVVzMWEyd3Y0cGJVMnEySmxEY3ZuN3I1OWVNcVhWSkpmbWszZjBhVTRqcGx1cmYzQUdQTnBLc1p1THRrOUU0aW1ZandSRVNFSnZKcXFmNmU3Q3lXZElpTFNyVmhyRFhBYWNLQ1g4Rm55NFdxU3NkMjNJdFgzTEVzK1drUEp3QUl5YzZOamdBdXR0WmNZWXhJN09tYnphelFVK0Nzd0xWV3hpb2dJQUM4QXg2UTdpSzVFU2FlSWlIUTMrY0M1UU1iU2o5WlF2YTQrM2ZIc3RIaERna1h2TEdmTVlVTndISE1hY0N1d2FDZUdIQXo4QWRpM3FTNU9ZMDBzSlhHS2lPeUpuSkJEVG1FbWJzZ0JxQU5lVG5OSVhZNlNUaEVSNlc1T0JjYlZySzluNmNkcjB4MUx5cFF2cVdMRDhtcEtCaFFVQStjRGwrL0lPTmJhM3NBandONU45VEYzOXI4L0k5Nnd3NU9tSWlKN05PTVkrbzBwSmJjb0V5QkI4SUhlWGVtTnF1dFI5MW9SRWVrMnJMVTV3QW9nLzVPWFBtZnQ0b3AwaDVSUythWFpURHB1Qkk3ckFQUXh4cXphbnV1dHRmMkJKNnkxazVwcVkzejZ5aGRVcjkzOVo0SkZSTkxCR0NnWjJJUFJodzdFRGJrSjRGSGdmR09NeWtlK1JET2RJaUxTblp3RTVGZXZxNk42WFYybjNhU29YejRsQXdzbzZKbEROQ3RNS09JU2IwelNXQnRqL2JJcVZpK3FJRllmVC9sOTY2dWFLRjlhUmMvQmhRQS9hZjdhSnMwSjUyM0EzazExY2ViUFhLYUVVMFJrQnptdW9mZndZb1pQN1lzYmNodUJQd00vVThMWk1TV2RJaUxTTFZoclE4RFhyYlZVcjYwblZwLzZrdEc4NGl4R0hUeUluS0NNcW8xb2RwaG9kcGlDWGprTW5sakc0ZzlXc2ZTak5TbTlmekx1VWJHaWhwSUJCVGl1OHhWcmJha3hacXV0ZWEyMUpjRDl3UDZ4aHJqNzZTdGZVTDJtODVKeUVaRnV6VUR2RWNVTW5kd0hOK3dtQ1JMT3E0d3hUZWtPcmF2U1BwMGlJdEpkREFmMnNyNmxjblV0MXJjcEhiem5rRUltbnpDeXc0VHp5NXlRdzdCOSs3TFhnUU5TR2dOQVRYa0R5WVFQMEo5dDZEemJuSEErWmEwOUtOWVFkMmYvK3pNbG5DSWlPNkd3VHg3RDl1MUxPQ1BrQWY4Q0xqUEdWS1U3cnE1TVNhZUlpSFFYbzRIZVhzS25hblZ0U2djdTZKWERtRU1INGJqYjF3cWg3OGdTQm96dmxkSlk2aW9iaWRYRkFYS0JrYzNibjNTb3VXblFyY0Mrc1lZRUMyWXVwN2E4SWFYeGlJanNLWXhqNkRtMGtIR0hEeUVVZHB1QUI0RFRqREdONlk2dHExUFNLU0lpdTczbTB0cFJRRzVOZVQySkZPN0xhUXlNT25nZ3htbWYyOVZYTnJMNHZaVXNlR3NacXhkdHdIWXd1VHBrVWhrWk9aR1V4V045Uy9uU0tvQXdNSVlnK1d4L25yVkZ3TjNBS2JIR3VEdjN0U1dzKzZJeVpYR0lpT3hSRFBRYVdzancvZm9SaXJoSmdpVUwwNDB4K2lSdkcyaE5wNGlJZEFkWndIakFxVmlWMmxuT25rTUt5Y3JQYUhkODNlZVZmUExTNG8ySjVoeFl2V2dERTQ0YTFpWkJkVUlPQThmM1l2NWJ5MUlXMC9ybDFReWVWQVpCb2wwQTFHejZ1TFUySDNnU09EQVJTL0xSdnhkVDB3MzJLeFVSU1pmODBoeEc3TitmVU5nRmVBTzRXQW5udHROTXA0aUlkQWRSWUJEUU1ndVlNaVVEQ3RvZFM4WTk1cnoyUmJ1WnpZb1ZOU3ovdEgxZm41NURpenFjS2QxUmRSc2E4SkkrUUJuUVpwR3B0YllZK0Myd1gxQlN1NHlhY2lXY0lpSTd3aGdvSGxEQTNrY05KUlIyNDhBL2dPT1ZjRzRmSlowaUl0SWRSQWthNjlCUWxkcm1nWG1sMmUyT2JWaGVqUmMwODJsbitkejJTV2M0NmxMUU15ZGxNZm1lcGJFbUJsQUs5R2c1M2p6RGVTdHdacndwRVZydzFsTFdmbFlCcWUycDFPMFp4K0NHSGNJWklhTFpFYklLTXNncnpxS3dUeDRGdlhiKzV4ak5DdU9FMHZjV0xCUnh5U25jZWtPc1hhbjNzQ0o2RGluYzlnOW5EUFFiVTVyUzB2V3V6QTN2M085TEtqLzAyaFZNRndxM1pGQVA5anFnUCtGb3lDTklPSDlrakZFM3R1Mms4bG9SRWVrT1hLQ3dka1BxUDNpT1pJYmJIV3Zhd2g2Y2pUVXgvS1RmTHFuSUxjbWlNb1VOamhwcW0xb1NoOUhBTzliYUhJS21Gc2NrWWtubjA1YytwMkpsYWt1Tk8rS0dIWVpQN1VmcG9CNjRJWWVLVmJYTWYzTXBUVUd6STBvR0ZqRCt5S0ZBc0I3MTlmdG50MWx6YXh6RHdlZnNUU2ppQXZEUmpNOG9YN0pqczlWOVI1ZFNXTloraVd0RFRZeXN2R2k3NDdHR0JBdmVXa2FQc2x3bUhEMGM0NWl0dnRsTnhqeGV1MzgyMXJkRXM4THNkK29ZVnM0clo5RzdLMXJQR1h2WVlIb09LV1RtSTUvUVVOMTJ5NzY4a2l3bUhiY1hheFp0WU9IYnl6bjB2SWxidkYvbDZsbytlSGJCbG9QYURsbjVVYWFkTmhackNYNFdUY250dW43UWhONE1tZEtIdWE4dndYRU12WVlXOGZGL1BpUGVtS1Rua0VMR0hqYTQ5ZHk2RFkyODgvZ2M4b3F6Mk9la1VTeDRheG45eC9ZazFwRGcvV2ZtdDU1bkRBeWIybzlFTE1uYXhSWDBIbDdFNkVNR2RYai9CVzh0WS9tY2RaUU5MMmJFdFA3MEhsckVlOC9NSjY4NGl5a25qdHhzM084L001K3FOWFVNbmxSR0pLdnQzK2xWODhxcHEycmlLK2ROWk1PS0dqNThmdUYydlNhYk0vYXd3WVF6dHUrdDlpY3ZmVTZ2SVlVTUdOK0x4ZSt0cEthOG5qRmZHVXlpS2Ntc1RlSWFOclV2QThiMVlzSE1aVzJxSzZhZE9vWm9Ub1JYN3BuVmVpeWFGZWFBTThiUlVCM2p2MC9OYmYzQUxDTW53Z0Zuak51dStPb3JHMW40OW5JbUhETjh1NjViUG1jZFg4eGFSVzVSVnB2alZXdnFXcW8yR0R5cGpNR1R5bGd3YzFudzNONWFsdkxLbGUyVlc1ekZYdnYzYi9rNS9wY2c0YXhJYTFDN0tTV2RJaUxTSFl3SGlEZWtmbTlPMDBFV0VvNXUvLzgrY3d1enRuN1NkbWlxYVUxOHk2eTFCY0Mxd0ZIeHBxU3orTDhyU1BYYTFzMFplOWdRaXZ2bkUyOU1FbXRJVU53L24wbGZHOEhNUno5dHQyMk5jUXdsZzNxd2F2NzYxbVBGL2ZKYkU4NmRsVitTVGVtZ0htMk9XUXMxNWZYa2R6QmpYYk0rK0pDaWVsMDlEZFZOK0w3RlQvcjRuazhvNHBKWGtrMnNQczY2SlZWNFNSOC82ZU1sZ3NjU1RVa3d3YXpoNW1ZdE8yb3NWYnVoa1hoRGdqNGpTMW9iT3pWVU43RmhSUTBHd0RHdHIxdWZ2VXAyL01VZytFQ2dKZUZ2RTVkdk1ZNWg0ckhEMnlXZGMxNzVnbGhEQXNjMUhmN3V0endsTitSUVg5RklYbkVXZlVhVzhzV0hxMXJQV1Q1bkhUMTY1eEtLdWd5ZDBxZkR4S0d3Yng2UnpEQnJQdHRBeVlBQ0lwa2hQdnZ2aWpZemVsOTh1SnE2aXFBcGFGWmVsQ0ZUK3JRK3RucmhldnFOS1NXdk5KdWhVL3F3YXNGNktsYld0THRQaTVZUE9ub05LU1Nyb08wYTdjYWFHSm5ONjdiREdTRktCbTRzcWE5YVU3ZmRpWG1MZ2w2NVJMUGJmMmkxSlk1ckNFVmNNbklpaENJdVRmVnhJbGxoY291ejZEMnNpTldMTmdUbk9jSHI1SHViTDJPSVpvZkpMY3Fpb0dkT01OTnBvRWZ2alIvSzFKVFhVN1hKOWtuUnJEQ1plVkhxS3h0SnhEeXlDeklJWjRTb1hsdlgrcnZjV0J2RDgyenJoMG90M0ZCUUdXQjlTNnlEZjRjVFRVbDZsT1cxK1ZBQzROMG41clpXcHpqTnM3SHh4aVFOMVUyTVBIQUFWV3QzL1BYZkdjWkFRZTljeGg0K2hFaEdLQUc4VE5DbHRucVhCOU5OS09rVUVaSHVJQlBvOE0zT3pvbzNKdHFWOEJXVzVXMzIvUHpTN0E2VGtGQTBOWWxWaThiYTFobTBBY0NOd0xtSldESzA2SjNsclBsc3d5NHBxYzByenFLNGZ6NkpwaVF6SC9rRUwrRXgrZmk5eU8rWlE2K2hoYXhldUtIMTNJYnFKckx5TStnNXVMQk4wdGx6Y0pBa050WEZkN3BVY3NITVpWU3VybVhEOG1xc3RVdzdkU3pXV2o1OFlXSFEvTU9Bbi9USktjcGk0akhEU1RRR3Z5OSswdWVkeCthMEdhdTRmejU3SHpXTXVzb21GbXhqRTZoSng0MGdtaGttbWgwOGo0bkhERzlOSUpkK3NwYVY4OHF4dm1YUnV5c1lNcVZQNnd4UHpicDZGcisza241amVqSmtjaG52UFRXUDJvcEdlZzBwM0tuWHczRWRDdnNFdjZzdDl3THdmUXUrRFJwazVRZkhYTmNCUSt2djd0akRoclJKdnI1c3hMVCtyZDhQbVZ4RzlkcU55Y3U2enl2SnlJNVFQS0NBZ1JONmQvaWh3cERKZmNndHlxSjZiUjM5eC9XaW9hcUpXRU9DQTg4Y3o0WVZRZktZVjV4RnRMblNJSnpaOWkycnRURDN0U1dNUG1RUXF4WnVvTDZxaVZuUGJYMkc4djFuNTdjck5TMFpVTkNhRE9VVlo3VkoxR2Y5YzhFT2Y0RHoxaU9mc0xVcTBiSzlnaG5iTllzMk1PK05wVzErVGdCZXdtZmgyOHNaZTloZ2hrM3RSL25TS3BKeEQ5TzhmWlBmZkg3WlhzV01PbWhnNjNXSGYyY3lTejlldzRCeEc3ZHN5aTdJWU8ramhyWCsrZVcvZk5CbXhybGxqSVZ2TDJmRGlwcldHZnRaenkxc0Y5ZWJEMzNjNXM4dHM5TTE2eHQ0NzZsNUhUN1hTR2FJV2M4dFpOd1JRMGcwSlpuM3hsSUdqdTlGenkvOW5tK2FtQTZlVkxiTmYvOVN4a0JSLzN4R1RPdFBKTmlIODJuZ0VpV2NPMGRKcDRpSXlCWlVyNjBqSTZmdG02S00zQWlESjVYeCtRZXIyaHgzd3c0akRoalE0VGpoRk0zbXRkamtUZUFod0lCa1BCbWErK29YbEMvZGRlK0xzcHZYQmRhc2J5QVpEMmFTeXBkVms5OHpoeDY5Yzlza25YVVZqV1JrUnlnc3l5VWNkVW5FUEJ6WFVES3dCN1hyRzNBM00xdFkwRHVYUkZPUytzcXRiNFBYYTFnUmUrM2ZuOC9lWGNHS2VlV0VvaTYxNnhzb0dWREFxSU1Hc21EbU1sYk1MU2V6T2JtdDNSQ01tWkVUWWZERXNqWmpSWnZQeWVtUjBlYk5QQVRKYldaZWxNR1RnNW0zb3I1NTlCdFQybUZNYnNRbG1oVnVUYnlpMldGcU56VHc0UXNMU1RSdW5NSFo5NlJSWkRhWEFFODVjU1RMNTdSZkc3eTlyTFhFRzVNMDFjWDU3NU56dDNqdTNrY05JNjhrdTkzczlQSTU2L0M5alFsSGRrRW14ZjN6cVZ4ZDI2WkJWV050ckxXVXRHUmdBWm01d1l5WkczSW8rOUtNYlU1aEpxR0l5eGV6VnBGZGtFRkJyeHhXeml0bjhLUXlITmVoYW5VdHVZV1paT1pHVzVQbXhwb1lEVlZOSkdJYlg3UGE5UTI4OC9nY2pESDBIOXR6cTYvSHNrL1dkamhyVmxmUnlOckZGZlFjVWtoVGJaeksxYlhrRm1lUlU1Z1pKT2c3eUUvNjlDakxwYmgvZnJ2SEdtdmpySml6RHRzOFUya3Q3Uks3Rm1zWFZ6QmdYRSt5ZTJTU1Y1cE54WXFhNEVNQ3dHdisyY1RxRTFTc3JBbG1OVjJIeWxVMXJXVzBLK2FXQng5RU5SdDl5S0RXMzdXZVF3b3BiZjV3b2VYWXdBbTlLUnRSVEg3ek92VFJodzVxL2IxWStNNXlZdlZiL25Bdkl6Y0NsbmF6b2ZIR0pCVXJhN0MreFV2NFZLeXNJWklaSXQ3OE04a3YvZi9zM1hkd1hIbDIyUHZ2cjNQdVJtamtuQW5HSVlmRHlXSERiQml0dEY2dkpWdlJraXpMdG15WG55ekxlcFpzMTVQbFo3bGNlbFY2SlFldFpUOC9hWlZXdTlLdTNvYloyWm5aMmNtQk9ZRWtjczQ1ZEw2Lzk4ZnR2a1FESUFtUUlFRTJ6NmRxcW9oRzkrMWZkd09ZZSs0NXYzUDhoS0orcGdjV3JDME11N2tsWWJ2Q1pYNDZucXJQWmFsUFlaYlVqdC96aFJRWUNUcUZFRUlVZ3BxN2RlRHg3dGxOVitMQnZBSWZpdnFaN0pzakZVL2pDM3VvM1Y5bW5iaHR0TnVOUE5ZZHJ6R2R6Tmg2VDQweFBYUnZMOFRuVHVBRFJWNXNEaHRHMmlDWURVUnoyYjRjYldobWhoWXBheXF5U214TGFzUFluVFltKytlcGJpL2RkUHh3bVo5SFA5ZU9rVEgzZ3VZQzJ4dVo3Sm1sK1ZnVlRZOWV6eUt1ek1WWW5ZK2piSXJpNmhBamw2ZUpWSmdsaHJtZ3llVnhVTld4K2ZsenIyUGo5N28vSE1IbGRWSmFZd1pFM3FDYlVOUlA5d2Nqck16Rk9QS3BGb3FyUTd6LzFVdVVack5vdVpQMlE1OXNJVnptWjI1MGlYUGY3YkdPZWVtTmZpcmJTcW51S09YeW13TXNUcXpjY2FZem5janc1aCtkcGZQWmhsdnVIVFhTQmovNHc3T2JidS85YURUdmZZODJSQ2l0Q3pNM3VzVEEyUWtPdk5ESVJNOGNzYVVFb2FoWndwd0xBRmRtWXd4Zm1xS3l0WVJnYVg1NStlcDhuUDR6NDVUVW1nRlo5VDR6TUIwOE44SHFRcHllajBZQmFIdWlGbVZUMXRlNUFQalJIKzdJamE3Zy9Lczl0RDFSZTh2M1F4dWE5cWZxTnQwK043ckU1UjhNVU41Y3pNTGtDcGZlNktmMVJBMkJZdSttSUh5bndtWCt2R3hqenNMRUNpTTd1TEJ3NlkwQjBvbTBWYzJSSzBQT1pUcG5oeGVaSFY2MDluU2UvdFkxS3R0S0FJaXZKUExLYU5jM1FRdVcrRGI5ZlZ0ZmdndmtsYXozblI2L2FkRHA4anA0OUhNZDJCMDJMcnpleDl4SWZzbXpkWEVwbTFYUHBBd0N4VjdPZktlYmhzTVZoS0oreHE3T3NEeTdSdWR6RFF4Zm5OelcrN05iUWxFL2h6L1Zpc3ZqU0FNZkFaOVZTdTN0eHRJQ0lVR25FRUtJUW5EWFdvSE9EQzJ5T0xsaVhmVmZyN1F1dkdVV1l5dTNDcGgyeW45OVg1cHQ0T3c0bzVlbjczbVgycm14WlJLclNkeCtGMC8rNkFGU2lmUU45NjRxbTJLaVo0NnlwaUlxc2lXMnVhQnFzbmR1eTZCemJUSE8vTmd5eVZocVcrOWZLcEdoKzRNUk9wOXJzSUtRaGNrVmxtWldTU2N6bE5aRjhJWGRsRGNWWWFRTlpvZk5JSDFsUHNhN1g3bVlkNnppeWlBZHo5U3pNTEhDNVRjSE5qeVBtYkY1NTg4djhNeFBIR2FrYTVyKzAyTTgrNU5IR0RnM2dkdm5JcE0yeUtRTnF6RlJhWDJFMGE1cHB2cm5yZUFzeCtseGNPVFRyZGl5MmF2MkorcDJkY3pOMmxJOHIveDFLemNLcnA3OXFTUFhqN01ZNThyYmc0QzVyN2wyZnhubHpjVVlHYzMwNEFJTDQ4dWNlNlVIdDlkSnh6UDFuUHJXVlZMeE5LbDRtdjB2WEc4TWxFNWtPUFB5Tll5TVpuWmtpVXR2OU5QMmVDMWFtL3M0ai85SUIvNGlMNW0wWVpYOTduK2hFYnZkUmpLZTVzMC9Pb3MzNk1ibGM2SVVhTU1NMnUxT08rM1pJUFhhKzhNWUtZTndlWUM1TVRQd1NjYlNUQThzVUZRVnhPR3lNemUyVENhWllYbDJ6YnFJa3d2aWN2dFo3elRvekxuNjdoQmpWMlp3ZVowODlYY083dmp4R3pQOXVYM2x5ZGptQUZBcFJXVnJDWjZBMi9yYVpsOTMwV3VMNjEvblh1bWhwQ1pNVFdlVUQvK3FpOVg1R01jKzE0NHY3T0d0TDUrajg3bUdMUysrYlpSSkdjUlhrcFRXaFRuNm1UWjZUNDNSZjlxc0NBbVgrYTFtVDA2UGcrZCsrZ2pkSDR4UVZCbWsrVmlWZGFHb3BqT0tKK0RHWCtTaHBEYk0ydUtkWi8yM3crMXowdkYwSFM0elkvOEI4TE1TY080ZUNUcUZFRUlVZ3VHN2VmRHpyL2J4Mk4vWWg5dDM2NllnOFpVazZXUm0wMGlLM1E0NjE1ZmkrWXU4NWtuelRacUszQTFHMnVETWQ3cnBlTHFlVUttUFpEek55T1VwYXZhWGJkblVhV1pvZ1V6S0xEbDArNXlVMWtWWW5sM0xqWC9aSkpYSWNPcWJPK3ZjT25aMWhxcjJVbk8waWM3T2JkWFp3SFpmbEVjKzA0Yk5ZV09pWnk3dlBZd3Y1Njhoa1EzcWpiU3g2WHMybTlyVXdLVzh1UmlVK1JwcjE3MytYUEJTWEJYa2tjKzJjZkt2cjlEOGFIWGVZOVBKRE5mZUc4NHJNVjZaajNIb0U4MDdldTFic1R0c0RGK2MybkorN0ZiM3pXUU04K0pGTmpDWkhwaEhHNXFLMWhLMDFsYVd5eC94VU5sYWtnMFVzMEZGZVlCRG4yeTJndlNhZlZHVVRXMHFYZllFWFR6eHhRUDBuaHhsNk9Ja0xxOFRwOGZCaGRmNnJOK1QySEtDTTkvcDVzaW5XbEUyT1BPZGJnNStyTW5Lb0wvMXgrYzQrbElieGRVaERNTmcvTm9zTGNlclVUYkZ5T1ZwaHM1UGN2aFRMWlRXaGhrOFAyRTFKSm9iWGVMNW4zbUVkQ0xEdFd5WjlQVEFnalVhS1ozSy9wNW1YLytkbE5ldXB6TTZleUZpZC80TzVKb2h4WmJOTXRUeTVtSmFqbGRibFJiN1gyaGs1UEkwQU0zSHEvT2FNRzNGU0J2VzM2eldFeldjZjdVWGY4UkxPcFZCcy8zZ081TTJPUHR5TjYwbmFxZy9YRUh6bzFXRXkveGNlSzJYWkR6TitEV3pjc1JJRzB6MHpURnllWXJhL1daRHFLVXA4MEpMTHZ2ZC9jSEl0bjV1ZDB2dVFsRldHWERqVGMxaXh5VG9GRUlJVVFqdWFyU1ZXRTN5MGRlN09QUmlDNkhTRzNlaGpTMG5PUGZkSGpxZjJ6enVJYm5MSFJqWGxiaWxLNXFMSGFsRW1wNFBSbTdhemZKdVdKbUw1VFVqeWUxL1hKclpuS25MWmNRcVdvcHBQRlpsbHRiMnplLzZtcWI2NTRsVUJEQXlocFhVR2J3d1NmVytxSGxTcnJHeUwvNGlMMC84cmYwM1BGWnhUWWlQL2Z5eFRiZS8vajlPNVgxZDBWeHNCWnAycDQzRkFUT3ptTXVneFZlU2VlTllIQzY3VllhYVRoblducjJjN3ZldmoyQzVYYmxSSlR0eC9udTlUUFhQWTgrV3JsNzhmajlhbTBHbmtUYUlyeVRRaHJZQ2c3R3JNNXZHd3VUa0FwMVVQSTNUNDdCTzZHUExDV3gyRzIxUDFKSk9wR2s1WG8wMk5GWHRwVVRycy9zTGcyNGUvNXY3clF4ZDd0L0oyTmEvUjBXVlFlb1BWNUJZVFpwZGNMTVhGcUwxRVRxZmIrVER2elQzdEJaVkJMQTdiWXhkbmFIaFNDWFJoZ2h2L3RGWjY0SlNybVE4MTBsMXR6S2R5cTZ3TzJ6WUhUdmYyeDB1ODFQZVhNeTE5NGF0cjkwK0oydUxjV3U5VG84RGI5QnRkcG5WbW12dkQxc1hQQlltVmxpY3VwN3BybW9yM1RUS3hlbDFtaGw0RFVWVlFUcWZiY0R1dEdGMzJqanlZc3VPTDVwMWZ6QkNiQ1ZKeDVOMU9OMTJqTFJCYkNuQnBUZjZLYTBMazFoTmNlVXRNMnQrL3BVZWFqckw4c3FRbDJmWEdEdzNzZVAzNms2a2t4bk92OUxEbzUvZmh5L2tibFZLZlV0ci9aUlNxdnVlTHFSQVNkQXBoQkNpWU96VzZJMnR4RmVTZlBpWGx5bHZMcWFpdVpoUW1SK1h4MEU2bVdGdEtjRlUvendqbDZmSXBJd3R4eVRrTWkyN3hSdTA5bzYrcTJ6cVdIVkgxSjlPWkJnNE8zNVBBMCtYMTJFRkF1RXl2eG1jWkRSVE53Z21KM3ZucUdncHRzcHBKM3QzZCtTZDAyMm44WkZLd053ejF2RjBQZWRlNlNHNWxpSzVsc0xsY3hKYlRsamRmelBwVE41K3QrdkhjZUF2OHBCT1pyYjg3RGFPUXhudm5zWHV0RnRCMDJ4MmZFY3U2T3c3TlpiWEJDY1U5VnZsdEpsc2RtM3M2Z3hYM2g3a2haL2JIT1Rlamx4bUthZWl0UVNsWVB6YUxMNkloM0NabjVXNUdNc3oxK2ZiNXJLNmJwOFRiV2gwcnNzdFp1WlphMWhkTUdmRXB1SnB4cnRucVdvdnRVWjVyUGYybjU2bjZXZ1ZzYVVFemNlcnJWTFF4R3FLeTI4T1VMTXZ5dFRBQXZ1ZU5ZL3RkTmxabWxvbFdPSWx0cFRnMURldmN2U2xOcFJTblBybVZRNTlzdVdHSFk0UGZLd1JaVk80ZkM2ZS81bEg4a3BJemJFdVVVYTdwaWxyeXBaMDk4MmpGRlMwRkZQZVhJd25tMEZkV3pUSGQxamx0cnNVZExZL1daZlg4WGM3bEYzUmZMeWFoaU9WSkdNcHJyMDNqRkpZcGVNdXJ6bmlKTGFVWUtKN2x2R3JNNXo0UWlmdWdJdmhpMVBXbnM2Wm9RVUd6bDRQNEVxcXc1dUN6cHA5VVd4MlJjK0hJeGlHcHF6aGVsZnA0cG9iZCt1K21aRkxVeVJXa2l6TnJHMDVQZ2pNenNIdFQ5YVp6WWV5MWhiakJFdDhWTFdYTW5aMVp1c0gzaVdwUk1hOGNQaHNQZUh5UUZRcDliTFcraWVCRDVSU1czZDZFdHNpUWFjUVFvaENjQkxJTzNHNVd5Wjc1MjRhS0xtOGppM0xjSmQzY1k5ZTdubXkvaFQ0TTd2RDl0djFSeXBDRG8rZDNnOUdiOWdKYzdjZCs2RU9RS04xdHN4WFFjK0hJemNjWHpNenZFZzZtY0hoc3QrMHRCYk16L1BFMytna0dVdngvdGN1M3pMcnBHeUtBeDlyd3VseE1EMndRTGc4UUtqTWo3L0l3NEVYbW5CbFB4ZHZ5TTNCVHpSei9udTl4SmVUZVpuYW5OeklsTVdwVmM1OCs5YWpPRVl1VCtQeU9uanFieDhpa3phWXlUWjF5cFhNR29abWVtQUJUOEJsWnUreTNUMER4VjRyYTEzWldrSjVjekZiak1lME5EeFNpVGZvNXRxN1E3ZjhqT01yU1M2OTBROUFwQ0pBWlZzSnF3dHhMcjNSVDgyK0tPRXlQOU9EQy9SK05FcTRQRUI1WXhHWnRJSE5ydkNGM01TV0V4eDlxWTF3bWJtZmVXMGhUbEZWMEFwQys4K000M1E3Nkh5dXdad3B1YUZiYVRxUjRmSVBCamoyUSsxQS9vVVhwOHRPYVYyWWlaNDV2disvem1Da0RkeCtGNzZ3bTdMR0NONlFtNmQvL0pCMS85eS9qYlJCUlVzeEV6MXpWbUNvbEdLeWI1N3lwaUppeTBrU3EwbVNzVFNwUkpwMEtrUHJZeldVTlJaWkZ6eTBvYkhiRlRhSERXMW9xanVpMW51K21DM3h6STJPV2Y4ejV5L3lVbit3bkxteEpTWjZ0bmV4eE1obzBza004K1BMck03SHIzODJ5emYrdWMrOXJ0YkhhbERaVXU3QmN4UFlIVGIyZjZ5SmNIa0FyYzJMYkVjKzFjSUhmOVYxeCtYN2tZb0FSdHBnOU1vTTBZWUlrWW9BU3pOcm5IdTUyOHlXYTcycE9kaDJiRFdqRmN3UlVrM0hxc3k5cDBFWDB3TUxKTlpTMUhSRzZUMDVSdWV6RFhROFhjL2FZcHlWdVJpSFgyd2hXT3FqNzlRWVF4ZnVibk9odFlVNFY5NGVvdk81QmtKUmZ3UHduNEdmQmM3ZDFTY3VjQkowQ2lHRUtBUUpZTUVmOGU3NUhweGNwbXU5ZERMRDhpNW5PZ1BYU3pIUFlUYTljTmp0dHY5VXU2L01yVE9hbmc5SGQ2MDA4R1lXSnBZcGF5ekM3clN6T2g5ajZPSmszaHpPalhRMitLcHNLN2xsYWEzZFliZXkxOHFtYnZsNjJwK3FvNlEyYkFWYmdSSWZMcStEb3krMTQvWTVpUzBsNkRzMVJ1ZHpEVVRySXp6Nnd4MmMvMTdQbHQwNGM1bms5ZU5DYnFYOXlUcnNUaHNEWjhldHNzZGNaaTdYb0NZWk4wZVlESndkdDdxRTVySnJjMlBMVnJmTzFmazRqVWNyTnoxSDQ1Rks0cXZKSFYxVWlEWkUyUGVNV2ZhOE1TT1pLOEVNUlgzVUhTb25HVXV4dW1oMisxMlpqNU5KbWFOdEZxZFdXWnBkNDhpbldxMlMxNUxhTUN1elpwWjBaVDVtalFXS1pJUFV4ejYvais0UFJ5aXFDckl5RzhzTFNsMWVKNzZ3aDlLNk1BZGVhTVFUZEdPeks3UEIwOGdTOGRVVVY5OGRzcDd2ZERid2YrS0wreW10aTZCc3luci8ycCtxNCtKcmZWYjU2VVpyQzNGbWh4Y3BxUTFiMEpCQ2FnQUFJQUJKUkVGVVAwK0gxczNpREdmM2N5NU5yMWxyM09yekw2MExVOVZSeXV6STlydEVEMTJZM0JRa3JmOVpEbVRMOWZXNlZHQWsrN3FVVGJFOHM4YUYxL3Z3K0YwOC9zWDllRU51Y3kvMXk5MjBISzhtWEI1Zy8zTU5YSGl0ejNyTVJ1Vk54ZmdqMTB1M3Q4b1dyODdIR2UrZUpSVlBteU9GTkZ4N2Q0akVXb3Izdm5LUnptY2JLR3U2czR0NnBYVmhXaCt2eGVseDRNVHNBTjd6NFNqSldJcXhxek5XQmplNWxxTDcvV0U2bnFtbnByT01sZGsxUEFFWGZhZkdhSDI4bHJHck03dStSMzZqbGJrWXA3OTlqUk5mNkxSNWcrNUhnRmUwMXNlVVVuZGU5LzZRa3FCVENDRkVJVWdDWTNhSExlTDJPMjg1Uis1dXF1bmNQSzl4c25kdTF3TkFiOGdGc0Fnc0txVU1yZlh2QTJYS3BuNjVwclBNbDRxbkdib3dlZGRMYmJ2ZUdxUXJ1emRySzlNREM3ejZwWk41dDExNm85L0t3T1c4ODJjWE5qMTJkVDdHVzM5OERpT2pyYUR0WnBhblYwazFGbkhtTzlkSUp6TXNqQzlUZDdBY3Q4L0owdFFxNTE3cEliRm1kc0k5K1BFbVBBR1hGWFNCbWUxNTVETnRaRklaWEY0eks3cSs5UFJtMnA2b05lYzhyaVFaT0RmQjBaZmFjTG9kQkVyTW9HSjF3YnpvWUtRTlB2cDZsOWxwTlZ0dXVUQzV3c20vdm9LUm5WKzQvNFZHbkc0SERwYzliN3lGdjhpRDNXbGo1Z2JabzQxOEVRK0hQOW1DdjhqTVRNNE1MVnI3NUZMWmsvYnFqbEw4UlI0cmdGdWFYcVV5Vy9vOE43TEl5T1ZwTG4yL0gxL1l6Uk0vZWhDbHpBeG5vTmhMdEQ1Q1NVMElJNk5abkZqaDhLZGJBYXdSTTc2SWgvM1BtL3ViZXo0eXo5V05iTGx1L1dGei8xNXNPV0UxeGNtVk1wOTc1Zm9vbVdRc1pXWmhtNHB3ZVp3b20ySnBlcFhXRTJhQWtsaExFYTJQOE14UEhtWjVaczFzQkpUN2tWZm0za3lsRlBXSEtqai9haSt6MlV4N1lpMUZNcFltblV6VC9HZzFUbytEb1l1VFBQTVRoM0I2bkdZQW5OR2tFdGVEbTNCMmp1bnNoakVnTzlWNm9vYTZBK1ZvcmEwZ01iWXU4N2s2SDZPNEtzakF1UWw2UHhxMW1sQUJ4SmVUbkgrMWg2VnBNeGg5NG9zSFVFb1JpdnBvZTZJT2I4aTlxWWxYb05ocnZjZUFOZU56dmU0UGhxM1gxWHR5ak1tK2VWYm1ZcFRVaEtqWlgwWkpkbDdxblFSN1dwc05xRkx4TlBQank4eVBMVE42ZFlieXBpS09mTHFWb2lyelp6Q1RNUmpwbWlZVTlkTi9kdHdxOWRWYWI5VjQ5NjVKWnh1WkhmeDRNNkdvcjB3cDlRT3Q5WThCcDVSUzk3aFgrSU5QZ2s0aGhCQ0ZJQTUwQTUybHRXRkdiNUpwdTVzYWpsUnVta2NJN1BxK3BHRFVoOFBsQUJnRVZnQ1VVa210OWI4RDV1d08yMjgySHEwS09OME8razZOM2JOUzI3dmhSbzFqdGpKNmRZYjU4UlVyY3dobXBpbWR6RERlUFdzRi90T0RDNXo4LzY1aVpJeTg3TnZTOUNvMnU4Sm1kNUJPWlpnYldkcDJLZDlrM3p6UitnaG52OXROT3BIQnlHZ0NKVDdTaVRURGw2YnlTaXNUYXlsczlqUWpYZE1FaXJ4V1ZqVEhIL1lRS3ZPYjVZNWQwOWJ0dVRMWEc1VXNiclMyRUNlMm5NRGxOWDhPaHRmTmhaekpqamdKVndTSjFrZklwQXpHcnM0d043N00wc3dhTG84anI0UjBiVEZCMzhsUjdDNDd2UitONG5EYk9manhaaUlWQWV0bmJHWndnVlE4emNyc0dpdHpNUkpyS2ZhLzBNaG8xN1JWYmp6ZVBVdlRVYk9qNmZERktXYUdGam45N1d1c1p1Ky8wY0RaY2ZZOTIyQjIvTlhtUllEeGJuTlBhaXFXWnZEOEJNMlBWbE5TR3lKUTdNVm10NkZzYWxPSjh0TE1HcWw0bWpQZnllOEo0M0RiS1dzb3luWTBucVdpdVpqU1doZkpXSnJlay9uVkFxRXlQd3NUSzNlY1pac2ZNeStHYUFOU3NUUUxFOHQ1WFZxdnZUdkVaTytjdGRkNGRtU0ozcE9qS0tVWVBEZGgvVDdIbDVOY2ZMM1BIQW1qell4dEtwNW1jTVBQYk8vSjBidzluWS8vemYwRVN2SzdhK2YyNytia1NxRlRpUXpSK2dqYTBJeGRuU0d4bWw5Q3ZSTUw0OHU4OXhlWE5vMS9NZEtHTlhwcWZuelp1dENUNjRJODBqVkZTVTJJNWtlcnVmYis4RjNQY3E0WFgwNXk1WjFCOWozYlFLakVseXUxL1FYZy9EMWJSSUc0bHhjTWhCQkNpTHRDYSswQ2ZndjRGMU1EODV4L3BYZFhqMTlTR3lhVDJycmhESUROcm1nOFdtVTFzRmx2Wm1pUnN5L3ZidlBEaGlNVnREeFdBL0IxNE9lVlVsWjBvTFYyQXY4RStEK05qT0VldWpCSjc4bXhlMUpxKzdCVGFuT0RvVnV4TzIxNTJVd3c5K29wWldhVmRucThqUnd1TzRheHZVengzZUJ3MmU5S2tPQncyMGtuZHUrNGQydWQ5NVRpcnZUeHptVjk3eG9GTnJ2TkxHVytULzlNdWYxT2puMnVBMS9JclRGSGREMnBsQnJkNjNVOVNDVFRLWVFRNG9HWHpmSmRCTlpDVWIvUDdyRHRhbll2V09LbDViRWFZa3NKNXNhV1dWdU1rMGxtc0x2cytDTWVTdXNpNnh2N1dJeTB3WlYzYmx4NmVydUt6VkkzQTdpSVdXSnJVVXFsdE5hL0IxVFk3TFovWEh1ZzNKdU1wUmk1UEgzUHg2azhiRzRuUU53WWNNTHV6blRkNjBEcWJqMy9iZ2Fjc1BmdjA2NjRTNy9lZC8zdmhtYlBMb3BzVjJJMXhlbHZYdVhRaXkwcVdPS3RVMHA5WDJ2OW84QTVLYlhkSGdrNmhSQkNGSXBMd0xqVDdXZ09sdnB1bUpXOEU5NlFtK3FRKzlaM3hBeEFMcjdSVDN6NTlzdlJ0dUlMdTNQekhKZUJMcVhVcHJQbGJCRCtHOEM4M1dINzM1c2Zxd2s2UFE0R3prdzgwS1cyUWdpeFYrSXJTYTY4UGNpK1orb0psdmlhTVV0dC93R3dlVU82MkdUelRtSWhoQkRpd2RRRkROanN5aHhjdjRjYlNMU2h1ZnhHL3cxblZkNkpVSmsvMTRGekhIajdSdmRUU2lXQi93djREM2E3TFZGM3NJS0dSeXEyN0c0cGhCRGkxcGFtVmpuL1NpK3g1WVFOZUJ6NG10YTZkcS9YOVNDUW9GTUlJVVJCVUVxdEFkOVJTaEVwRDJ3NUsvTzI3YUI0YW1GaWhmZS9lbW5UYUlyZFlIZllLSzRLNVdZL3ZxZVVHcnJaL1pWU0NlQjNnTiszTzJ6eHVrTVZWSFdVU09BcGhCQzNLYmFjNFBRM3I3RXl0MmJUV3JjQ3IybXQ5Mm10NVEvclRjaWJJNFFRb21Cb3JTUEFvRFowNk1McmZidVdhVlEyUldsdG1KTGFNS0ZTSDk2UUc0ZkxqdGJtU0lmRWFwTDVzV1dtK3VkWjJ1YUlqZHZoaTNoNDlIUHR1WEVlVHlpbDN0L080N0tObHY0VjhNdVpkQ1k0Y0hhQ29mT1RVbW9yaEJDM0tWSVJvT1BwT2dMRlBnTjRDL2dscGRTbHZWN1gvVXFDVGlHRUVBVkZhLzBmZ0YrYkdWcmc3SGQ3N3R0dWlMZWo0K2w2YWpxakFGOVZTdjJ0blR4V2ErMEZmZ1g0OVV3NjR4NDROOEhnMlFscExpU0VFTGZKSC9GdzVET3RlSU51QTdPdndFdEtxZUc5WHRmOVNNcHJoUkJDRkpyL0d4Z3NyZ2xUM2x5ODEydlpOYUV5UHhXdHhRQnp3Ry92OVBGS3FSandINEUvdER2c3ljWWpsVlR2SzkwMHoxQUlJY1QyckM3RU9mM05hNnd1eEcxYTY0T1lwYmJOZTcydSs1RjByeFZDQ0ZGb3BvQXYyMnpxWDdZOVh1dFltbG9sdHBUWTZ6WGRFWWZMVHZzVHRUaWNkb0JYTUpzbTdWaTJxKzAvQWVac2R0cy9hamxSRzdUWjdjeVBMKy9tY29VUTRxR2hnUEZyTXpRY3FjVGhzamNELzFWci9VK1ZVbGYyZW0zM0U3bStLWVFRb3VCb3JWdUFMMnV0VDB6MHpISGw3Y0V0NXlFK0NKU0N1c01WTkIycndtNjNqUUEvb1pSNjgwNk9xYlgyQWI4Ry9ITWpZL2dTYTZsZFdhc1FRanlNbEFLWDE0bk5iZ056aHZKWGxGSi9aNCtYZFYrUlRLY1FRb2lDbzVUcTBWci9KNlhVVjB2cndwUTFGTjJWYnJMM1FpanFwMlpmRkx0NU12UGZnSGZ1OUpoS3FUV3Q5VzhCZnB2ZDlndmVvRnN1UWdzaHhPN1FRUDllTCtKK0kvK1RFVUlJVVpDMDFnN01iTjYvU3ljemZQaFhYYXd0eHZkNldUdmk4am81L3ZrT3ZFRTN3SGVBTHlpbGR2VkZhSzNiZ1YyY0x5T0VFQSsxT0RDb2xKSVNrblVrNkJSQ0NGR3d0TlllNE12QTU1T3hsUDNjZDN0WW5GNTlJRHJhdXYwdURueThrYUtLb0FGOEFIeE9LZlZncG11RkVFSTgxS1I3clJCQ2lJS1Z6UXIrS3ZDdTArT2c4N2tHaWl1RGU3MnNXM0w3WFhRK1YwK2tMQUF3QlB5S0JKeENDQ0VlVkpMcEZFSUlVZkMwMW5YQUsxcnI5c1JhaXN2ZjcyZHU3UDdzMk9vTnVUbjRpU2FDeFQ2VVRhMEFud2JlVTBvOW1KMlFoQkJDUFBRazZCUkNDUEZRMEZxWEFYOEpIRGNNd3pWd1pvTGhTMU9rNHVtOVhob0FOb2VOaXBaaTJoNnZ4ZUd5RzVpTktINUdLWFhIallPRUVFS0l2U1JCcHhCQ2lJZEdOdVA1RDRGL2xra2Judm14SmZyUFRMQTR1YktuNi9JRVhEUWZyeWJhRU1uTjR2eFQ0RDhDNTVWU0Q4QU9WQ0dFRU9MR0pPZ1VRZ2p4VU1rMkYvbzA4SisxMWxYSldKckI4eE9NWFowaG5jamMwN1VvbTZLOHNZaW1SNnZ3aHR5NVBhaS9BdnloVXVyK3JQOFZRZ2doZGtpQ1RpR0VFQThscmZXam1ObkVwd0hYMm1LY2dYTVR6QTR2a2x4TG9lOVdmbEdCeStNZ1dPS2o4V2dsa1lvZ1FBYTRBdnhMNE51UzNSUkNDRkZJSk9nVVFnangwTkphVndOL0cvZ2ljQXh3TGs2dE1qdTh5UHpZTWl2enNWM2I4K2x3MnZGRlBJVEwvVVFiSWhSVkJzazJCK29HL2dyNGM2WFUyVjE1TWlHRUVPSStJa0duRUVLSWg1N1d1aGg0RWZoUFFJMDJOT2xVaG5ReXc5TDBLclBEUzh5T0xKRllUZTdvdUE2M25hS0tJS1gxWVlxclFqaGNkdXhPR3phN0RXQU0rRjNnVDRCeHBkUzlyZTBWUWdnaDdoRUpPb1VRUW9oMXROYS9oSm45ckFNaVFCQlFocUdKTGNiSnBBeFc1bU1ZR1lQRVd0b0tSTzFPRy82SUI0QmdpUStidzRZdjdNYnVzQU5vWUExWUFLYUJyd0wvVVNsMWY3VE9GVUlJSWU0aUNUcUZFRUtJRGJUV2ZxQVZPQUE4QW5SbS82c0c3RHM0MUF4d0diZ0luTW4rKzRwU2FtNVhGeXlFRUVMY3h5VG9GRUlJSVc1Q2ErMEN3dG4vZkVBSWFBYzh3SUd1cnE2S2dZR0JtcnE2dXJIOSsvZC9ENGdCRThBSWtNRE1iaTRxcFdKNzhnS0VFRUtJUGViWTZ3VUlJWVFROXpPbFZCS3pKSFo2M2MxdjUvN3gyNy85Mjc5bXM5aytmLzc4K2Q4OGNPREE3OTN6QlFvaGhCRDNPZHRlTDBBSUlZUVFRZ2doUk9HU29GTUlJWVM0QTFycnM4Q1hnSk43dlJZaGhCRGlmaVI3T29VUVFvaGIwRnFIZ1NqZ3greG9DMUFPVkJxR0VUUU13Mkd6MlJadE50czgwSi85L2pKbXg5b1pZRjVHb2dnaGhIaFlTZEFwaEJCQ2JFRnJYUWVjQUo3QjdHUmJEeFFCRmRzOHhBeG1FNkZob0J0NEIvaElLZFcxKzZzVlFnZ2g3bDhTZEFvaGhCRHJhSzAvQy93YnpCRXBUc0RGdXUwbzhaVWs4WlVFbWJSbWVXWTE3N0craUFlWHg0SGI3OEliZE9jZEZrZ0NLV0FTK0IzZ1M1TDlGRUlJOFRDUW9GTUlJY1JEVFd1dGdBYmdNZUR2QXgvVGhpWVpUNU5ZVGJLMkdHZGhhcFdseVJXV1oyTm9RMi92d0FwOElRL2hjai9GVlNHOFlUZHVueE8zejRuTmJnTnpadWQvQVY0RHVpVUFGVUlJVWFnazZCUkNDUEhRMGxxWEFyOEl2QVFjQm54cmkzSEdyczJ5T0xsQ2ZEbEpmRFc1L1VEelJoUzR2VTQ4UVJlQklpOVZIVkZDVVY5dUhNdGw0RTNnZDVSU1EzZjRrb1FRUW9qN2pnU2RRZ2doSGtwYTYzM0Evd1FlQjBqR1VveGNubWJnN0RoRzVnNkR6RzJvYUNtbTdZbGFYRjVuN3FZUjRDZVVVbS9lOVNjWFFnZ2g3aUVKT29VUVFqeFV0TlkrNEllQjN3S2FWeGZpVEhUUE10STFUU3FldnFkcnNUdHRsRGNWVTcydmxIQlpBR0EydTY0dks2Vm03dWxpaEJCQ2lMdEVnazRoaEJBUERhMTFEV2FUb0o4d0RPMmI3cCtuNzlRWXE0dHhzOVhQSHZFRVhOUWRMS2Q2WHhTN3c1WUN2Z2Y4Qm5CV0tiV0hLeE5DQ0NIdW5BU2RRZ2doSGdwYWF5L3dDdkMwTmpSREZ5ZnBQVG1Ha1RiMmVta0FLQVhWKzZLMFBsNkwzV0VER0FVK3JwUzZ1c2RMRTBJSUllNklCSjFDQ0NFS250YjZBUEFsNEluVitSaTlKMGVaNmwvWTYyVnRLUlQxMGZSb05TVTFJWlJTbzhEZkExNVJTdDBmMGJFUVFnaXhReEowQ2lHRUtHaGE2dzdnRDRDblZ1ZGpYSGxuaVBteDViMWUxazE1QWk3MlBWTlBzUmw0OWdNL3A1UjY0MjQrcDlZNkRQdzhFTDJienlPRUVBVmtHdmhkR1hsMWF4SjBDaUdFS0ZqWnBrSC9GZmpwWkR6TnVaZTdXWnhhM2V0bGJZdkw1K1RJcDFzSWx2aFFTcDBDUHFlVUdyOGJ6NlcxN2dSK0QzamhiaHhmQ0NFSzJER2wxT205WHNUOVRvSk9JWVFRQlVscjdRRCtQZkNyc2VVRUYxL3JlMkFDemh5M3o4bWhUellUTGc4QS9EbndTMHFwMmQxOERxMTFXZmJZVDZlVEdjZFUvL3h1SGw0SUlRcEtjWFVJVDhDVisvSXZnWjlSU3EzczRaSWVDSTY5WG9BUVFnaHhsL3dzOE11cGVKcXI3dzQvY0FFblFHSXR4WlYzaGpqNDhTWjhZYytQQWNQQXY5aXQ0MnV0bzhCYld1dTJaQ3pGeWIrK1Ftd3B1VnVIRjBLSWdsSmFGNmFzc1FqQUFMNEovS0lFbk50ajIrc0ZDQ0dFRUx0TmE5ME8vRE90dFdPaWQ0NlpvZnV6YWRCMkxNK3NNWHhwQ2lOakFQeVUxdm9UdTNIYzdIdjBKMXJydHJYRk9CZGY3NWVBVXdnaGJxQzBMa3piRTdVNFhIYUFid0cvTFBPVXQwK0NUaUdFRUFVbFcxYjdDMERyMm1LQ29mT1RlenFEY3plTVg1dGx6bXgrVkE3OFU2MTE0RTZPcDdVdUIvNEg4SHdpbHVMeUR3YVlINysvbXlzSkljUmVxV2dwWnQrekRmakNIb0F2QTcrZ2xPcmQ0MlU5VUNUb0ZFSUlVV2lpd0U4RHpzcy9HQ0Mybk5qcjlkeXhkRExEMWJjSHlaZ3pSVDhGN0x2ZFkyVkxhdC9SV2orVldFczZUbjdqQ291VHF3OThZQzZFRUhkRGFWMllqcWZyY2Z1Y0J1WWV6bitvbEpyYzYzVTlhQ1RvRkVJSVVUQzAxZ3I0ZFNBNjJUZkg0bVRoYkxXSkxTY1p1VFNGMXRvRi9COWFhL3RPajdHdXBMWjVkVDdPeGRmNmlDOUxTYTBRUW14bFEwbnRONEJma1QyY3QwZUNUaUdFRUlWa0gvRHp5VmlLa1V2VGU3MldYVGQ2ZFliWVVnTGdNOENPOW5abU01eS9Cenh2TmlnYVpINUN6cDJFRUdJcjVVM0ZkRHhkbHl1cC9SUGduMlRuSm92YklFR25FRUtJUXZMRGdHZDVkbzNWaGRoZXIyWFh4WllTekF3djVyNzh1ZTArVG10ZEJieW50ZjVFZkRYcCtPanJYU3lNcjBoSnJSQkNiS0dpdVpoOXo5YmpDYmh6SmJXL3FKUWEzZXQxUGNnazZCUkNDRkVRdE5aQjRFZTBvWmtiWFNZWlMrLzFrbmFkTmpUelk4dWtVeG1BNDFyclcrN3R6TjduYTFaSjdldDlKRlpUZDMydFFnanhJSXJXUjJoNXJGcEthbmVaQkoxQ0NDRUt4U0dneWpBTTVzZVc5bm90ZDgzUzlDb1pNK2lNQW8vZDdMNWE2d3JnUHdQSGN5VzFDMUpTSzRRUVd5cHZLcWI5cVRvOFFUZElTZTJ1Y3V6MUFvUVFRb2hkMGdsVXBPSVpsbWJXOW5vdGQwMWlOY1hpMUNwbERTNC9jRUJyN1ZSS2JVcGRhcTBqd0h0QVF6S2U1dVEzdW9pdlNJWlRDQ0cyRW0ySXNPL1orbHlHODg4d1MycmxLdDB1a2FCVENDSEVBMDlyN1FZT0FLN1prY1ZkM2F2b2ROdHBPVkZMZFVjcEFOTURDNXg3cGVlV2p5dHJMS0t5cllSUTFJL0w0eUNWeUxBOHM4cm8xUm1tK3VidmFFMHpRNHVVTlJRcHpFQTdET1FOS05kYUh3SitYMnZkc0RJZm8rc0hBeEp3Q2lIRURaUTNGZE42d2lxcC9TcFNVcnZySk9nVVFnaFJDSHlZUVNlekk3dFRXdXR3MmFsc0s2SHBXRFZPOS9hbms5anNpb09mYUNaYUg4bTczZVYxVUZJYnBxUTJ6R1RmUEJkZTY3M3Q0SGp1K210c0JvS3NDenF6VFlQK0MzQThzWnJpNnR0RExFMFhidVpYQ0NIdVJFVkxNYTBuYW5EN1hRQi9DUHlhVW1wOGo1ZFZjQ1RvRkVJSVVRaGNRQTNBOU9EQ0hSMG9YQjZnN2tBWjBZWWliSGExNDhmdmY2RnBVOEM1VVhsVEVmSGxHcm8vR0xtdE5jWlhraVJqS1Z4ZVp5N29CRUJyWFlKWlVsdVhqS1g0NkJ0ZDBqUklGQnlidzRiT0dPZ0M3TDRjcVF4aXBBMVdGMkprVXNaTjd4c3M4YUZzaXFYcDFSMC9qeWZnd3VHeXM3WVl4OGdVNEJ1NVRlVk5SWFE4blZkUyswdVM0Ync3Sk9nVVFnaFJDTnhBZlRxVlFkL2hDVlQ5b1hMS0dvdHU2N0VsTlNIS202NC9OaFZQYyttTmZwWm4xcWhxTDZYNWVMWDF2YnFENVF4Zm1pSytrcnl0NTFwYlN1RHlPaDFBQlhCZWE3MGYrSkxXdW01bFBzYVZOd2NMTnVDczZZelM4bGdOcXd0eFB2cDZWOTczb3ZVUm1oK3R4aGZ4a0ZoTE1uQjJndEV1YzJhcncyWG4rYi83aUhYZmM5L3QyWFNSNHBIUHRsRlNFd0pnNk1JazE5NGJ2dTExTmgycm91bFlsZlcxMXZEYWZ6OXBmWDNzYyswVVZRWjUvWCtjMm5UaS85amYyRWNxa2VITXQ2OVp0eDErc1lWb1E0UTMvdGNaMHNtTWRidkw2K0RabnpxeTVScFc1Mk9zenNjcHFRdm4zWDdsN1VIR3I4MXV1ci9EWmVmNDUvZmhqM2hZbmxuamc3Kzh2TE1YZlFOdW41UDlMelR1NkRHSjFSU1gzdWpud0F1TlJDcURuUDdXVmZ4Rlh2WTlYYy9RcFNrR3pseFBSajMyaFU1Q3BUN2UvK29sVnVaaUhQeDRFK1hOeGRiM0Z5ZFhPUG5YVjdEWnpSNmFoMTVzSVZJUjRNMC9PZ3ZhTERwd2VSdzgvZU9IZHJURzFma1k3LzNGSlpTQ1ozL3FDTXN6YTV4ZTk1a0I3SCsra2NxMkVoWW16RFhjektGUE5PUHlPamo5cld2TWpkNjRhc01YOXZESVoxcHhlaHg4OVBVdXlocUw4RVU4Vzk3M3l0dURtN3A1ZHp4ZFQybGRtRXZmNzJlOGUvUFB3Y01nMmhDaDVVUU5EcGRkWTQ1RitaY1NjTjQ5RW5RS0lZUW9CSldBZTNWK2QyZHpha016UDc1TWNYVm9XL2V2TzFTUjkvV1Z0d2VaR1RMbmF2YWZHU2RjSHFBMGUvS3ZiSXJ5NW1JR3owM2MxdHBpU3draTVRR0FWcTMxUmVDL0E0OGxWbE4wdlRuSTB0VE9zeC8zdTZxT1VwcU9WdUVKdUxiOGZxUWl3S0VYVzFBS1ZoZmkrQ01lOWoxVFR5cVdZbXBnY3dhOHZLa29MK2gwdU8wVVZ3VTMzZTlPelkwdTRRdDVjQWRjMUIwc0oxamlBOEFmOFFLdzc5a0cwSkJZUzlMejRTaHV2NU5RMU0vTTBDSjJ4L1ZCQThwbVp0N3REaHZhTUlOVURXUlNCdjNaQUt6eGtVcG1oeGNwcWdveGVINkM1Rm9LdDkrSmM5bzg1WE41blBpTFBOYXgxbk42SEJ6NWRDditpSWRrTEUydzFFZno4V3A2UDdyejhZUTJoMjNidjBjNXNhV0V1V2FmRTAvQWhiTFpTS3lsY0htZE5CMnRZckozenJxUExmdDZqSXlaSFp3ZFdTS1ZEY3dyVzB0SXh0TlV0SmF3Ly9uOHdQZUZuejBLbUJjRTN2cnkyYnp1em02ZkUyL0l6ZXA4akZRaWd6L2l3ZWx4c0RpNVltVlpZOHNKeXB1THFXZ3V4dWx4NEF0N09KQU5ybnMrR3NVVGNGSFpXa0k2bVNGU0VhQ3F2WlN4cTllM1lPOTdwdDRLRnBWU3VMem01OVIwdEpMR281VjVhejM5cld0b1F4TXE5WEhrTTIyNHZBN0dyczZ3TkxORys5UDFoTXY4Vzc2UDNSK000SEhZNkhpcTNycXR0TmI4TzFUUldwSVhuT2VzTGNidjZJTEwvYTZpcFpqV3gydHgrNXdhK0grQWY2V1VtdHpyZFJVeUNUcUZFRUlVZ2dhQXRZWDRuUjlKbXllN1V3UHpERithSWxqaTI5Ykpzc09WSDdDa0V4bW0rdk1iQm8xM3oxcEJKMEJKYmZpT2dzNnNSNEJmQmVvU2E4bUNMcW10YUM3R0UzQ3h0aERmTXF2VC9HZzFTa0hmcVRINlRvM1JlcUtHK3NNVjFCMnF5QXM2NHl0SlhGNG5wZlVSbEUxWkFWeFpZeEhLcG9ndkovRUV0dzVzYjhmRjEvdG9QRnBGVFdjWnhkV2h2SjhCTUlNaU1IOStlejRjdFRMdEszTnJ2UEJ6UnpjZDc1bWZQR3o5T3hsTDgrWWZuYVgzbzFHVU1vUE82WUVGd3VXQkxZUEZzc1lpRG4yeWVkUHRSVlZCOWovZmlDZmdZdVRTRk4wZmpIRDQwNjAwUGxKSm9OaEwxNXNEZHpUN05yYVU0UHYvOC9RdDc3Zi9oVWJLR292b2VtdHd5d3pjMHRRcUkxZW1xZGtYcGVQcGVpc1RmRDNvTkQvTHBabFZTdXZDZEw4L1FrVnpNYWw0bXZteFpjNjkwa1BkZ1hLS3NyK3JzeU5MakYrYklaTXlTTWJTZVpuSXFvNVNPcDl0NE5wN3c4eU9MRm5aMDlQZnVrWW1mYjMwdGVsWWxmV1p1cndPb3RuUGI2SjNqbjNQTkpCSkczejA5UzZPL2xBN0hVL1ZrWXlsckl0UndhaWZVS2x2MCt1TVZHNisrS0VVT0R3T2p2MXdCM2FIamFtK2VicmVIQURnOURldmJua2hBU0NkekJBbzlscXYyVzYzZ1FJamJSQ3BDR3o1bUd5NWFVRmFWMUtyZ1Q4Ry9xbFNxdkN1MHQxbkpPZ1VRZ2hSTUhaamo5ZUYxL3VzSUFTd3NsSzNrdHRmbGJNNHZicHBQUnV6ajRFaTcyMnZNNzVxbGVXK3BMV3VXSm1MMGZYbVFNRUduQUREbDZhNCtzNFFvVEwvcG95VnphNnNFL1dKbmprQUp2dm1xVDljUWJqTWo5cHdQcjQ0dFVKUlpaRFMyckNWN2F4b0xrWWJtc1hwMVMyRFRsL0VnOXZuWkg1c2VVZnJianBXVGJqY3pFS2RmYm5idXYxRzViVVYyY3pUWk44OExvOFRnTEttb3J4QVlMSjNqa3pLc01wc2o3N1VabDBjNlhqR3pHaDk0dTgveW1UdkhCZGU2N3ZoMnR3K0o4M0hxNmxxTjdzejk1MGFzeTZFWEhpMWw0TWZOL2NvRi8zWVFRYk9UakJ5ZVNxdnRIY25NbW1EcW81Uy9GdGNNSmdiV1dKMlpNbjYzVE15QmtaNjZ6Mk5mU2RIcVd3cHdSL3g0UEk1U2E2bHNHVXp3cmxnTUZEc282eXhpTzczUjNDNDdLVGlhZndSRDQyUFZCS0srbG1ZV0NHMmxEQTdUSmY2NkRzOUJrQjVjekZsRGVhZWJHL0lEVURESTVWVXRaY1NOaXNMMlA5Q283WE9hKzhQMDNkcWpHQ0pqOUs2TU8vODJRWFNxUXd1cjVOSFB0T0cyKy9rNnJ0RHJDN0V1Zmg2SDBkZmF1ZklwMXE1OHU0UUk1ZW1yTmYwOXArY3YyR3AvZE0vZnNqSzdxZmlhVVl1VCtGME81am9tZU9SejdaeCtjMEI0c3MzTDlOZm1ZdngvZjk1R20vSXpSTi82d0R4bFNUdi9jVkZBa1ZldkNFMzgrUExwT0szZjFIaFFWSFdtRmRTK3hYTXBrRVNjTjRERW5RS0lZUW9CTGNmdlcyd1B1RGNDWDlSL29uMHVreWtaVjJnQ0poWkVadGQzVllqajNVQlNIbGlOY25WZHdxL1MrMTBObHNaMnFLTTBCdnlXSUZsYk1uTWVNZFh6TTlBMlJRdW45TnF6R0t6MjVqc202ZW9NbWlWMkRvOURvb3FnOHlQTFc4WlZDa0ZKNzdRaWQxaDQ4eTNyKzJvUzNKTlp4UXdMNHBFS2dKV2NPZzFCOURUZUxRS2JXZ1dKbFpJckNhdDRDYStrdVR5bXdONGcyNnFPa3BKSnpJNDNIYlN5UXp6NDh1TVhKN09lNTdaNFVWS2FzT01YNXVsdkttSStmRmw2LzBLUjgzM2JQMUZGSWZMenVOZjNJL1Q0MEJyOHpWdTNJZTYvcjR0ajFWVFZCbmd6SGU2TjMxL3U4cWJpcTA5cytzWkdiM3Q5elFaUzNQbTVXNldwbGFzM3gzN2hxQXpWNlpxR09iWHFYZ2FsQ0pRNUdYazhqUWpYVk5vd3l4OWJqNWVqY2Z2d3VWMUVDenhiU28zTGRxUWRWeS81N3Z2OURqSnRSUkZWVUVXSjFjNCtJbG1uRzQ3OCtNcitNSnVwdnJtR2I1b0JwZnpZOHRjZnFPZnp1Y2IyWmlUN0h5KzhZWkJ0c3VUZjdyZTgrRW9UcmVkeC8vbWZsdytKK1dOeFRmTVdBSXN6NjdSZDhvTXFqdWVxc05tVjF4OVp4QnRhS283bzlUc2k5NXlEMmtoaU5hSGFYdXlEby9acGZZcndDOHJwY2IyZUZrUERRazZoUkJDRklMRHQ3N0wzZVYwNS84dk5aWFluRFhRaGlhVE1yQTdyKy9Uc3p2dEdKbWRaeGhDMlNEQ3lCanE3TXM5ck16dDduN1dCNDBqKzU0YUdXMWxtTmQzLzdUWmJkYlhTc0ZVM3h6dFQ5Wmx1eFFQV0tXMUUzMXpSTW8ybjhCckRaTTljL2dpSGxaMnVIZjQ3VDg5VCtPUlNxbzZva1FxQXB1Q3VzWkh6TDE3QTJjbk5nVVlBUFZIS2tqRzBpeE5teVdqVS8zek5CeXBaT3phYkY2Z2tzdVVUZlhQVTlaWXhOTE1HcjZRbTJoOXhIcU85ZExKRE5mZUh5WlU2bWR1Yk1uS3NHNWwrTklVVlcybDlKNjY4LzJkQUIvODVXWFdGdUtVTlJWdHlscHZ4OEo0ZnJiWjRiSmpwSzluUjkxZUowYmFvS3pCREJBOUlUZmhpZ0EyaDQyYXpxaDFJU0NuL25CRlhtV2dpN084QUFBVXNVbEVRVlRDdVZkNktLa0pVOU1aNWNPLzZtSjFQc2F4ejdYakMzdDQ2OHZuNkh5dXdRcE9pNnBET0Z4MnBnWVhyT2ZyL21BWXBTQlk2cWZwV0JWOXA4WUlSZjNFVnBLYy9jNDE2NEpBVHFUTWY4TUpTcloxKzNyQnZJaHk2Sk10dUh4T3BnY1dXSmhZcHZYeG1odStWN20vTjVIS0lDVzFZVElwZy9LbVlzcWJpZ2xuZzlYNlErVjVuLy9WZDRmeVNvZ0xRZnZUOWJtQTh3ZkFQMUpLemUzeGtoNHFFblFLSVlRb0JPZjNlZ0hyQTBtNDN0QmtvNDJaMU5zWnl3S3dOTDFLUlhNeE5ydE5IMzZ4UlYxNHJiZmdNNTAzWTJUZjEvWHY1L3JQSkpQS3oxNG1ZMm16U1ZSVmtKS2FNT1ZOUldoRE16MndzR1hRQ1hBNXUzOXV1Nnh5NjNVZitVVHZITnFBUUxHWGlSNXp6Mkxkb1FwS2FrTEVsaE9Fb3ZubDNJRmlMOVh0cFl4MlRlZm1DREoyYlphcTlsSmFUOVJ3OVowaDY3N1JoaUpTOFRRcjh6SHNUaHUxKzh1WUhWNjB2bi91dXowc1RwbU5jbkxaM1BGcnMwd1BMR0IzMm00NWV1UEtPNE83Tmw0amt6YklwSTFkT1o0dmJEWkdXbHU4WGwzZzhqbXhPV3kwUDFVSFFNMitLR2UrMDUzWHNWZG5vOHpETDdZdzNqM0w4TVZKYWcrVUErWit4MEN4V1VEUmVxS0c4Ni8yNG85NFNhY3lhUEovajNObDhpM0hhNnk5cGMvKzFCRSsrTnBsbnZ5eEEyakR3QnR5VTlsU1FpWnQ4TjVmWE56MHV0Lzl5c1Z0bGRjcW0rTElwMXFzek9icVFwekZxZFc4L2JMRk5TRU92OWpDVlA4OGw3N2ZiNzNPM0FVTnU5TkdWVWRwM25PVTFPYnZNKzcrY0tUZ2dzN3U5NFpwZTdJT3Q4LzVIUEE3V3V0ZlZVcE4zL0tCWWxkSTBDbUVFS0lRN0htMHRYSC9wdHE0aVRCMys0WWc4MWF6K0c1a1hRbm9qQ2ZvaXJZL1dVZlhXNE1QYmNZenNhNTAyUk53RVY5SjRnbVk1YXU1SmpFYm02Tk05czVSWEJVazJoQ3hTbXQzYzE5YkxnREpqZUhRR3VMTFNTcmJTdkFHM2ZTZUdpV1RNZ2lYK1Vrbk0weDB6K0lMdVRFeW10SzZNRGE3c3NhTURKNmZwTzJKV2dCV1p0ZVlIVjZrZG44WlM5T3JWaUFWVzA0d2ZtMkcyRktDRDc1Mm1RTWZhOHBiVHlxUjNySVpVUFB4YW1yM2w5M3k5Vng0clkvSjN0MUpEdGtkTnV3TzIyMWRkS2xxTDBYWmxEVUtwNnpSM0lPNU1IRTllemgwZnBLSmJDT2k0dW9ROVljclVJcThKa3FwZUpvUHN5TjNrckVVaWJYcis2R2RYck9ETU5wc3N0VDViQU4ycHcyNzA4YVJGMXZ5U3JCWDVtUFdaMUJTYTM1dTB3TUxWckFYTGc4UUxnK3dNTDdNNWJjR3R3d3VEN3pRU09ZR0Fiakw2N1QrN1F1NUthNE9XZVhRT2VzRHhGeTJWeHM2Ny9hcGdmbE56WnphbjZ5anFxT1VzeTkzNSsxVkxyU0FFOHc5MHNxbWFEbFJnOGZ2K2huQTBGci91bExxOXJxNWlSMlJvRk1JSVlUWUJaa04rd0MzNnY2b2JDcHZCSWJXa0U3ZFhsTVd0ODlxZFBPS1V1cGpvVEovNWNGUE5IUHlHMTJrRXJkM3pBZFpNcFptYlRHQkwreW1vcm1ZZ1hNVGxEZWJwWTZ6STR0YlBtYXFiNDZPcCtxb2JDMnhTbXQza3pPYldSbzhOMEZ4ZFloQWRqOWw5L3ZEUFBMWk5vNThxcFhFV2dxSHkwN3Z5VkV5YVhQMFNjT1JTa3Jyd3V4L3JwRmdpWSt4S3pNa1k2bThrU2w5cDhZb3FRM1QrVnlqMWJVNVVPU2xkbitaRlVCNmd5NVc1alpmajhtVjkvYWZHYy9MMk0wT0wyNFpsQWFLdlFTMzZMQjZKMDU4b1hQSGozSDduTFFjcnliYUVHR2laeTZiL1hYU2NOZ3NIUTVGL2RZZTZmTG1Za0pSSDk2Z205SHNpSkpjSUhYNm0xY0psd2VvTzFoK3crZXEyUmZGWmxmMGZEaUNZV2lyYkRhK2txUjR3NTdVdVpFbDVrZVhzRGxzSEgycEhhZmJ3ZUQ1Q2V2Q1Uzd2xTZGViQTh5T0xGRlNFOExoc0xFMGsvKzVoS0kzS2E5ZEY1aXZMc1NaR2xoZ1lYelp1Z2l4SGJrTEt4dmw5a2RYdFpkdTZ0STlkbldtNEM1aVRmVE1vWlNpL2VrNjVYRGFmeHBJYTYzL042WFVubCs0TEhRU2RBb2hoQ2dFMHdEZTBPNk51ZGlwalUyQ1BOa21NWG0zYlpndnViWVk1NFpubXJmZ0NWalpqN1BBYnlpbHZ1NlBlQTQrK2lQN2JPZS8xOFBxL0M2TWozbkFESjRiWjkrekRiUThWa05sV3luK0lnL2EwTllNeTQxU2lReHpvMHVVMUlhdDB0cWJlZXdMbmZoQ2JqNzZSdGUyM2wrM3o0azJOTjBmak5EK1ZKMFZkTTZPTERGOGNZcmFBMlVFaXIwc1RxMWFhMXlmUWJNNWJGYVFzMzUwU201a3l1TFVLazYzd3dwZzBzbE1YcEN3UGtPMlhpanFwNlEyVFAvcC9CNHEvV2ZHOCtaVTVqUWNxZGd5NkN4ckxLSzBOc3p3NVNtV1o3WjN6cDVKWmN5c2J1OGM2WFVYUnpidWNWd3ZGMncvOHBsV2xFMlJXRTB5ZG5VR1Q5REYwYyswNFhEYjBScUNwVDcyUGRQQXBUZjZLYW9LRWk3elk2UU5uTmtMUUxtZ00xd1IzTEtEN25xUmlnQkcybUQweWd6UmhnaVJpZ0JMTTJ1Y2U3bWJ4NzdRQ1ZwYjVjN054NnMzN1psOS9JdjdPZis5WHNBc2hjODFTU3B2THFhcXZaVDN2M2FKbGRucm45VjJ5MnNCenIvU1F6VGJZWGU3aWlxRE53MnkxemRIeWxtWVdHRmxMa2I3VTNWVXRaVXlQYmpBeGRkdjNBbjVRVEhlUFl1eTIyZzlVZTF3dWgyL0FDUzAxdjlhS2JYMTFTbXhLeVRvRkVJSVVRaDZnS1F2NHQyenFITmpSaURYTFRUdnRnMWRWNWR2c1lmdVpuTGpISUJMU3FrQnJmWGZBLzZiTCt3K3R1L1pCcTQ4aEtXMm8xZG1zRHZ0MUIwc3h4ZDJzeklYby91RGtac0dSQk85YzVUVWhtOWRXcXZBN1hWZ2Q5cHhPTGMzd3pCWTRyTzZHSzkvVEdsZE9HOVdwemZvcHFLbHhDb0h6Ym55OWlBMnV5TGFVSVRINzZLb0tvZ240R0tpWnc1dGFBYlBUMkFZMnNwV3BoTHB2S0F4MTJ3cWQySEQ3akRuTXdhS3ZNU1hFNXRLd2xzZXE5bnlQZkNGdHc3UXF0cExLYTBMMC9QUnlMYmVEOEFLeE5iTHpVcTEyUlgraURkL3pVNGJ3V0tmZGIrSm5qbXV2anRFZVZNUmgxOXN3ZTYwRVZ0S2NQN1ZYbzYrMUU1bFd3bUxVeXQwdlRsQU9wVWh2cHlrOVVTTkdYQm0zNmVxOWhKMFJyTzJsTEJLb0RkYW5ZOHozajFMS3A3R0czQ0JobXZ2RHBGWVMvSGVWeTdTK1d3RFpVM21uNXVWdVJnVDNiT2traG5LR29yTVdiRm54cTNQM3I3dXM4KzlseHRIbkJ6K1ZNc045N2U2ZlZ0ZlBMZ1JSN2FwMmZyUHQrZWowUzB2dnJROVhrdGxXd25uWCtsaGZzTUZoM1F5UTZqTVQyMW5HWmQrMEUvSFUvVkU2eVBXaUtFSDJkaVZhYlJoMEhLOFdybjlybjhNZUxUV3Y2R1VtcnJsZzhWdGthQlRDQ0ZFSVVnQVEyNnZzd1hGYldjUDc4VEtYSXpFV3NvNlFYVDduUlJYaC9MR0VGUzI1VGZ2bU9xZnYrM255M1poTklBeEFLWFVTYTMxRjVWU0g0VEwvR1VIUDlITVI5L295c3NtRllyeGE3TjVEV0hXRzdvd3lkQ0Z5UzIvbDA1bWVQVkxKMjk1ck10dkRteHVHcVROYkpURGFjL2IrM2NqZ1dJdkxwK1RwWmsxSHYxY082R3lBTnJRUFBHakI2d3MyK3pJRWtiR0lGb2Y0Y0FMalRRZXFlRDlyMTIyanBGWVM1R0twNjBHVVlkZmJNRVRjSEhsN2NFdHg3cjRpN3kwbkxqZXhkUnVONXNESldQbWVnKzkyR0ptL2p3T2E1YnBlamNidTdHVmNKay9lL3c3MndmNzJPZjNFU2p4bVdORWNtTnZsczJBVFJ1YXRhVTQvb2lYcnJjR21PaVpvK1d4R2hxT1ZBRG1HSkx6ci9hU2lxZnBlblBBM0xPcEZDdHpNWTYrMUliVzVqb1RLMG1XWjlmNHdSK2VKWlZJRTRyNmlWUUVhSDNjTEZIZHVMZTYrNE5oS3p2WmUzS015YjU1VnVaaWxOU0VxTmxmUmttMkZEV2R6RERaTzJmdGRRMlcrSEM2N1l4Y21ySWFXUlZYQlRueTZWYVVNdC9qdFlYNHBzOHZVT1M5NFp4aGRZUEFlTDNpcWlCTmoxWmpwQTJDMllzTjY4YzJyZS9zdTE0bTIvQXNuVEsydnVpU0s3L1dadU1sdlJ2RGtPOFQ0OTJ6WnFudGs3WEs3clQvTEpEU1d2K0tVdXJodWxwM2owalFLWVFRb2hDa2dTbWdwYmd5eU56WWpVdjE3cWJ4YTdQV3lUQkE1M01OWFBwK1AydUxjZk5FZGQxZXNOaFNndW1oMjZ2bWNub2N1WXpKSUdDbEo3SVp6eWV6cGJhZHgzK2t3M2IrZTcwUFphbnQzWkJKR2R0dS9KVExmbzEzejlMK1pCMUd4dHl2R1NyMW1TVy9wODFBQnFDeXRZU21ZMVZNRHk2aXM1bExJNk0zZDZlNkNXMW9wdnJudWZEcTlVemlvei9jQVpnbjErSHlnRFZMZG1sNmxkNlRtMGVmblA3V05SWW5ONWZYMWgycW9QblIvREV2bnFBTHA4ZkIwTVU3VHd6Tmp5OFRLUEZoWkF5UzhUUVRQWE5XeHRiSWFNNTl0d2U3eTI3dFhlMDlPWXJiNzJSdWRDbnZnc0ZVL3p3WHY5OXZaWXlOakthME5rdzZsVEgzcjJxc3dNcnBkdENXRFRoalN3a21OalJJMHVzeXlIQzlraUdWeUJDdGo2QU56ZGpWbWJ3R1ZodGxVZ2JEbDZhbzdvaWFtVzF0UHRmVjk0WTMzZmVkUDd1dzdmTGFyYXpNeDZ5TEJscWJJMldHTG01OThXVW5sbWJXR0xvNFNjZlQ5Y3dNTFRBelhFQVZxTnJjdDJxeks1cVBWenVjYnNjL0FPSmE2MytubEhydzA3bjNtZHZyMHk2RUVFTGNSN1RXWHVCM2dWOFl1VFRGbFhWakpPNVV0Q0hDNFJkYnJLK25CeFk0OTByUGx2ZDF1T3c4K2FNSGNOMnFIRTdEMmU5Mk0zT2JRV2RWZXdtZHp6VUN2QTc4dUZJcTcreFNhLzBNOEYrMDFnY1dKMWU0L09hZ2RjSXU3aDJidzdZcHU3VFZiUUFvczl2dGJvMGtFYmRtYzlqTTBVWTdmTXR6ellwMmhUSlB4bmNqZ1doMzJQTEtyY1gyVmUrTDBuU3NDcmZQYVFCL0FQeTZVbXBtcjlkVlNHeTN2b3NRUWdoeGY4dVdRMTBBZExoeVp5V0N1eW1kekhENjI5ZHVXbTZvRFUzWFd3TzNIWEFDUk1xRFlKNHFYd0UySFVncDlSYndlYVhVVkxnOHdPRVhtM0c0dDdjUFVleWVyWUxMTFFOT0FJMEVuUGVZa2Q1NXdBbTcvRG50TEtGOVU1bTBJUUhuYlJxOU1rM2ZxVkV5Nll3TitIbmczMlF2Wm9wZElrR25FRUtJUXRFRlRIaURibnpoeloxajc1V1Z1Ump2L3ZrRitrNk5zVHk3UmpxWndjaG9Za3NKUnJxbWVmK3JseGk5Y3ZzWDBCMXVPNUdxQUVBY3M0blFsaWxNcFZRdjhKUlM2cncvNGpXTy8waUhWVjRwaEJCaUhRMmpYVFAwZkRoS0twRzJBNzhFL0Z1dGRmaFdEeFhiSStXMVFnZ2hDb0xXdWd6NHRtSG9ZOTN2RFROOHFUQ2JFQmJYaERqMGlXWWNMdnN3OEFXbDFNa2IzVmRycllESGdUL1FXbmN1VEt4dzVaMUJWdWVrMUZZSUliWlMxVkZDeS9FYVhGNm5BZncrOEcrVlV0Tjd2YTRIbldRNmhSQkNGSVJzcS92M2JEWkZwREtBdzFWNDVhUktZUTZYTjEvYmxac0ZuT2I5bFFiZUIzNUNLVFVYcVFpdy8vbEdxNnVtRUVLSWZPTlhaK2svTTA0bWJlUktiZit0MWxyS1JPNlEvRjlIQ0NGRUlmbC9nVVNrSWtpZ3VQQzI0N2g4VG9vcWc3a3YvM2c3ajFGS2FhWFVXZUJKcGRUNVVLbmZPUDRqSGZnaWNnNGxoQkFiYVEzREY2Zm9PemxLS3BGMkFmOFErQTJ0ZGVoV2p4VTNKa0duRUVLSVFuSWFlTlh0YzFMV1ZMVFhhOWwxWlkxRkJFdDhZRFpOK3NvT0gzNE44K1RwZ3IvSXk3Nm42MlNQcHhCQzNNRGcrVWw2UGh3aEdVdlpnRjhEZmt0clhiTFg2M3BRU2RBcGhCQ2lZQ2lsRE9CZkFJbnFqdWd0WjlzOVNPd09HdzFIS2xFMmxRYis5VTRIbUs4cnRmMjdTcW5GU0dXUXp1Y2FzRG5rVkVBSUliWXlkbVdHdnBOalpOS0dIZmhGNEY5cnJmZXVVOTBEVFA1UEk0UVFvdEQwQWwreE8yekdnWTgxNHZRNDlubzlkOHhtVjdROVdZdmJuUC81TnZDRDJ6bU9Vc3JJbHRvK3E1VHFDWmNGakdPZmF5K280RndJSVhhTDFqRFNOYzNBMlhIU3FZd0wrTWZBUDVkeEtqc25RYWNRUW9pQ29wUktBdjhOR0FxWEJhZzlVUGJBOTJxUE5rUW9ieW9HV0FDK3hCYXpPWGZvQXZDendJVlFxWS9PNXh1azFGWUlJVzZnLy9RNFBSK01rSXlsN01CdkF2OWVhMTI4MSt0NmtFalFLWVFRb3VBb3BkNEYva0RaRkZWdEpZVEwvSHU5cE52bUNiaW9PMUNlNjFqN092QzFiS25zYmNzKy9sM01VdHZsb2x5cHJmMEJqODZGRU9JdUdiMHlROS9wOFZ5cDdUOEMvcFhXMnJmWDYzcFF5UDlkaEJCQ0ZLVHNVTzgvQUw2NE5MM0syZS8ya0Z4TDdmV3lkc1Roc3RQNVhBTmxqVVVBNTRBZlVrcU43T1p6YUsyUEFuOEJOQzdQeGRUd3hjbmRQTHdRUWhRTXBhQjJmM211TzNvYStDM2czeXVsMG51N3N2dWZCSjFDQ0NFS2x0WTZDbndiZUhScFpwVnpML2VRZUVBQ1QyVlRkRDdYUUVWTE1VcXBBZUFscGRUbDNYNGVyYlVDUGduOEx0Q3gyOGNYUW9nQ2xnWWVVVXBkM091RjNPOGs2QlJDQ0ZIUXROWW5nQzlyclZ2bXg1YTU4dllnYTR1SnZWN1dUZG1kZGxwUFZGUFZFY1ZtVTNQQVB3QytlcWRsdFRlaXRiWUJoNENmdVJ2SEYwS0lBclVLL0paU0tyN1hDN25mU2RBcGhCQ2lvR1VEcXM4Q1g5SmFWODZOTEhIdHZXRldGKzdQY3dTWDEwSFQvOS9lM2ZQR1VVVmhBSDd2ZnRqeEI0N3RXSEZpV1VTSlNDZ29IUWxSSUJBRkxUK0FIcnFVdERUd0I0Q0tMaTFWUkkzb1FMaWhRU2xJYU1CVzRqaDJoTCtkalhjdnhWb2ljb0Zrc0JPamZaNXlOSnA3cDN6bjNEbG5ZUzZYYjh5azJXcnNwejhmN3V2amprZ0JnTE5DNkFSZ0lOUmFYMC95WGExMS9xRFR6ZjJmbHZMdzNucnFxZFFPLzUycHVWZnl4cnRYTXp6V3p1R1g4dytUM0RtY1B3b0EvMHRDSndBRG85WjZNOG5uU2Q0NzZIUmJTM2RYczN4MzlhWC81OWxzTjNMNStvVmNXNWpMMEVnNzZZODArVFRKdDZXVTdrdmRIQUQ4UjBJbkFBT2wxbm9weVVkSmJ2VjY5Y0xtNm5aKy8rVlJuaXh2cHZ2c3hSWVVTNk5rY3JZL1MzVG15bVFhamRKSnYrUHVGNldVWDEvb1pnRGdsQWlkQUF5Y1dtc3J5ZnRKdnFxMVh1MTFhN2JYZDNOdmNUa2JLOXN2WkEvRFkwTzU4ZFo4Wmw2ZFRLTlpVa3JaU1BKSmt0dWxsTFBkNlFnQWprSG9CR0JnMVZxdnA5K281NTBrVjVLMDF2N1l5TVA3NjlsYTI4M1QzYzZKVlQ4YnpaTGgwWGJHcGtaeTZiWHB6RjZiVG1tVVhwSkhTUmFUZkZsSytmNUVGZ09BTTBUb0JHQ2dIWGEzdlpua2cvU1AzYzUwRDNyWi9YTS9lMXRQcy9sNEo1dHJ1OWxhMjgyei9lUE4vMjYyR3htZkdzbkV4YkdjdnppZWtZbWhqRTZjUy90Y0swbldrOXhKOGsyU0gwb3BPeWY3WmdCd05naWRBUENjV3V0blNUNU9NdlA4OVY2dlp1ZkpYZzQ2M1d3ODNrbnZvSmY5clU3MnR2b25ZWnREalV6TWpDVkp6cytPcDlWdVpHeDZKSzEyOCtnUyswbHVKN2xWU3VtYzl2c0F3TXNtZEFMQUViWFc4MGtXa3J5ZDVNMGs4MG5ta2t3bGFSempVVnRKSGlSWlN2SnpraCtUTEpaU1ZrNTB3d0J3aGdtZEFQQVBhcTJqU1M3bjc5QTVudVJxa3VFazE0L2MvbHY2bGN5MUpDdEp0dE1QblE4T0d3VUJ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nK012R0FyNjZPeENVVllBQUFBQVNVVk9SSzVDWUlJPSIsCgkiVGhlbWUiIDogIiIsCgkiVHlwZSIgOiAiZmxvdyIsCgkiVmVyc2lvbiIgOiAiMzAiCn0K"/>
    </extobj>
  </extobjs>
</s:customData>
</file>

<file path=customXml/itemProps564.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91657</Words>
  <Application>WPS 演示</Application>
  <PresentationFormat>宽屏</PresentationFormat>
  <Paragraphs>11443</Paragraphs>
  <Slides>178</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178</vt:i4>
      </vt:variant>
    </vt:vector>
  </HeadingPairs>
  <TitlesOfParts>
    <vt:vector size="189" baseType="lpstr">
      <vt:lpstr>Arial</vt:lpstr>
      <vt:lpstr>宋体</vt:lpstr>
      <vt:lpstr>Wingdings</vt:lpstr>
      <vt:lpstr>思源黑体 Medium</vt:lpstr>
      <vt:lpstr>黑体</vt:lpstr>
      <vt:lpstr>楷体</vt:lpstr>
      <vt:lpstr>微软雅黑</vt:lpstr>
      <vt:lpstr>Arial Unicode MS</vt:lpstr>
      <vt:lpstr>Calibri</vt:lpstr>
      <vt:lpstr>宋体-简</vt:lpstr>
      <vt:lpstr>WPS</vt:lpstr>
      <vt:lpstr>8+1技能领域技能条目解析（打分+讲解）</vt:lpstr>
      <vt:lpstr>运动技能评估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游戏技能评估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自理评估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语言技能评估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社交技能评估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学业技能评估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心理理论评估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9、集体技能评估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Tao00</cp:lastModifiedBy>
  <cp:revision>86</cp:revision>
  <dcterms:created xsi:type="dcterms:W3CDTF">2023-08-23T06:15:00Z</dcterms:created>
  <dcterms:modified xsi:type="dcterms:W3CDTF">2024-03-13T07:54:59Z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32763678535D4586B7E8EB14EC855F33_12</vt:lpwstr>
  </property>
  <property fmtid="{D5CDD505-2E9C-101B-9397-08002B2CF9AE}" pid="3" name="KSOProductBuildVer">
    <vt:lpwstr>2052-12.1.0.16388</vt:lpwstr>
  </property>
</Properties>
</file>