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3"/>
    <p:sldId id="256" r:id="rId4"/>
    <p:sldId id="260" r:id="rId5"/>
    <p:sldId id="257" r:id="rId6"/>
    <p:sldId id="261" r:id="rId7"/>
    <p:sldId id="275" r:id="rId8"/>
    <p:sldId id="276" r:id="rId9"/>
    <p:sldId id="277" r:id="rId10"/>
    <p:sldId id="278" r:id="rId11"/>
    <p:sldId id="258" r:id="rId12"/>
    <p:sldId id="262" r:id="rId13"/>
    <p:sldId id="282" r:id="rId14"/>
    <p:sldId id="283" r:id="rId15"/>
    <p:sldId id="284" r:id="rId16"/>
    <p:sldId id="285" r:id="rId17"/>
    <p:sldId id="293" r:id="rId18"/>
    <p:sldId id="295" r:id="rId19"/>
    <p:sldId id="296" r:id="rId20"/>
    <p:sldId id="299" r:id="rId21"/>
    <p:sldId id="300" r:id="rId22"/>
    <p:sldId id="301" r:id="rId23"/>
    <p:sldId id="312" r:id="rId24"/>
    <p:sldId id="298" r:id="rId25"/>
    <p:sldId id="297" r:id="rId26"/>
    <p:sldId id="294" r:id="rId27"/>
    <p:sldId id="286" r:id="rId28"/>
    <p:sldId id="287" r:id="rId29"/>
    <p:sldId id="288" r:id="rId30"/>
    <p:sldId id="289" r:id="rId31"/>
    <p:sldId id="290" r:id="rId32"/>
    <p:sldId id="291" r:id="rId33"/>
    <p:sldId id="259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  <p:cmAuthor id="2" name="mi" initials="m" lastIdx="1" clrIdx="1"/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B8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75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23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24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5.png"/><Relationship Id="rId3" Type="http://schemas.openxmlformats.org/officeDocument/2006/relationships/tags" Target="../tags/tag25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5.png"/><Relationship Id="rId2" Type="http://schemas.openxmlformats.org/officeDocument/2006/relationships/tags" Target="../tags/tag28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5.png"/><Relationship Id="rId2" Type="http://schemas.openxmlformats.org/officeDocument/2006/relationships/tags" Target="../tags/tag31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5.png"/><Relationship Id="rId2" Type="http://schemas.openxmlformats.org/officeDocument/2006/relationships/tags" Target="../tags/tag34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5.png"/><Relationship Id="rId2" Type="http://schemas.openxmlformats.org/officeDocument/2006/relationships/tags" Target="../tags/tag37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5.png"/><Relationship Id="rId2" Type="http://schemas.openxmlformats.org/officeDocument/2006/relationships/tags" Target="../tags/tag40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5.png"/><Relationship Id="rId2" Type="http://schemas.openxmlformats.org/officeDocument/2006/relationships/tags" Target="../tags/tag43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image" Target="../media/image5.png"/><Relationship Id="rId2" Type="http://schemas.openxmlformats.org/officeDocument/2006/relationships/tags" Target="../tags/tag46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image" Target="../media/image5.png"/><Relationship Id="rId2" Type="http://schemas.openxmlformats.org/officeDocument/2006/relationships/tags" Target="../tags/tag49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5.png"/><Relationship Id="rId2" Type="http://schemas.openxmlformats.org/officeDocument/2006/relationships/tags" Target="../tags/tag52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image" Target="../media/image5.png"/><Relationship Id="rId2" Type="http://schemas.openxmlformats.org/officeDocument/2006/relationships/tags" Target="../tags/tag55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5.png"/><Relationship Id="rId2" Type="http://schemas.openxmlformats.org/officeDocument/2006/relationships/tags" Target="../tags/tag58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5.png"/><Relationship Id="rId2" Type="http://schemas.openxmlformats.org/officeDocument/2006/relationships/tags" Target="../tags/tag61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5.png"/><Relationship Id="rId3" Type="http://schemas.openxmlformats.org/officeDocument/2006/relationships/tags" Target="../tags/tag6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67.xml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68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5.png"/><Relationship Id="rId3" Type="http://schemas.openxmlformats.org/officeDocument/2006/relationships/tags" Target="../tags/tag1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1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ppt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635"/>
            <a:ext cx="12193905" cy="6859270"/>
          </a:xfrm>
          <a:prstGeom prst="rect">
            <a:avLst/>
          </a:prstGeom>
        </p:spPr>
      </p:pic>
      <p:pic>
        <p:nvPicPr>
          <p:cNvPr id="5" name="图片 4" descr="4647db2e651d1a654f3bd0f635cdbfc 拷贝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35"/>
            <a:ext cx="1219327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70000" y="1940560"/>
            <a:ext cx="7155180" cy="1725295"/>
          </a:xfrm>
        </p:spPr>
        <p:txBody>
          <a:bodyPr>
            <a:normAutofit/>
          </a:bodyPr>
          <a:p>
            <a:pPr algn="l"/>
            <a:r>
              <a:rPr lang="zh-CN" altLang="en-US" spc="100">
                <a:solidFill>
                  <a:srgbClr val="2A3F74"/>
                </a:solidFill>
                <a:uFillTx/>
                <a:latin typeface="思源黑体 Medium" panose="020B0600000000000000" charset="-122"/>
                <a:ea typeface="思源黑体 Medium" panose="020B0600000000000000" charset="-122"/>
                <a:cs typeface="思源黑体 Medium" panose="020B0600000000000000" charset="-122"/>
              </a:rPr>
              <a:t>实操常见问题</a:t>
            </a:r>
            <a:r>
              <a:rPr lang="zh-CN" altLang="en-US" spc="100">
                <a:solidFill>
                  <a:srgbClr val="2A3F74"/>
                </a:solidFill>
                <a:uFillTx/>
                <a:latin typeface="思源黑体 Medium" panose="020B0600000000000000" charset="-122"/>
                <a:ea typeface="思源黑体 Medium" panose="020B0600000000000000" charset="-122"/>
                <a:cs typeface="思源黑体 Medium" panose="020B0600000000000000" charset="-122"/>
              </a:rPr>
              <a:t>处理</a:t>
            </a:r>
            <a:endParaRPr lang="zh-CN" altLang="en-US" spc="100">
              <a:solidFill>
                <a:srgbClr val="2A3F74"/>
              </a:solidFill>
              <a:uFillTx/>
              <a:latin typeface="思源黑体 Medium" panose="020B0600000000000000" charset="-122"/>
              <a:ea typeface="思源黑体 Medium" panose="020B0600000000000000" charset="-122"/>
              <a:cs typeface="思源黑体 Medium" panose="020B06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0515" y="4255135"/>
            <a:ext cx="2940050" cy="361950"/>
          </a:xfrm>
        </p:spPr>
        <p:txBody>
          <a:bodyPr>
            <a:noAutofit/>
          </a:bodyPr>
          <a:p>
            <a:r>
              <a:rPr lang="zh-CN" altLang="en-US" sz="2000" b="1" spc="200">
                <a:solidFill>
                  <a:schemeClr val="bg1"/>
                </a:solidFill>
                <a:uFillTx/>
                <a:latin typeface="思源黑体 Medium" panose="020B0600000000000000" charset="-122"/>
                <a:ea typeface="思源黑体 Medium" panose="020B0600000000000000" charset="-122"/>
                <a:cs typeface="思源黑体 Medium" panose="020B0600000000000000" charset="-122"/>
              </a:rPr>
              <a:t>主讲人:BCBA朱雄保</a:t>
            </a:r>
            <a:endParaRPr lang="zh-CN" altLang="en-US" sz="2000" b="1" spc="200">
              <a:solidFill>
                <a:schemeClr val="bg1"/>
              </a:solidFill>
              <a:uFillTx/>
              <a:latin typeface="思源黑体 Medium" panose="020B0600000000000000" charset="-122"/>
              <a:ea typeface="思源黑体 Medium" panose="020B0600000000000000" charset="-122"/>
              <a:cs typeface="思源黑体 Medium" panose="020B06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0900" y="257810"/>
            <a:ext cx="1523365" cy="38481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2"/>
            </p:custDataLst>
          </p:nvPr>
        </p:nvCxnSpPr>
        <p:spPr>
          <a:xfrm>
            <a:off x="0" y="488950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3"/>
            </p:custDataLst>
          </p:nvPr>
        </p:nvCxnSpPr>
        <p:spPr>
          <a:xfrm>
            <a:off x="11334115" y="488950"/>
            <a:ext cx="86614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4"/>
            </p:custDataLst>
          </p:nvPr>
        </p:nvSpPr>
        <p:spPr>
          <a:xfrm>
            <a:off x="7306310" y="6264275"/>
            <a:ext cx="510413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sz="1200" b="1" dirty="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用科技成就弱势群体的未来</a:t>
            </a:r>
            <a:endParaRPr lang="zh-CN" sz="1200" b="1" dirty="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1200" b="1" dirty="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Use technology to achieve the future of disadvantaged groups</a:t>
            </a:r>
            <a:endParaRPr lang="en-US" altLang="zh-CN" sz="1200" b="1" dirty="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4685" y="8845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9</a:t>
            </a:r>
            <a:r>
              <a:rPr lang="zh-CN" altLang="en-US"/>
              <a:t>、几次</a:t>
            </a:r>
            <a:r>
              <a:rPr lang="zh-CN" altLang="en-US"/>
              <a:t>机会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160" y="1648460"/>
            <a:ext cx="10815955" cy="418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一般只给</a:t>
            </a:r>
            <a:r>
              <a:rPr lang="en-US" altLang="zh-CN"/>
              <a:t>2</a:t>
            </a:r>
            <a:r>
              <a:rPr lang="zh-CN" altLang="en-US"/>
              <a:t>次</a:t>
            </a:r>
            <a:r>
              <a:rPr lang="zh-CN" altLang="en-US"/>
              <a:t>机会。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如果孩子在认真听，可以给第三次</a:t>
            </a:r>
            <a:r>
              <a:rPr lang="zh-CN" altLang="en-US"/>
              <a:t>机会。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" name="直接连接符 1"/>
          <p:cNvCxnSpPr/>
          <p:nvPr userDrawn="1">
            <p:custDataLst>
              <p:tags r:id="rId1"/>
            </p:custDataLst>
          </p:nvPr>
        </p:nvCxnSpPr>
        <p:spPr>
          <a:xfrm>
            <a:off x="0" y="488950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2"/>
            </p:custDataLst>
          </p:nvPr>
        </p:nvCxnSpPr>
        <p:spPr>
          <a:xfrm>
            <a:off x="11334115" y="488950"/>
            <a:ext cx="86614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7306310" y="6264275"/>
            <a:ext cx="510413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sz="1200" b="1" dirty="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用科技成就弱势群体的未来</a:t>
            </a:r>
            <a:endParaRPr lang="zh-CN" sz="1200" b="1" dirty="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1200" b="1" dirty="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Use technology to achieve the future of disadvantaged groups</a:t>
            </a:r>
            <a:endParaRPr lang="en-US" altLang="zh-CN" sz="1200" b="1" dirty="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0575" y="255270"/>
            <a:ext cx="1653540" cy="4679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6140" y="9804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10</a:t>
            </a:r>
            <a:r>
              <a:rPr lang="zh-CN" altLang="en-US"/>
              <a:t>、是否需要</a:t>
            </a:r>
            <a:r>
              <a:rPr lang="zh-CN" altLang="en-US"/>
              <a:t>示范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4210" y="1682750"/>
            <a:ext cx="10335260" cy="3773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除之前讲的几项之外，都不需要</a:t>
            </a:r>
            <a:r>
              <a:rPr lang="zh-CN" altLang="en-US"/>
              <a:t>示范。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按孩子表现</a:t>
            </a:r>
            <a:r>
              <a:rPr lang="zh-CN" altLang="en-US"/>
              <a:t>打分。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116205"/>
            <a:ext cx="2070100" cy="52324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3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803910" y="9321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11</a:t>
            </a:r>
            <a:r>
              <a:rPr lang="zh-CN" altLang="en-US"/>
              <a:t>、看到卡片的测试材料就</a:t>
            </a:r>
            <a:r>
              <a:rPr lang="zh-CN" altLang="en-US"/>
              <a:t>闹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5650" y="1528445"/>
            <a:ext cx="10941050" cy="3791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实物</a:t>
            </a:r>
            <a:r>
              <a:rPr lang="en-US" altLang="zh-CN"/>
              <a:t>/</a:t>
            </a:r>
            <a:r>
              <a:rPr lang="zh-CN" altLang="en-US"/>
              <a:t>电子</a:t>
            </a:r>
            <a:r>
              <a:rPr lang="zh-CN" altLang="en-US"/>
              <a:t>图片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测试不了在重新配对后，再用卡片</a:t>
            </a:r>
            <a:r>
              <a:rPr lang="zh-CN" altLang="en-US"/>
              <a:t>测试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6505" y="9994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12</a:t>
            </a:r>
            <a:r>
              <a:rPr lang="zh-CN" altLang="en-US"/>
              <a:t>、到了后期</a:t>
            </a:r>
            <a:r>
              <a:rPr lang="zh-CN" altLang="en-US"/>
              <a:t>不配合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0745" y="1692275"/>
            <a:ext cx="10469245" cy="3552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需要辨认和说的测试先</a:t>
            </a:r>
            <a:r>
              <a:rPr lang="zh-CN" altLang="en-US"/>
              <a:t>做。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自理和运动的后</a:t>
            </a:r>
            <a:r>
              <a:rPr lang="zh-CN" altLang="en-US"/>
              <a:t>做。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若剩下题目很多，可以选择其他时间</a:t>
            </a:r>
            <a:r>
              <a:rPr lang="zh-CN" altLang="en-US"/>
              <a:t>做。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180" y="363220"/>
            <a:ext cx="1523365" cy="3848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5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>
            <a:endCxn id="6" idx="1"/>
          </p:cNvCxnSpPr>
          <p:nvPr userDrawn="1">
            <p:custDataLst>
              <p:tags r:id="rId6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43915" y="11442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13</a:t>
            </a:r>
            <a:r>
              <a:rPr lang="zh-CN" altLang="en-US"/>
              <a:t>、和家长的</a:t>
            </a:r>
            <a:r>
              <a:rPr lang="zh-CN" altLang="en-US"/>
              <a:t>沟通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2490" y="1942465"/>
            <a:ext cx="10450830" cy="3479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在评估前，了解孩子基本信息：孩子的偏好物，操作能力</a:t>
            </a:r>
            <a:r>
              <a:rPr lang="en-US" altLang="zh-CN"/>
              <a:t>...</a:t>
            </a:r>
            <a:endParaRPr lang="en-US" altLang="zh-CN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在家长预约评估</a:t>
            </a:r>
            <a:r>
              <a:rPr lang="zh-CN" altLang="en-US"/>
              <a:t>时间。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和家长了解</a:t>
            </a:r>
            <a:r>
              <a:rPr lang="zh-CN" altLang="en-US"/>
              <a:t>孩子评估当天的</a:t>
            </a:r>
            <a:r>
              <a:rPr lang="zh-CN" altLang="en-US"/>
              <a:t>状态。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孩子害怕的</a:t>
            </a:r>
            <a:r>
              <a:rPr lang="zh-CN" altLang="en-US"/>
              <a:t>东西。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孩子身体</a:t>
            </a:r>
            <a:r>
              <a:rPr lang="zh-CN" altLang="en-US"/>
              <a:t>检查。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6415" y="10312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14.</a:t>
            </a:r>
            <a:r>
              <a:rPr lang="zh-CN" altLang="en-US"/>
              <a:t>家长参与评估</a:t>
            </a:r>
            <a:r>
              <a:rPr lang="zh-CN" altLang="en-US"/>
              <a:t>处理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9580" y="1663700"/>
            <a:ext cx="11258550" cy="37198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尽量让家长在一个可以观察到评估的室外</a:t>
            </a:r>
            <a:r>
              <a:rPr lang="zh-CN" altLang="en-US"/>
              <a:t>等候。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家长必须在里面需要让家长不做提示，提示数据</a:t>
            </a:r>
            <a:r>
              <a:rPr lang="zh-CN" altLang="en-US"/>
              <a:t>不作数。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观察孩子和家长互动，获得一些和熟悉人</a:t>
            </a:r>
            <a:r>
              <a:rPr lang="zh-CN" altLang="en-US"/>
              <a:t>互动的</a:t>
            </a:r>
            <a:r>
              <a:rPr lang="zh-CN" altLang="en-US"/>
              <a:t>信息。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1195" y="10668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15.</a:t>
            </a:r>
            <a:r>
              <a:rPr lang="zh-CN" altLang="en-US"/>
              <a:t>评估结束后和家长需要</a:t>
            </a:r>
            <a:r>
              <a:rPr lang="zh-CN" altLang="en-US"/>
              <a:t>说明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71195" y="1565910"/>
            <a:ext cx="11162030" cy="3985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问家长今天是否表现和平时</a:t>
            </a:r>
            <a:r>
              <a:rPr lang="zh-CN" altLang="en-US"/>
              <a:t>一致。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说明评估和生活差异，最后结果会有</a:t>
            </a:r>
            <a:r>
              <a:rPr lang="zh-CN" altLang="en-US"/>
              <a:t>出入。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基线逻辑，孩子评估状态是孩子目前对陌生人有的状态，后续的</a:t>
            </a:r>
            <a:r>
              <a:rPr lang="zh-CN" altLang="en-US"/>
              <a:t>转变。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预约评估结果和评估报告解读的</a:t>
            </a:r>
            <a:r>
              <a:rPr lang="zh-CN" altLang="en-US"/>
              <a:t>时间。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一些补充资料和评估过程</a:t>
            </a:r>
            <a:r>
              <a:rPr lang="zh-CN" altLang="en-US"/>
              <a:t>的疑问。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3725" y="10668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16.</a:t>
            </a:r>
            <a:r>
              <a:rPr lang="zh-CN" altLang="en-US"/>
              <a:t>孩子拿着喜欢的东西</a:t>
            </a:r>
            <a:r>
              <a:rPr lang="zh-CN" altLang="en-US"/>
              <a:t>不撒手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94360" y="1734185"/>
            <a:ext cx="10949305" cy="3774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孩子手上拿着带来的东西不撒手，影响评估</a:t>
            </a:r>
            <a:r>
              <a:rPr lang="zh-CN" altLang="en-US"/>
              <a:t>操作。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尝试用新的，孩子感兴趣的东西</a:t>
            </a:r>
            <a:r>
              <a:rPr lang="zh-CN" altLang="en-US"/>
              <a:t>换下来。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前期和孩子互动，和孩子建立好关系，慢慢增加操作</a:t>
            </a:r>
            <a:r>
              <a:rPr lang="zh-CN" altLang="en-US"/>
              <a:t>任务。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先进行能单手操作的</a:t>
            </a:r>
            <a:r>
              <a:rPr lang="zh-CN" altLang="en-US"/>
              <a:t>任务。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让孩子用测试材料玩，慢慢加入测</a:t>
            </a:r>
            <a:r>
              <a:rPr lang="en-US" altLang="zh-CN"/>
              <a:t>hi</a:t>
            </a:r>
            <a:r>
              <a:rPr lang="zh-CN" altLang="en-US"/>
              <a:t>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6.</a:t>
            </a:r>
            <a:r>
              <a:rPr lang="zh-CN" altLang="en-US"/>
              <a:t>所有策略无效后，暂停后面无法测试的内容，备注</a:t>
            </a:r>
            <a:r>
              <a:rPr lang="zh-CN" altLang="en-US"/>
              <a:t>清楚。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5150" y="12014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17.</a:t>
            </a:r>
            <a:r>
              <a:rPr lang="zh-CN" altLang="en-US"/>
              <a:t>孩子评估到一半</a:t>
            </a:r>
            <a:r>
              <a:rPr lang="zh-CN" altLang="en-US"/>
              <a:t>睡了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5150" y="1837055"/>
            <a:ext cx="11267440" cy="3512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记录</a:t>
            </a:r>
            <a:r>
              <a:rPr lang="zh-CN" altLang="en-US"/>
              <a:t>情况。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中断测试时，再约</a:t>
            </a:r>
            <a:r>
              <a:rPr lang="zh-CN" altLang="en-US"/>
              <a:t>时间。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和家长讲清楚（有些家长担心费用</a:t>
            </a:r>
            <a:r>
              <a:rPr lang="zh-CN" altLang="en-US"/>
              <a:t>问题）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5785" y="120459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18.</a:t>
            </a:r>
            <a:r>
              <a:rPr lang="zh-CN" altLang="en-US"/>
              <a:t>孩子测试过程的问题</a:t>
            </a:r>
            <a:r>
              <a:rPr lang="zh-CN" altLang="en-US"/>
              <a:t>行为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5785" y="2038350"/>
            <a:ext cx="10498455" cy="3469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除了前面例举的哭闹和不配合行为，还有可能出现很多问题</a:t>
            </a:r>
            <a:r>
              <a:rPr lang="zh-CN" altLang="en-US"/>
              <a:t>行为。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自言自语，打头，莫名兴奋和开心</a:t>
            </a:r>
            <a:r>
              <a:rPr lang="en-US" altLang="zh-CN"/>
              <a:t>....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先记录，</a:t>
            </a:r>
            <a:r>
              <a:rPr lang="zh-CN" altLang="en-US"/>
              <a:t>不处理。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转移注意力</a:t>
            </a:r>
            <a:r>
              <a:rPr lang="zh-CN" altLang="en-US"/>
              <a:t>为主。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必要中断测试，询问原因，邀约下次</a:t>
            </a:r>
            <a:r>
              <a:rPr lang="zh-CN" altLang="en-US"/>
              <a:t>测试。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116205"/>
            <a:ext cx="2070100" cy="52324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3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024890" y="1105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、孩子</a:t>
            </a:r>
            <a:r>
              <a:rPr lang="zh-CN" altLang="en-US"/>
              <a:t>配合度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8785" y="1696720"/>
            <a:ext cx="11075670" cy="3787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刚开始要和孩子先互动</a:t>
            </a:r>
            <a:r>
              <a:rPr lang="zh-CN" altLang="en-US"/>
              <a:t>一下。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根据评估的领域和孩子目前状态，最好穿插不同领域的任务。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孩子有开始不配合的趋势，就需要让孩子休息下，然后再</a:t>
            </a:r>
            <a:r>
              <a:rPr lang="zh-CN" altLang="en-US"/>
              <a:t>回来。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如果孩子今天的状态不好，考虑其他时间再来评估。如果很难调节时间，那么就需要备注，孩子是在状态不好的时候进行的</a:t>
            </a:r>
            <a:r>
              <a:rPr lang="zh-CN" altLang="en-US"/>
              <a:t>评估。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如果孩子不配合，可以把这个评估变成周跟踪评估，做一个简易评估。老师和孩子关系建立好了再</a:t>
            </a:r>
            <a:r>
              <a:rPr lang="zh-CN" altLang="en-US"/>
              <a:t>开始。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9295" y="11442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19.</a:t>
            </a:r>
            <a:r>
              <a:rPr lang="zh-CN" altLang="en-US"/>
              <a:t>玩坏了测试</a:t>
            </a:r>
            <a:r>
              <a:rPr lang="zh-CN" altLang="en-US"/>
              <a:t>材料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1035" y="1740535"/>
            <a:ext cx="10970260" cy="3667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有备用就用</a:t>
            </a:r>
            <a:r>
              <a:rPr lang="zh-CN" altLang="en-US"/>
              <a:t>备用。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没有备用就记录，并随堂测试，或者去教室拿一份</a:t>
            </a:r>
            <a:r>
              <a:rPr lang="zh-CN" altLang="en-US"/>
              <a:t>过来。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2775" y="12236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20.</a:t>
            </a:r>
            <a:r>
              <a:rPr lang="zh-CN" altLang="en-US"/>
              <a:t>孩子猜测</a:t>
            </a:r>
            <a:r>
              <a:rPr lang="zh-CN" altLang="en-US"/>
              <a:t>对了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2775" y="2047875"/>
            <a:ext cx="11008360" cy="3407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只要是正确反应就可以</a:t>
            </a:r>
            <a:r>
              <a:rPr lang="zh-CN" altLang="en-US"/>
              <a:t>给分。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但是关注孩子是否会有猜测</a:t>
            </a:r>
            <a:r>
              <a:rPr lang="zh-CN" altLang="en-US"/>
              <a:t>规律。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2775" y="13265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21.</a:t>
            </a:r>
            <a:r>
              <a:rPr lang="zh-CN" altLang="en-US"/>
              <a:t>评估材料不要成为教学</a:t>
            </a:r>
            <a:r>
              <a:rPr lang="zh-CN" altLang="en-US"/>
              <a:t>材料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2775" y="2047875"/>
            <a:ext cx="11008360" cy="3407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/>
              <a:t>1.</a:t>
            </a:r>
            <a:r>
              <a:rPr lang="zh-CN" altLang="en-US"/>
              <a:t>评估材料不要成为教学</a:t>
            </a:r>
            <a:r>
              <a:rPr lang="zh-CN" altLang="en-US"/>
              <a:t>材料。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孩子经常重复评估会出现评估精熟的</a:t>
            </a:r>
            <a:r>
              <a:rPr lang="zh-CN" altLang="en-US"/>
              <a:t>问题。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5180" y="10477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22.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>
            <a:endCxn id="6" idx="1"/>
          </p:cNvCxnSpPr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>
            <a:endCxn id="6" idx="1"/>
          </p:cNvCxnSpPr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180" y="363220"/>
            <a:ext cx="1523365" cy="3848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5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>
            <a:endCxn id="6" idx="1"/>
          </p:cNvCxnSpPr>
          <p:nvPr userDrawn="1">
            <p:custDataLst>
              <p:tags r:id="rId6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116205"/>
            <a:ext cx="2070100" cy="52324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3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9765" y="11341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r>
              <a:rPr lang="zh-CN" altLang="en-US"/>
              <a:t>、孩子进评估室就开始</a:t>
            </a:r>
            <a:r>
              <a:rPr lang="zh-CN" altLang="en-US"/>
              <a:t>哭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7690" y="1816735"/>
            <a:ext cx="11056620" cy="3455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尝试用玩具吸引孩子转移</a:t>
            </a:r>
            <a:r>
              <a:rPr lang="zh-CN" altLang="en-US"/>
              <a:t>注意力。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不断尝试，开始的时候只要求孩子碰一碰。慢慢让孩子解除更久。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开始的时候更多的是免费给与，慢慢发一些情景的</a:t>
            </a:r>
            <a:r>
              <a:rPr lang="zh-CN" altLang="en-US"/>
              <a:t>指令。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间歇性的带孩子玩不同评估领域的材料，并做</a:t>
            </a:r>
            <a:r>
              <a:rPr lang="zh-CN" altLang="en-US"/>
              <a:t>测试。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0900" y="257810"/>
            <a:ext cx="1523365" cy="38481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2"/>
            </p:custDataLst>
          </p:nvPr>
        </p:nvCxnSpPr>
        <p:spPr>
          <a:xfrm>
            <a:off x="0" y="488950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3"/>
            </p:custDataLst>
          </p:nvPr>
        </p:nvCxnSpPr>
        <p:spPr>
          <a:xfrm>
            <a:off x="11334115" y="488950"/>
            <a:ext cx="86614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4"/>
            </p:custDataLst>
          </p:nvPr>
        </p:nvSpPr>
        <p:spPr>
          <a:xfrm>
            <a:off x="7306310" y="6264275"/>
            <a:ext cx="510413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sz="1200" b="1" dirty="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用科技成就弱势群体的未来</a:t>
            </a:r>
            <a:endParaRPr lang="zh-CN" sz="1200" b="1" dirty="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1200" b="1" dirty="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Use technology to achieve the future of disadvantaged groups</a:t>
            </a:r>
            <a:endParaRPr lang="en-US" altLang="zh-CN" sz="1200" b="1" dirty="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" name="直接连接符 1"/>
          <p:cNvCxnSpPr/>
          <p:nvPr userDrawn="1">
            <p:custDataLst>
              <p:tags r:id="rId1"/>
            </p:custDataLst>
          </p:nvPr>
        </p:nvCxnSpPr>
        <p:spPr>
          <a:xfrm>
            <a:off x="0" y="488950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2"/>
            </p:custDataLst>
          </p:nvPr>
        </p:nvCxnSpPr>
        <p:spPr>
          <a:xfrm>
            <a:off x="11334115" y="488950"/>
            <a:ext cx="86614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7306310" y="6264275"/>
            <a:ext cx="510413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sz="1200" b="1" dirty="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用科技成就弱势群体的未来</a:t>
            </a:r>
            <a:endParaRPr lang="zh-CN" sz="1200" b="1" dirty="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1200" b="1" dirty="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Use technology to achieve the future of disadvantaged groups</a:t>
            </a:r>
            <a:endParaRPr lang="en-US" altLang="zh-CN" sz="1200" b="1" dirty="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0575" y="255270"/>
            <a:ext cx="1653540" cy="4679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科睿单独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19725"/>
            <a:ext cx="1426845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180" y="363220"/>
            <a:ext cx="1523365" cy="3848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5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>
            <a:endCxn id="6" idx="1"/>
          </p:cNvCxnSpPr>
          <p:nvPr userDrawn="1">
            <p:custDataLst>
              <p:tags r:id="rId6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14705" y="10960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3.</a:t>
            </a:r>
            <a:r>
              <a:rPr lang="zh-CN" altLang="en-US"/>
              <a:t>往教室外面</a:t>
            </a:r>
            <a:r>
              <a:rPr lang="zh-CN" altLang="en-US"/>
              <a:t>跑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4705" y="1701800"/>
            <a:ext cx="10680700" cy="3724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尝试吸引孩子进教室，先让家长和孩子互动一下让孩子</a:t>
            </a:r>
            <a:r>
              <a:rPr lang="zh-CN" altLang="en-US"/>
              <a:t>互动。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老师慢慢</a:t>
            </a:r>
            <a:r>
              <a:rPr lang="zh-CN" altLang="en-US"/>
              <a:t>介入。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免费给与孩子</a:t>
            </a:r>
            <a:r>
              <a:rPr lang="zh-CN" altLang="en-US"/>
              <a:t>玩具。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建立关系后，加入测试</a:t>
            </a:r>
            <a:r>
              <a:rPr lang="zh-CN" altLang="en-US"/>
              <a:t>项目。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>
            <a:endCxn id="6" idx="1"/>
          </p:cNvCxnSpPr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9770" y="1125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4</a:t>
            </a:r>
            <a:r>
              <a:rPr lang="zh-CN" altLang="en-US"/>
              <a:t>、一次测试</a:t>
            </a:r>
            <a:r>
              <a:rPr lang="zh-CN" altLang="en-US"/>
              <a:t>不完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5310" y="1851025"/>
            <a:ext cx="10958830" cy="3469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做好</a:t>
            </a:r>
            <a:r>
              <a:rPr lang="zh-CN" altLang="en-US"/>
              <a:t>登记。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最好第二天就补充</a:t>
            </a:r>
            <a:r>
              <a:rPr lang="zh-CN" altLang="en-US"/>
              <a:t>完整。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可以在孩子课堂上对孩子进行跟踪</a:t>
            </a:r>
            <a:r>
              <a:rPr lang="zh-CN" altLang="en-US"/>
              <a:t>评估。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4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>
            <p:custDataLst>
              <p:tags r:id="rId5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科睿教育横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" y="317500"/>
            <a:ext cx="1589405" cy="449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8665" y="11347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5</a:t>
            </a:r>
            <a:r>
              <a:rPr lang="zh-CN" altLang="en-US"/>
              <a:t>、测试</a:t>
            </a:r>
            <a:r>
              <a:rPr lang="zh-CN" altLang="en-US"/>
              <a:t>阶梯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8665" y="1826895"/>
            <a:ext cx="10518140" cy="3244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原则上从</a:t>
            </a:r>
            <a:r>
              <a:rPr lang="en-US" altLang="zh-CN"/>
              <a:t>1M</a:t>
            </a:r>
            <a:r>
              <a:rPr lang="zh-CN" altLang="en-US"/>
              <a:t>开始测试，但是孩子明显能够有则可以跳过一些简单的测试项目。例如：运动技能的</a:t>
            </a:r>
            <a:r>
              <a:rPr lang="en-US" altLang="zh-CN"/>
              <a:t>1M</a:t>
            </a:r>
            <a:r>
              <a:rPr lang="zh-CN" altLang="en-US"/>
              <a:t>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测试阶梯有些项目存在先后关系，那么前面没有得分后面不需要测试，有些没有关系则继续</a:t>
            </a:r>
            <a:r>
              <a:rPr lang="zh-CN" altLang="en-US"/>
              <a:t>测试。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180" y="363220"/>
            <a:ext cx="1523365" cy="3848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892030" y="5972810"/>
            <a:ext cx="1103630" cy="776605"/>
            <a:chOff x="165" y="0"/>
            <a:chExt cx="1738" cy="1223"/>
          </a:xfrm>
        </p:grpSpPr>
        <p:pic>
          <p:nvPicPr>
            <p:cNvPr id="7" name="图片 6" descr="科睿特教公众号二维码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6" y="13"/>
              <a:ext cx="1197" cy="11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5" y="0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科睿教育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11013440" y="5972810"/>
            <a:ext cx="252730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rPr>
              <a:t>客服微信</a:t>
            </a:r>
            <a:endParaRPr lang="zh-CN" altLang="en-US" sz="1200">
              <a:solidFill>
                <a:srgbClr val="5DB8C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周玉客服二维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3320" y="5962650"/>
            <a:ext cx="812165" cy="8115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>
            <p:custDataLst>
              <p:tags r:id="rId5"/>
            </p:custDataLst>
          </p:nvPr>
        </p:nvCxnSpPr>
        <p:spPr>
          <a:xfrm>
            <a:off x="2520950" y="555625"/>
            <a:ext cx="967105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>
            <a:endCxn id="6" idx="1"/>
          </p:cNvCxnSpPr>
          <p:nvPr userDrawn="1">
            <p:custDataLst>
              <p:tags r:id="rId6"/>
            </p:custDataLst>
          </p:nvPr>
        </p:nvCxnSpPr>
        <p:spPr>
          <a:xfrm>
            <a:off x="0" y="555625"/>
            <a:ext cx="932180" cy="0"/>
          </a:xfrm>
          <a:prstGeom prst="line">
            <a:avLst/>
          </a:prstGeom>
          <a:ln>
            <a:solidFill>
              <a:srgbClr val="5DB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18820" y="899795"/>
            <a:ext cx="4073525" cy="376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6</a:t>
            </a:r>
            <a:r>
              <a:rPr lang="zh-CN" altLang="en-US"/>
              <a:t>、测试</a:t>
            </a:r>
            <a:r>
              <a:rPr lang="zh-CN" altLang="en-US"/>
              <a:t>材料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4675" y="1711960"/>
            <a:ext cx="10920730" cy="3796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本课程本位测试有一个工具箱配备。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其他运动材料，生活自理等一些材料，可以使用机构内部的</a:t>
            </a:r>
            <a:r>
              <a:rPr lang="zh-CN" altLang="en-US"/>
              <a:t>材料。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pic>
        <p:nvPicPr>
          <p:cNvPr id="2" name="图片 1" descr="科睿教育横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15" y="127000"/>
            <a:ext cx="1900555" cy="53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3435" y="10344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7</a:t>
            </a:r>
            <a:r>
              <a:rPr lang="zh-CN" altLang="en-US"/>
              <a:t>、环境</a:t>
            </a:r>
            <a:r>
              <a:rPr lang="zh-CN" altLang="en-US"/>
              <a:t>布置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3435" y="1788160"/>
            <a:ext cx="10566400" cy="37992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环境可以在自然环境，也可以在结构化的</a:t>
            </a:r>
            <a:r>
              <a:rPr lang="zh-CN" altLang="en-US"/>
              <a:t>教室。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环境的选择需要考虑孩子抗干扰能力，如果教室里面有过度吸引孩子的东西，把教室容易吸引孩子，但是和评估不相关的物品</a:t>
            </a:r>
            <a:r>
              <a:rPr lang="zh-CN" altLang="en-US"/>
              <a:t>清除。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如果孩子抗干扰能力强，可以在自然环境中</a:t>
            </a:r>
            <a:r>
              <a:rPr lang="zh-CN" altLang="en-US"/>
              <a:t>评估。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运动和生活自理可以安排在居家，或者机构适当的</a:t>
            </a:r>
            <a:r>
              <a:rPr lang="zh-CN" altLang="en-US"/>
              <a:t>场所。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116205"/>
            <a:ext cx="2070100" cy="52324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900920" y="5936615"/>
            <a:ext cx="2230120" cy="855345"/>
            <a:chOff x="15721" y="9520"/>
            <a:chExt cx="3512" cy="134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721" y="9577"/>
              <a:ext cx="1763" cy="1222"/>
              <a:chOff x="165" y="0"/>
              <a:chExt cx="1763" cy="1222"/>
            </a:xfrm>
          </p:grpSpPr>
          <p:pic>
            <p:nvPicPr>
              <p:cNvPr id="7" name="图片 6" descr="科睿特教公众号二维码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6" y="0"/>
                <a:ext cx="1223" cy="122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65" y="0"/>
                <a:ext cx="398" cy="122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r>
                  <a:rPr lang="zh-CN" altLang="en-US" sz="1200">
                    <a:solidFill>
                      <a:srgbClr val="5DB8C5"/>
                    </a:solidFill>
                    <a:latin typeface="楷体" panose="02010609060101010101" charset="-122"/>
                    <a:ea typeface="楷体" panose="02010609060101010101" charset="-122"/>
                  </a:rPr>
                  <a:t>科睿教育</a:t>
                </a:r>
                <a:endPara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3"/>
              </p:custDataLst>
            </p:nvPr>
          </p:nvSpPr>
          <p:spPr>
            <a:xfrm>
              <a:off x="17487" y="9577"/>
              <a:ext cx="398" cy="122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altLang="en-US" sz="1200">
                  <a:solidFill>
                    <a:srgbClr val="5DB8C5"/>
                  </a:solidFill>
                  <a:latin typeface="楷体" panose="02010609060101010101" charset="-122"/>
                  <a:ea typeface="楷体" panose="02010609060101010101" charset="-122"/>
                </a:rPr>
                <a:t>客服微信</a:t>
              </a:r>
              <a:endParaRPr lang="zh-CN" altLang="en-US" sz="1200">
                <a:solidFill>
                  <a:srgbClr val="5DB8C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" name="图片 14" descr="周玉客服二维码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885" y="9520"/>
              <a:ext cx="1348" cy="134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803910" y="9817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8</a:t>
            </a:r>
            <a:r>
              <a:rPr lang="zh-CN" altLang="en-US"/>
              <a:t>、材料</a:t>
            </a:r>
            <a:r>
              <a:rPr lang="zh-CN" altLang="en-US"/>
              <a:t>整理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4670" y="1570355"/>
            <a:ext cx="11113135" cy="4193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材料清单：评估工具箱，评估纸质</a:t>
            </a:r>
            <a:r>
              <a:rPr lang="en-US" altLang="zh-CN"/>
              <a:t>/</a:t>
            </a:r>
            <a:r>
              <a:rPr lang="zh-CN" altLang="en-US"/>
              <a:t>电子</a:t>
            </a:r>
            <a:r>
              <a:rPr lang="zh-CN" altLang="en-US"/>
              <a:t>系统。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纸</a:t>
            </a:r>
            <a:r>
              <a:rPr lang="zh-CN" altLang="en-US"/>
              <a:t>笔。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收纳箱（放置已经评估过的</a:t>
            </a:r>
            <a:r>
              <a:rPr lang="zh-CN" altLang="en-US"/>
              <a:t>材料）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COMMONDATA" val="eyJoZGlkIjoiODkxYzdkZGM4MGU4NjY5OGFkNzJiOWNiM2M3MDc2NzIifQ=="/>
  <p:tag name="commondata" val="eyJoZGlkIjoiZTRjNjhmZWNiMjdkZWNhNzg3N2ZhN2FkYzNkMjQzMWM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6724B"/>
      </a:accent2>
      <a:accent3>
        <a:srgbClr val="EFBB1F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2197</Words>
  <Application>WPS 演示</Application>
  <PresentationFormat>宽屏</PresentationFormat>
  <Paragraphs>307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思源黑体 Medium</vt:lpstr>
      <vt:lpstr>黑体</vt:lpstr>
      <vt:lpstr>楷体</vt:lpstr>
      <vt:lpstr>微软雅黑</vt:lpstr>
      <vt:lpstr>Arial Unicode MS</vt:lpstr>
      <vt:lpstr>Calibri</vt:lpstr>
      <vt:lpstr>WPS</vt:lpstr>
      <vt:lpstr>实操常见问题处理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Tao00</cp:lastModifiedBy>
  <cp:revision>99</cp:revision>
  <dcterms:created xsi:type="dcterms:W3CDTF">2023-08-23T06:15:00Z</dcterms:created>
  <dcterms:modified xsi:type="dcterms:W3CDTF">2024-03-13T02:52:35Z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32763678535D4586B7E8EB14EC855F33_12</vt:lpwstr>
  </property>
  <property fmtid="{D5CDD505-2E9C-101B-9397-08002B2CF9AE}" pid="3" name="KSOProductBuildVer">
    <vt:lpwstr>2052-12.1.0.16388</vt:lpwstr>
  </property>
</Properties>
</file>