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56" r:id="rId4"/>
    <p:sldId id="260" r:id="rId5"/>
    <p:sldId id="286" r:id="rId6"/>
    <p:sldId id="285" r:id="rId7"/>
    <p:sldId id="288" r:id="rId8"/>
    <p:sldId id="289" r:id="rId9"/>
    <p:sldId id="290" r:id="rId10"/>
    <p:sldId id="291" r:id="rId11"/>
    <p:sldId id="292" r:id="rId12"/>
    <p:sldId id="287" r:id="rId13"/>
    <p:sldId id="293" r:id="rId14"/>
    <p:sldId id="294" r:id="rId15"/>
    <p:sldId id="296" r:id="rId16"/>
    <p:sldId id="295" r:id="rId17"/>
    <p:sldId id="298" r:id="rId18"/>
    <p:sldId id="297" r:id="rId19"/>
    <p:sldId id="284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9" r:id="rId40"/>
    <p:sldId id="318" r:id="rId41"/>
    <p:sldId id="259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  <p:cmAuthor id="2" name="mi" initials="m" lastIdx="1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B8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39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6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8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tags" Target="../tags/tag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0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5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6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7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29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0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1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4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5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6.xml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7.xml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8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ppt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635"/>
            <a:ext cx="12193905" cy="6859270"/>
          </a:xfrm>
          <a:prstGeom prst="rect">
            <a:avLst/>
          </a:prstGeom>
        </p:spPr>
      </p:pic>
      <p:pic>
        <p:nvPicPr>
          <p:cNvPr id="5" name="图片 4" descr="4647db2e651d1a654f3bd0f635cdbfc 拷贝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35"/>
            <a:ext cx="1219327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0000" y="1940560"/>
            <a:ext cx="7155180" cy="1725295"/>
          </a:xfrm>
        </p:spPr>
        <p:txBody>
          <a:bodyPr>
            <a:normAutofit/>
          </a:bodyPr>
          <a:p>
            <a:pPr algn="l"/>
            <a:r>
              <a:rPr lang="zh-CN" altLang="en-US" spc="100">
                <a:solidFill>
                  <a:srgbClr val="2A3F74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报告</a:t>
            </a:r>
            <a:r>
              <a:rPr lang="zh-CN" altLang="en-US" spc="100">
                <a:solidFill>
                  <a:srgbClr val="2A3F74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解读</a:t>
            </a:r>
            <a:endParaRPr lang="zh-CN" altLang="en-US" spc="100">
              <a:solidFill>
                <a:srgbClr val="2A3F74"/>
              </a:solidFill>
              <a:uFillTx/>
              <a:latin typeface="思源黑体 Medium" panose="020B0600000000000000" charset="-122"/>
              <a:ea typeface="思源黑体 Medium" panose="020B0600000000000000" charset="-122"/>
              <a:cs typeface="思源黑体 Medium" panose="020B06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0515" y="4255135"/>
            <a:ext cx="2940050" cy="361950"/>
          </a:xfrm>
        </p:spPr>
        <p:txBody>
          <a:bodyPr>
            <a:noAutofit/>
          </a:bodyPr>
          <a:p>
            <a:r>
              <a:rPr lang="zh-CN" altLang="en-US" sz="2000" b="1" spc="200">
                <a:solidFill>
                  <a:schemeClr val="bg1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主讲人:BCBA朱雄保</a:t>
            </a:r>
            <a:endParaRPr lang="zh-CN" altLang="en-US" sz="2000" b="1" spc="200">
              <a:solidFill>
                <a:schemeClr val="bg1"/>
              </a:solidFill>
              <a:uFillTx/>
              <a:latin typeface="思源黑体 Medium" panose="020B0600000000000000" charset="-122"/>
              <a:ea typeface="思源黑体 Medium" panose="020B0600000000000000" charset="-122"/>
              <a:cs typeface="思源黑体 Medium" panose="020B06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78560" y="16795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评估报告</a:t>
            </a:r>
            <a:r>
              <a:rPr lang="zh-CN" altLang="en-US"/>
              <a:t>范例</a:t>
            </a:r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17955" y="295275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5" imgW="971550" imgH="952500" progId="Package">
                  <p:embed/>
                </p:oleObj>
              </mc:Choice>
              <mc:Fallback>
                <p:oleObj name="" showAsIcon="1" r:id="rId5" imgW="971550" imgH="9525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7955" y="295275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560" y="1634490"/>
            <a:ext cx="10396855" cy="41408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、查看</a:t>
            </a:r>
            <a:r>
              <a:rPr lang="en-US" altLang="zh-CN"/>
              <a:t>IEP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225" y="1567815"/>
            <a:ext cx="8771890" cy="4874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查看</a:t>
            </a:r>
            <a:r>
              <a:rPr lang="en-US" altLang="zh-CN">
                <a:sym typeface="+mn-ea"/>
              </a:rPr>
              <a:t>IEP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0825" y="1511935"/>
            <a:ext cx="8013065" cy="4424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9605" y="1807845"/>
            <a:ext cx="1333500" cy="1319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详情里面不能</a:t>
            </a:r>
            <a:r>
              <a:rPr lang="zh-CN" altLang="en-US"/>
              <a:t>修改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查看</a:t>
            </a:r>
            <a:r>
              <a:rPr lang="en-US" altLang="zh-CN">
                <a:sym typeface="+mn-ea"/>
              </a:rPr>
              <a:t>IEP</a:t>
            </a:r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425" y="1384300"/>
            <a:ext cx="8335010" cy="4588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9605" y="1807845"/>
            <a:ext cx="1333500" cy="1319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详情里面不能</a:t>
            </a:r>
            <a:r>
              <a:rPr lang="zh-CN" altLang="en-US"/>
              <a:t>修改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1280" y="1561465"/>
            <a:ext cx="7623810" cy="4656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945" y="1567815"/>
            <a:ext cx="726313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1300480"/>
            <a:ext cx="9144000" cy="4768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063625" y="1731010"/>
            <a:ext cx="2256155" cy="2560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技能库有你想做的</a:t>
            </a:r>
            <a:r>
              <a:rPr lang="zh-CN" altLang="en-US"/>
              <a:t>目标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9005" y="664845"/>
            <a:ext cx="6521450" cy="56070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635125" cy="169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技能库有你想做的</a:t>
            </a:r>
            <a:r>
              <a:rPr lang="zh-CN" altLang="en-US"/>
              <a:t>目标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4360" y="1511300"/>
            <a:ext cx="7477125" cy="4396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16205"/>
            <a:ext cx="2070100" cy="5232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34415" y="8743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415" y="1477645"/>
            <a:ext cx="10302240" cy="45548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635125" cy="169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技能库</a:t>
            </a:r>
            <a:r>
              <a:rPr lang="zh-CN" altLang="en-US"/>
              <a:t>没有你想做的</a:t>
            </a:r>
            <a:r>
              <a:rPr lang="zh-CN" altLang="en-US"/>
              <a:t>目标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填写你想要</a:t>
            </a:r>
            <a:r>
              <a:rPr lang="zh-CN" altLang="en-US"/>
              <a:t>的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065" y="803910"/>
            <a:ext cx="9562465" cy="5168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635125" cy="169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技能库</a:t>
            </a:r>
            <a:r>
              <a:rPr lang="zh-CN" altLang="en-US"/>
              <a:t>没有你想做的</a:t>
            </a:r>
            <a:r>
              <a:rPr lang="zh-CN" altLang="en-US"/>
              <a:t>目标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填写你想要</a:t>
            </a:r>
            <a:r>
              <a:rPr lang="zh-CN" altLang="en-US"/>
              <a:t>的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1425" y="1300480"/>
            <a:ext cx="8609965" cy="48456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635125" cy="169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已有项目</a:t>
            </a:r>
            <a:r>
              <a:rPr lang="zh-CN" altLang="en-US"/>
              <a:t>不合适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8370" y="1300480"/>
            <a:ext cx="957580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635125" cy="169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已有项目</a:t>
            </a:r>
            <a:r>
              <a:rPr lang="zh-CN" altLang="en-US"/>
              <a:t>不合适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2900" y="664845"/>
            <a:ext cx="6426200" cy="5683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r>
              <a:rPr lang="zh-CN" altLang="en-US"/>
              <a:t>、编辑和修改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已有项目</a:t>
            </a:r>
            <a:r>
              <a:rPr lang="zh-CN" altLang="en-US"/>
              <a:t>不合适</a:t>
            </a:r>
            <a:endParaRPr lang="zh-CN" altLang="en-US"/>
          </a:p>
          <a:p>
            <a:r>
              <a:rPr lang="zh-CN" altLang="en-US"/>
              <a:t>暂不训练：老师</a:t>
            </a:r>
            <a:r>
              <a:rPr lang="zh-CN" altLang="en-US"/>
              <a:t>看不见。</a:t>
            </a:r>
            <a:endParaRPr lang="zh-CN" altLang="en-US"/>
          </a:p>
          <a:p>
            <a:r>
              <a:rPr lang="zh-CN" altLang="en-US"/>
              <a:t>替换：直接换成</a:t>
            </a:r>
            <a:r>
              <a:rPr lang="zh-CN" altLang="en-US"/>
              <a:t>新的。</a:t>
            </a:r>
            <a:endParaRPr lang="zh-CN" altLang="en-US"/>
          </a:p>
          <a:p>
            <a:r>
              <a:rPr lang="zh-CN" altLang="en-US"/>
              <a:t>编辑：就可以回到上一</a:t>
            </a:r>
            <a:r>
              <a:rPr lang="zh-CN" altLang="en-US"/>
              <a:t>页。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1170" y="1300480"/>
            <a:ext cx="8952865" cy="48596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4</a:t>
            </a:r>
            <a:r>
              <a:rPr lang="zh-CN" altLang="en-US"/>
              <a:t>、</a:t>
            </a:r>
            <a:r>
              <a:rPr lang="zh-CN" altLang="en-US"/>
              <a:t>审核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405" y="1450340"/>
            <a:ext cx="9939655" cy="45218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4</a:t>
            </a:r>
            <a:r>
              <a:rPr lang="zh-CN" altLang="en-US"/>
              <a:t>、</a:t>
            </a:r>
            <a:r>
              <a:rPr lang="zh-CN" altLang="en-US"/>
              <a:t>审核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130" y="1385570"/>
            <a:ext cx="9017000" cy="45021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5</a:t>
            </a:r>
            <a:r>
              <a:rPr lang="zh-CN" altLang="en-US"/>
              <a:t>、查看</a:t>
            </a:r>
            <a:r>
              <a:rPr lang="zh-CN" altLang="en-US"/>
              <a:t>详情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可以</a:t>
            </a:r>
            <a:r>
              <a:rPr lang="zh-CN" altLang="en-US"/>
              <a:t>查看：</a:t>
            </a:r>
            <a:endParaRPr lang="zh-CN" altLang="en-US"/>
          </a:p>
          <a:p>
            <a:r>
              <a:rPr lang="zh-CN" altLang="en-US"/>
              <a:t>待学习</a:t>
            </a:r>
            <a:r>
              <a:rPr lang="zh-CN" altLang="en-US"/>
              <a:t>技能</a:t>
            </a:r>
            <a:endParaRPr lang="zh-CN" altLang="en-US"/>
          </a:p>
          <a:p>
            <a:r>
              <a:rPr lang="zh-CN" altLang="en-US"/>
              <a:t>待完成</a:t>
            </a:r>
            <a:r>
              <a:rPr lang="zh-CN" altLang="en-US"/>
              <a:t>目标</a:t>
            </a:r>
            <a:endParaRPr lang="zh-CN" altLang="en-US"/>
          </a:p>
          <a:p>
            <a:r>
              <a:rPr lang="zh-CN" altLang="en-US"/>
              <a:t>已系的</a:t>
            </a:r>
            <a:r>
              <a:rPr lang="zh-CN" altLang="en-US"/>
              <a:t>技能</a:t>
            </a:r>
            <a:endParaRPr lang="zh-CN" altLang="en-US"/>
          </a:p>
          <a:p>
            <a:r>
              <a:rPr lang="zh-CN" altLang="en-US"/>
              <a:t>已达成</a:t>
            </a:r>
            <a:r>
              <a:rPr lang="zh-CN" altLang="en-US"/>
              <a:t>目标</a:t>
            </a:r>
            <a:endParaRPr lang="zh-CN" altLang="en-US"/>
          </a:p>
          <a:p>
            <a:r>
              <a:rPr lang="zh-CN" altLang="en-US"/>
              <a:t>累积训练</a:t>
            </a:r>
            <a:r>
              <a:rPr lang="zh-CN" altLang="en-US"/>
              <a:t>次数</a:t>
            </a:r>
            <a:endParaRPr lang="zh-CN" altLang="en-US"/>
          </a:p>
          <a:p>
            <a:r>
              <a:rPr lang="en-US" altLang="zh-CN"/>
              <a:t>IEP</a:t>
            </a:r>
            <a:r>
              <a:rPr lang="zh-CN" altLang="en-US"/>
              <a:t>进度</a:t>
            </a:r>
            <a:endParaRPr lang="zh-CN" altLang="en-US"/>
          </a:p>
          <a:p>
            <a:r>
              <a:rPr lang="en-US" altLang="zh-CN"/>
              <a:t>IEP</a:t>
            </a:r>
            <a:r>
              <a:rPr lang="zh-CN" altLang="en-US"/>
              <a:t>月数据</a:t>
            </a:r>
            <a:endParaRPr lang="zh-CN" altLang="en-US"/>
          </a:p>
          <a:p>
            <a:r>
              <a:rPr lang="zh-CN" altLang="en-US"/>
              <a:t>月度习得技能达成</a:t>
            </a:r>
            <a:r>
              <a:rPr lang="zh-CN" altLang="en-US"/>
              <a:t>率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以便后续做出</a:t>
            </a:r>
            <a:r>
              <a:rPr lang="zh-CN" altLang="en-US"/>
              <a:t>决策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4435" y="836930"/>
            <a:ext cx="9420225" cy="53778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6</a:t>
            </a:r>
            <a:r>
              <a:rPr lang="zh-CN" altLang="en-US"/>
              <a:t>、导出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6495" y="1591945"/>
            <a:ext cx="9520555" cy="43446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6</a:t>
            </a:r>
            <a:r>
              <a:rPr lang="zh-CN" altLang="en-US"/>
              <a:t>、导出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IEP</a:t>
            </a:r>
            <a:r>
              <a:rPr lang="zh-CN" altLang="en-US"/>
              <a:t>范例</a:t>
            </a:r>
            <a:endParaRPr lang="zh-CN" altLang="en-US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2705" y="2710815"/>
          <a:ext cx="1810385" cy="177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showAsIcon="1" r:id="rId5" imgW="971550" imgH="952500" progId="Package">
                  <p:embed/>
                </p:oleObj>
              </mc:Choice>
              <mc:Fallback>
                <p:oleObj name="" showAsIcon="1" r:id="rId5" imgW="971550" imgH="952500" progId="Package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2705" y="2710815"/>
                        <a:ext cx="1810385" cy="1775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780" y="1731010"/>
            <a:ext cx="9493885" cy="4398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7</a:t>
            </a:r>
            <a:r>
              <a:rPr lang="zh-CN" altLang="en-US"/>
              <a:t>、解读</a:t>
            </a:r>
            <a:r>
              <a:rPr lang="en-US" altLang="zh-CN"/>
              <a:t>IEP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345" y="1414780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对应孩子评估</a:t>
            </a:r>
            <a:r>
              <a:rPr lang="zh-CN" altLang="en-US"/>
              <a:t>报告。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选择长期计划的目的和</a:t>
            </a:r>
            <a:r>
              <a:rPr lang="zh-CN" altLang="en-US"/>
              <a:t>意义。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选择短期计划目的</a:t>
            </a:r>
            <a:r>
              <a:rPr lang="zh-CN" altLang="en-US"/>
              <a:t>和意义。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孩子材料是否准备</a:t>
            </a:r>
            <a:r>
              <a:rPr lang="zh-CN" altLang="en-US"/>
              <a:t>好了。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是否可以开始训练，哪个老师训练，每个老师多久，</a:t>
            </a:r>
            <a:r>
              <a:rPr lang="zh-CN" altLang="en-US"/>
              <a:t>在哪里。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6.</a:t>
            </a:r>
            <a:r>
              <a:rPr lang="zh-CN" altLang="en-US"/>
              <a:t>每个项目</a:t>
            </a:r>
            <a:r>
              <a:rPr lang="zh-CN" altLang="en-US"/>
              <a:t>强化比例。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7.</a:t>
            </a:r>
            <a:r>
              <a:rPr lang="zh-CN" altLang="en-US"/>
              <a:t>每个进展判断，以及决策标准</a:t>
            </a:r>
            <a:r>
              <a:rPr lang="zh-CN" altLang="en-US"/>
              <a:t>解释。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8.</a:t>
            </a:r>
            <a:r>
              <a:rPr lang="zh-CN" altLang="en-US"/>
              <a:t>下一次评估</a:t>
            </a:r>
            <a:r>
              <a:rPr lang="zh-CN" altLang="en-US"/>
              <a:t>时间。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9.</a:t>
            </a:r>
            <a:r>
              <a:rPr lang="zh-CN" altLang="en-US"/>
              <a:t>居家如何</a:t>
            </a:r>
            <a:r>
              <a:rPr lang="zh-CN" altLang="en-US"/>
              <a:t>配合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345" y="1414780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060" y="1567815"/>
            <a:ext cx="10490835" cy="41916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345" y="1414780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035" y="1567815"/>
            <a:ext cx="10234295" cy="48482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进入某个领域后可以点击</a:t>
            </a:r>
            <a:r>
              <a:rPr lang="zh-CN" altLang="en-US"/>
              <a:t>小项目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如果达标需要把未达标状态改成</a:t>
            </a:r>
            <a:r>
              <a:rPr lang="zh-CN" altLang="en-US"/>
              <a:t>达标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345" y="1414780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435" y="1107440"/>
            <a:ext cx="8887460" cy="50380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165" y="1407795"/>
            <a:ext cx="9907270" cy="48780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165" y="1633855"/>
            <a:ext cx="9638030" cy="45567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895" y="1611630"/>
            <a:ext cx="10445750" cy="498729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、老师</a:t>
            </a:r>
            <a:r>
              <a:rPr lang="zh-CN" altLang="en-US"/>
              <a:t>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0485" y="1633855"/>
            <a:ext cx="8560435" cy="411162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9</a:t>
            </a:r>
            <a:r>
              <a:rPr lang="zh-CN" altLang="en-US"/>
              <a:t>、系统互通：</a:t>
            </a:r>
            <a:r>
              <a:rPr lang="zh-CN" altLang="en-US"/>
              <a:t>干预前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8745" y="1300480"/>
            <a:ext cx="9414510" cy="53746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5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9</a:t>
            </a:r>
            <a:r>
              <a:rPr lang="zh-CN" altLang="en-US"/>
              <a:t>、系统互通</a:t>
            </a:r>
            <a:r>
              <a:rPr lang="en-US" altLang="zh-CN"/>
              <a:t>-</a:t>
            </a:r>
            <a:r>
              <a:rPr lang="zh-CN" altLang="en-US"/>
              <a:t>干预</a:t>
            </a:r>
            <a:r>
              <a:rPr lang="zh-CN" altLang="en-US"/>
              <a:t>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3245" y="1633855"/>
            <a:ext cx="1731010" cy="3486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6165" y="1567815"/>
            <a:ext cx="9956165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245" y="1567815"/>
            <a:ext cx="9337040" cy="51282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74700" y="2038350"/>
            <a:ext cx="2169795" cy="2093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原始</a:t>
            </a:r>
            <a:r>
              <a:rPr lang="zh-CN" altLang="en-US"/>
              <a:t>分数图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了解孩子每个</a:t>
            </a:r>
            <a:r>
              <a:rPr lang="zh-CN" altLang="en-US"/>
              <a:t>项目</a:t>
            </a:r>
            <a:endParaRPr lang="zh-CN" altLang="en-US"/>
          </a:p>
          <a:p>
            <a:r>
              <a:rPr lang="zh-CN" altLang="en-US"/>
              <a:t>通过的项目</a:t>
            </a:r>
            <a:r>
              <a:rPr lang="zh-CN" altLang="en-US"/>
              <a:t>数量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了解孩子没有通过</a:t>
            </a:r>
            <a:r>
              <a:rPr lang="zh-CN" altLang="en-US"/>
              <a:t>数量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2770" y="1591945"/>
            <a:ext cx="6788150" cy="46164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科睿单独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4930775"/>
            <a:ext cx="1806575" cy="1821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51275" y="2632710"/>
            <a:ext cx="5304155" cy="1772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6600"/>
              <a:t>谢谢</a:t>
            </a:r>
            <a:endParaRPr lang="zh-CN" altLang="en-US" sz="6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635" y="1057275"/>
            <a:ext cx="7072630" cy="46526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9450" y="1588770"/>
            <a:ext cx="3129915" cy="721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弱势技能</a:t>
            </a:r>
            <a:r>
              <a:rPr lang="zh-CN" altLang="en-US"/>
              <a:t>预警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450" y="654685"/>
            <a:ext cx="7765415" cy="52819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780" y="1589405"/>
            <a:ext cx="7956550" cy="4383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950" y="1695450"/>
            <a:ext cx="994410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385" y="951865"/>
            <a:ext cx="2160270" cy="636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6780" y="1057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、评估报告</a:t>
            </a:r>
            <a:r>
              <a:rPr lang="zh-CN" altLang="en-US"/>
              <a:t>生成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1325" y="2025015"/>
            <a:ext cx="8769350" cy="3511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ODkxYzdkZGM4MGU4NjY5OGFkNzJiOWNiM2M3MDc2NzIifQ=="/>
  <p:tag name="commondata" val="eyJoZGlkIjoiZTRjNjhmZWNiMjdkZWNhNzg3N2ZhN2FkYzNkMjQzMW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宽屏</PresentationFormat>
  <Paragraphs>309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Wingdings</vt:lpstr>
      <vt:lpstr>思源黑体 Medium</vt:lpstr>
      <vt:lpstr>黑体</vt:lpstr>
      <vt:lpstr>楷体</vt:lpstr>
      <vt:lpstr>微软雅黑</vt:lpstr>
      <vt:lpstr>Arial Unicode MS</vt:lpstr>
      <vt:lpstr>Calibri</vt:lpstr>
      <vt:lpstr>WPS</vt:lpstr>
      <vt:lpstr>Package</vt:lpstr>
      <vt:lpstr>Package</vt:lpstr>
      <vt:lpstr>PPT主题标题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Tao00</cp:lastModifiedBy>
  <cp:revision>64</cp:revision>
  <dcterms:created xsi:type="dcterms:W3CDTF">2023-08-23T06:15:00Z</dcterms:created>
  <dcterms:modified xsi:type="dcterms:W3CDTF">2024-03-13T07:39:59Z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32763678535D4586B7E8EB14EC855F33_12</vt:lpwstr>
  </property>
  <property fmtid="{D5CDD505-2E9C-101B-9397-08002B2CF9AE}" pid="3" name="KSOProductBuildVer">
    <vt:lpwstr>2052-12.1.0.16388</vt:lpwstr>
  </property>
</Properties>
</file>